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8" r:id="rId2"/>
    <p:sldId id="260" r:id="rId3"/>
    <p:sldId id="257" r:id="rId4"/>
  </p:sldIdLst>
  <p:sldSz cx="12801600" cy="9601200" type="A3"/>
  <p:notesSz cx="6797675" cy="9926638"/>
  <p:defaultTextStyle>
    <a:defPPr>
      <a:defRPr lang="en-US"/>
    </a:defPPr>
    <a:lvl1pPr marL="0" algn="l" defTabSz="457117" rtl="0" eaLnBrk="1" latinLnBrk="0" hangingPunct="1">
      <a:defRPr sz="1800" kern="1200">
        <a:solidFill>
          <a:schemeClr val="tx1"/>
        </a:solidFill>
        <a:latin typeface="+mn-lt"/>
        <a:ea typeface="+mn-ea"/>
        <a:cs typeface="+mn-cs"/>
      </a:defRPr>
    </a:lvl1pPr>
    <a:lvl2pPr marL="457117" algn="l" defTabSz="457117" rtl="0" eaLnBrk="1" latinLnBrk="0" hangingPunct="1">
      <a:defRPr sz="1800" kern="1200">
        <a:solidFill>
          <a:schemeClr val="tx1"/>
        </a:solidFill>
        <a:latin typeface="+mn-lt"/>
        <a:ea typeface="+mn-ea"/>
        <a:cs typeface="+mn-cs"/>
      </a:defRPr>
    </a:lvl2pPr>
    <a:lvl3pPr marL="914235" algn="l" defTabSz="457117" rtl="0" eaLnBrk="1" latinLnBrk="0" hangingPunct="1">
      <a:defRPr sz="1800" kern="1200">
        <a:solidFill>
          <a:schemeClr val="tx1"/>
        </a:solidFill>
        <a:latin typeface="+mn-lt"/>
        <a:ea typeface="+mn-ea"/>
        <a:cs typeface="+mn-cs"/>
      </a:defRPr>
    </a:lvl3pPr>
    <a:lvl4pPr marL="1371352" algn="l" defTabSz="457117" rtl="0" eaLnBrk="1" latinLnBrk="0" hangingPunct="1">
      <a:defRPr sz="1800" kern="1200">
        <a:solidFill>
          <a:schemeClr val="tx1"/>
        </a:solidFill>
        <a:latin typeface="+mn-lt"/>
        <a:ea typeface="+mn-ea"/>
        <a:cs typeface="+mn-cs"/>
      </a:defRPr>
    </a:lvl4pPr>
    <a:lvl5pPr marL="1828470" algn="l" defTabSz="457117" rtl="0" eaLnBrk="1" latinLnBrk="0" hangingPunct="1">
      <a:defRPr sz="1800" kern="1200">
        <a:solidFill>
          <a:schemeClr val="tx1"/>
        </a:solidFill>
        <a:latin typeface="+mn-lt"/>
        <a:ea typeface="+mn-ea"/>
        <a:cs typeface="+mn-cs"/>
      </a:defRPr>
    </a:lvl5pPr>
    <a:lvl6pPr marL="2285587" algn="l" defTabSz="457117" rtl="0" eaLnBrk="1" latinLnBrk="0" hangingPunct="1">
      <a:defRPr sz="1800" kern="1200">
        <a:solidFill>
          <a:schemeClr val="tx1"/>
        </a:solidFill>
        <a:latin typeface="+mn-lt"/>
        <a:ea typeface="+mn-ea"/>
        <a:cs typeface="+mn-cs"/>
      </a:defRPr>
    </a:lvl6pPr>
    <a:lvl7pPr marL="2742705" algn="l" defTabSz="457117" rtl="0" eaLnBrk="1" latinLnBrk="0" hangingPunct="1">
      <a:defRPr sz="1800" kern="1200">
        <a:solidFill>
          <a:schemeClr val="tx1"/>
        </a:solidFill>
        <a:latin typeface="+mn-lt"/>
        <a:ea typeface="+mn-ea"/>
        <a:cs typeface="+mn-cs"/>
      </a:defRPr>
    </a:lvl7pPr>
    <a:lvl8pPr marL="3199822" algn="l" defTabSz="457117" rtl="0" eaLnBrk="1" latinLnBrk="0" hangingPunct="1">
      <a:defRPr sz="1800" kern="1200">
        <a:solidFill>
          <a:schemeClr val="tx1"/>
        </a:solidFill>
        <a:latin typeface="+mn-lt"/>
        <a:ea typeface="+mn-ea"/>
        <a:cs typeface="+mn-cs"/>
      </a:defRPr>
    </a:lvl8pPr>
    <a:lvl9pPr marL="3656940" algn="l" defTabSz="457117"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FF99FF"/>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5643" autoAdjust="0"/>
    <p:restoredTop sz="93447" autoAdjust="0"/>
  </p:normalViewPr>
  <p:slideViewPr>
    <p:cSldViewPr snapToGrid="0">
      <p:cViewPr>
        <p:scale>
          <a:sx n="101" d="100"/>
          <a:sy n="101" d="100"/>
        </p:scale>
        <p:origin x="48" y="-268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60120" y="1571308"/>
            <a:ext cx="10881360" cy="3342640"/>
          </a:xfrm>
        </p:spPr>
        <p:txBody>
          <a:bodyPr anchor="b"/>
          <a:lstStyle>
            <a:lvl1pPr algn="ctr">
              <a:defRPr sz="8400"/>
            </a:lvl1pPr>
          </a:lstStyle>
          <a:p>
            <a:r>
              <a:rPr lang="en-US"/>
              <a:t>Click to edit Master title style</a:t>
            </a:r>
            <a:endParaRPr lang="en-US" dirty="0"/>
          </a:p>
        </p:txBody>
      </p:sp>
      <p:sp>
        <p:nvSpPr>
          <p:cNvPr id="3" name="Subtitle 2"/>
          <p:cNvSpPr>
            <a:spLocks noGrp="1"/>
          </p:cNvSpPr>
          <p:nvPr>
            <p:ph type="subTitle" idx="1"/>
          </p:nvPr>
        </p:nvSpPr>
        <p:spPr>
          <a:xfrm>
            <a:off x="1600200" y="5042853"/>
            <a:ext cx="9601200" cy="2318067"/>
          </a:xfrm>
        </p:spPr>
        <p:txBody>
          <a:bodyPr/>
          <a:lstStyle>
            <a:lvl1pPr marL="0" indent="0" algn="ctr">
              <a:buNone/>
              <a:defRPr sz="3360"/>
            </a:lvl1pPr>
            <a:lvl2pPr marL="640080" indent="0" algn="ctr">
              <a:buNone/>
              <a:defRPr sz="2800"/>
            </a:lvl2pPr>
            <a:lvl3pPr marL="1280160" indent="0" algn="ctr">
              <a:buNone/>
              <a:defRPr sz="2520"/>
            </a:lvl3pPr>
            <a:lvl4pPr marL="1920240" indent="0" algn="ctr">
              <a:buNone/>
              <a:defRPr sz="2240"/>
            </a:lvl4pPr>
            <a:lvl5pPr marL="2560320" indent="0" algn="ctr">
              <a:buNone/>
              <a:defRPr sz="2240"/>
            </a:lvl5pPr>
            <a:lvl6pPr marL="3200400" indent="0" algn="ctr">
              <a:buNone/>
              <a:defRPr sz="2240"/>
            </a:lvl6pPr>
            <a:lvl7pPr marL="3840480" indent="0" algn="ctr">
              <a:buNone/>
              <a:defRPr sz="2240"/>
            </a:lvl7pPr>
            <a:lvl8pPr marL="4480560" indent="0" algn="ctr">
              <a:buNone/>
              <a:defRPr sz="2240"/>
            </a:lvl8pPr>
            <a:lvl9pPr marL="5120640" indent="0" algn="ctr">
              <a:buNone/>
              <a:defRPr sz="224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153A539-2724-410B-835E-2965EF8C08DE}" type="datetimeFigureOut">
              <a:rPr lang="en-GB" smtClean="0"/>
              <a:t>24/07/2023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3ED4FF0-0D45-4C37-8B1E-3AD0A9E1279B}" type="slidenum">
              <a:rPr lang="en-GB" smtClean="0"/>
              <a:t>‹#›</a:t>
            </a:fld>
            <a:endParaRPr lang="en-GB"/>
          </a:p>
        </p:txBody>
      </p:sp>
    </p:spTree>
    <p:extLst>
      <p:ext uri="{BB962C8B-B14F-4D97-AF65-F5344CB8AC3E}">
        <p14:creationId xmlns:p14="http://schemas.microsoft.com/office/powerpoint/2010/main" val="4404863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153A539-2724-410B-835E-2965EF8C08DE}" type="datetimeFigureOut">
              <a:rPr lang="en-GB" smtClean="0"/>
              <a:t>24/07/2023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3ED4FF0-0D45-4C37-8B1E-3AD0A9E1279B}" type="slidenum">
              <a:rPr lang="en-GB" smtClean="0"/>
              <a:t>‹#›</a:t>
            </a:fld>
            <a:endParaRPr lang="en-GB"/>
          </a:p>
        </p:txBody>
      </p:sp>
    </p:spTree>
    <p:extLst>
      <p:ext uri="{BB962C8B-B14F-4D97-AF65-F5344CB8AC3E}">
        <p14:creationId xmlns:p14="http://schemas.microsoft.com/office/powerpoint/2010/main" val="27114888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61148" y="511175"/>
            <a:ext cx="2760345" cy="813657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80113" y="511175"/>
            <a:ext cx="8121015" cy="813657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153A539-2724-410B-835E-2965EF8C08DE}" type="datetimeFigureOut">
              <a:rPr lang="en-GB" smtClean="0"/>
              <a:t>24/07/2023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3ED4FF0-0D45-4C37-8B1E-3AD0A9E1279B}" type="slidenum">
              <a:rPr lang="en-GB" smtClean="0"/>
              <a:t>‹#›</a:t>
            </a:fld>
            <a:endParaRPr lang="en-GB"/>
          </a:p>
        </p:txBody>
      </p:sp>
    </p:spTree>
    <p:extLst>
      <p:ext uri="{BB962C8B-B14F-4D97-AF65-F5344CB8AC3E}">
        <p14:creationId xmlns:p14="http://schemas.microsoft.com/office/powerpoint/2010/main" val="35018272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153A539-2724-410B-835E-2965EF8C08DE}" type="datetimeFigureOut">
              <a:rPr lang="en-GB" smtClean="0"/>
              <a:t>24/07/2023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3ED4FF0-0D45-4C37-8B1E-3AD0A9E1279B}" type="slidenum">
              <a:rPr lang="en-GB" smtClean="0"/>
              <a:t>‹#›</a:t>
            </a:fld>
            <a:endParaRPr lang="en-GB"/>
          </a:p>
        </p:txBody>
      </p:sp>
    </p:spTree>
    <p:extLst>
      <p:ext uri="{BB962C8B-B14F-4D97-AF65-F5344CB8AC3E}">
        <p14:creationId xmlns:p14="http://schemas.microsoft.com/office/powerpoint/2010/main" val="23766271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73444" y="2393635"/>
            <a:ext cx="11041380" cy="3993832"/>
          </a:xfrm>
        </p:spPr>
        <p:txBody>
          <a:bodyPr anchor="b"/>
          <a:lstStyle>
            <a:lvl1pPr>
              <a:defRPr sz="8400"/>
            </a:lvl1pPr>
          </a:lstStyle>
          <a:p>
            <a:r>
              <a:rPr lang="en-US"/>
              <a:t>Click to edit Master title style</a:t>
            </a:r>
            <a:endParaRPr lang="en-US" dirty="0"/>
          </a:p>
        </p:txBody>
      </p:sp>
      <p:sp>
        <p:nvSpPr>
          <p:cNvPr id="3" name="Text Placeholder 2"/>
          <p:cNvSpPr>
            <a:spLocks noGrp="1"/>
          </p:cNvSpPr>
          <p:nvPr>
            <p:ph type="body" idx="1"/>
          </p:nvPr>
        </p:nvSpPr>
        <p:spPr>
          <a:xfrm>
            <a:off x="873444" y="6425250"/>
            <a:ext cx="11041380" cy="2100262"/>
          </a:xfrm>
        </p:spPr>
        <p:txBody>
          <a:bodyPr/>
          <a:lstStyle>
            <a:lvl1pPr marL="0" indent="0">
              <a:buNone/>
              <a:defRPr sz="3360">
                <a:solidFill>
                  <a:schemeClr val="tx1"/>
                </a:solidFill>
              </a:defRPr>
            </a:lvl1pPr>
            <a:lvl2pPr marL="640080" indent="0">
              <a:buNone/>
              <a:defRPr sz="2800">
                <a:solidFill>
                  <a:schemeClr val="tx1">
                    <a:tint val="75000"/>
                  </a:schemeClr>
                </a:solidFill>
              </a:defRPr>
            </a:lvl2pPr>
            <a:lvl3pPr marL="1280160" indent="0">
              <a:buNone/>
              <a:defRPr sz="2520">
                <a:solidFill>
                  <a:schemeClr val="tx1">
                    <a:tint val="75000"/>
                  </a:schemeClr>
                </a:solidFill>
              </a:defRPr>
            </a:lvl3pPr>
            <a:lvl4pPr marL="1920240" indent="0">
              <a:buNone/>
              <a:defRPr sz="2240">
                <a:solidFill>
                  <a:schemeClr val="tx1">
                    <a:tint val="75000"/>
                  </a:schemeClr>
                </a:solidFill>
              </a:defRPr>
            </a:lvl4pPr>
            <a:lvl5pPr marL="2560320" indent="0">
              <a:buNone/>
              <a:defRPr sz="2240">
                <a:solidFill>
                  <a:schemeClr val="tx1">
                    <a:tint val="75000"/>
                  </a:schemeClr>
                </a:solidFill>
              </a:defRPr>
            </a:lvl5pPr>
            <a:lvl6pPr marL="3200400" indent="0">
              <a:buNone/>
              <a:defRPr sz="2240">
                <a:solidFill>
                  <a:schemeClr val="tx1">
                    <a:tint val="75000"/>
                  </a:schemeClr>
                </a:solidFill>
              </a:defRPr>
            </a:lvl6pPr>
            <a:lvl7pPr marL="3840480" indent="0">
              <a:buNone/>
              <a:defRPr sz="2240">
                <a:solidFill>
                  <a:schemeClr val="tx1">
                    <a:tint val="75000"/>
                  </a:schemeClr>
                </a:solidFill>
              </a:defRPr>
            </a:lvl7pPr>
            <a:lvl8pPr marL="4480560" indent="0">
              <a:buNone/>
              <a:defRPr sz="2240">
                <a:solidFill>
                  <a:schemeClr val="tx1">
                    <a:tint val="75000"/>
                  </a:schemeClr>
                </a:solidFill>
              </a:defRPr>
            </a:lvl8pPr>
            <a:lvl9pPr marL="5120640" indent="0">
              <a:buNone/>
              <a:defRPr sz="224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153A539-2724-410B-835E-2965EF8C08DE}" type="datetimeFigureOut">
              <a:rPr lang="en-GB" smtClean="0"/>
              <a:t>24/07/2023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3ED4FF0-0D45-4C37-8B1E-3AD0A9E1279B}" type="slidenum">
              <a:rPr lang="en-GB" smtClean="0"/>
              <a:t>‹#›</a:t>
            </a:fld>
            <a:endParaRPr lang="en-GB"/>
          </a:p>
        </p:txBody>
      </p:sp>
    </p:spTree>
    <p:extLst>
      <p:ext uri="{BB962C8B-B14F-4D97-AF65-F5344CB8AC3E}">
        <p14:creationId xmlns:p14="http://schemas.microsoft.com/office/powerpoint/2010/main" val="27104609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80111" y="2555875"/>
            <a:ext cx="5440680" cy="60918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80811" y="2555875"/>
            <a:ext cx="5440680" cy="60918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153A539-2724-410B-835E-2965EF8C08DE}" type="datetimeFigureOut">
              <a:rPr lang="en-GB" smtClean="0"/>
              <a:t>24/07/2023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3ED4FF0-0D45-4C37-8B1E-3AD0A9E1279B}" type="slidenum">
              <a:rPr lang="en-GB" smtClean="0"/>
              <a:t>‹#›</a:t>
            </a:fld>
            <a:endParaRPr lang="en-GB"/>
          </a:p>
        </p:txBody>
      </p:sp>
    </p:spTree>
    <p:extLst>
      <p:ext uri="{BB962C8B-B14F-4D97-AF65-F5344CB8AC3E}">
        <p14:creationId xmlns:p14="http://schemas.microsoft.com/office/powerpoint/2010/main" val="13388537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81777" y="511177"/>
            <a:ext cx="11041380" cy="1855788"/>
          </a:xfrm>
        </p:spPr>
        <p:txBody>
          <a:bodyPr/>
          <a:lstStyle/>
          <a:p>
            <a:r>
              <a:rPr lang="en-US"/>
              <a:t>Click to edit Master title style</a:t>
            </a:r>
            <a:endParaRPr lang="en-US" dirty="0"/>
          </a:p>
        </p:txBody>
      </p:sp>
      <p:sp>
        <p:nvSpPr>
          <p:cNvPr id="3" name="Text Placeholder 2"/>
          <p:cNvSpPr>
            <a:spLocks noGrp="1"/>
          </p:cNvSpPr>
          <p:nvPr>
            <p:ph type="body" idx="1"/>
          </p:nvPr>
        </p:nvSpPr>
        <p:spPr>
          <a:xfrm>
            <a:off x="881779" y="2353628"/>
            <a:ext cx="5415676"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en-US"/>
              <a:t>Edit Master text styles</a:t>
            </a:r>
          </a:p>
        </p:txBody>
      </p:sp>
      <p:sp>
        <p:nvSpPr>
          <p:cNvPr id="4" name="Content Placeholder 3"/>
          <p:cNvSpPr>
            <a:spLocks noGrp="1"/>
          </p:cNvSpPr>
          <p:nvPr>
            <p:ph sz="half" idx="2"/>
          </p:nvPr>
        </p:nvSpPr>
        <p:spPr>
          <a:xfrm>
            <a:off x="881779" y="3507105"/>
            <a:ext cx="5415676" cy="515842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80812" y="2353628"/>
            <a:ext cx="5442347"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en-US"/>
              <a:t>Edit Master text styles</a:t>
            </a:r>
          </a:p>
        </p:txBody>
      </p:sp>
      <p:sp>
        <p:nvSpPr>
          <p:cNvPr id="6" name="Content Placeholder 5"/>
          <p:cNvSpPr>
            <a:spLocks noGrp="1"/>
          </p:cNvSpPr>
          <p:nvPr>
            <p:ph sz="quarter" idx="4"/>
          </p:nvPr>
        </p:nvSpPr>
        <p:spPr>
          <a:xfrm>
            <a:off x="6480812" y="3507105"/>
            <a:ext cx="5442347" cy="515842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153A539-2724-410B-835E-2965EF8C08DE}" type="datetimeFigureOut">
              <a:rPr lang="en-GB" smtClean="0"/>
              <a:t>24/07/2023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3ED4FF0-0D45-4C37-8B1E-3AD0A9E1279B}" type="slidenum">
              <a:rPr lang="en-GB" smtClean="0"/>
              <a:t>‹#›</a:t>
            </a:fld>
            <a:endParaRPr lang="en-GB"/>
          </a:p>
        </p:txBody>
      </p:sp>
    </p:spTree>
    <p:extLst>
      <p:ext uri="{BB962C8B-B14F-4D97-AF65-F5344CB8AC3E}">
        <p14:creationId xmlns:p14="http://schemas.microsoft.com/office/powerpoint/2010/main" val="8904845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153A539-2724-410B-835E-2965EF8C08DE}" type="datetimeFigureOut">
              <a:rPr lang="en-GB" smtClean="0"/>
              <a:t>24/07/2023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3ED4FF0-0D45-4C37-8B1E-3AD0A9E1279B}" type="slidenum">
              <a:rPr lang="en-GB" smtClean="0"/>
              <a:t>‹#›</a:t>
            </a:fld>
            <a:endParaRPr lang="en-GB"/>
          </a:p>
        </p:txBody>
      </p:sp>
    </p:spTree>
    <p:extLst>
      <p:ext uri="{BB962C8B-B14F-4D97-AF65-F5344CB8AC3E}">
        <p14:creationId xmlns:p14="http://schemas.microsoft.com/office/powerpoint/2010/main" val="22683726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153A539-2724-410B-835E-2965EF8C08DE}" type="datetimeFigureOut">
              <a:rPr lang="en-GB" smtClean="0"/>
              <a:t>24/07/2023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3ED4FF0-0D45-4C37-8B1E-3AD0A9E1279B}" type="slidenum">
              <a:rPr lang="en-GB" smtClean="0"/>
              <a:t>‹#›</a:t>
            </a:fld>
            <a:endParaRPr lang="en-GB"/>
          </a:p>
        </p:txBody>
      </p:sp>
    </p:spTree>
    <p:extLst>
      <p:ext uri="{BB962C8B-B14F-4D97-AF65-F5344CB8AC3E}">
        <p14:creationId xmlns:p14="http://schemas.microsoft.com/office/powerpoint/2010/main" val="34908316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81779" y="640080"/>
            <a:ext cx="4128849" cy="2240280"/>
          </a:xfrm>
        </p:spPr>
        <p:txBody>
          <a:bodyPr anchor="b"/>
          <a:lstStyle>
            <a:lvl1pPr>
              <a:defRPr sz="4480"/>
            </a:lvl1pPr>
          </a:lstStyle>
          <a:p>
            <a:r>
              <a:rPr lang="en-US"/>
              <a:t>Click to edit Master title style</a:t>
            </a:r>
            <a:endParaRPr lang="en-US" dirty="0"/>
          </a:p>
        </p:txBody>
      </p:sp>
      <p:sp>
        <p:nvSpPr>
          <p:cNvPr id="3" name="Content Placeholder 2"/>
          <p:cNvSpPr>
            <a:spLocks noGrp="1"/>
          </p:cNvSpPr>
          <p:nvPr>
            <p:ph idx="1"/>
          </p:nvPr>
        </p:nvSpPr>
        <p:spPr>
          <a:xfrm>
            <a:off x="5442348" y="1382399"/>
            <a:ext cx="6480811" cy="6823075"/>
          </a:xfrm>
        </p:spPr>
        <p:txBody>
          <a:bodyPr/>
          <a:lstStyle>
            <a:lvl1pPr>
              <a:defRPr sz="4480"/>
            </a:lvl1pPr>
            <a:lvl2pPr>
              <a:defRPr sz="3920"/>
            </a:lvl2pPr>
            <a:lvl3pPr>
              <a:defRPr sz="3360"/>
            </a:lvl3pPr>
            <a:lvl4pPr>
              <a:defRPr sz="2800"/>
            </a:lvl4pPr>
            <a:lvl5pPr>
              <a:defRPr sz="2800"/>
            </a:lvl5pPr>
            <a:lvl6pPr>
              <a:defRPr sz="2800"/>
            </a:lvl6pPr>
            <a:lvl7pPr>
              <a:defRPr sz="2800"/>
            </a:lvl7pPr>
            <a:lvl8pPr>
              <a:defRPr sz="2800"/>
            </a:lvl8pPr>
            <a:lvl9pPr>
              <a:defRPr sz="2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81779"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en-US"/>
              <a:t>Edit Master text styles</a:t>
            </a:r>
          </a:p>
        </p:txBody>
      </p:sp>
      <p:sp>
        <p:nvSpPr>
          <p:cNvPr id="5" name="Date Placeholder 4"/>
          <p:cNvSpPr>
            <a:spLocks noGrp="1"/>
          </p:cNvSpPr>
          <p:nvPr>
            <p:ph type="dt" sz="half" idx="10"/>
          </p:nvPr>
        </p:nvSpPr>
        <p:spPr/>
        <p:txBody>
          <a:bodyPr/>
          <a:lstStyle/>
          <a:p>
            <a:fld id="{0153A539-2724-410B-835E-2965EF8C08DE}" type="datetimeFigureOut">
              <a:rPr lang="en-GB" smtClean="0"/>
              <a:t>24/07/2023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3ED4FF0-0D45-4C37-8B1E-3AD0A9E1279B}" type="slidenum">
              <a:rPr lang="en-GB" smtClean="0"/>
              <a:t>‹#›</a:t>
            </a:fld>
            <a:endParaRPr lang="en-GB"/>
          </a:p>
        </p:txBody>
      </p:sp>
    </p:spTree>
    <p:extLst>
      <p:ext uri="{BB962C8B-B14F-4D97-AF65-F5344CB8AC3E}">
        <p14:creationId xmlns:p14="http://schemas.microsoft.com/office/powerpoint/2010/main" val="14937495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81779" y="640080"/>
            <a:ext cx="4128849" cy="2240280"/>
          </a:xfrm>
        </p:spPr>
        <p:txBody>
          <a:bodyPr anchor="b"/>
          <a:lstStyle>
            <a:lvl1pPr>
              <a:defRPr sz="4480"/>
            </a:lvl1pPr>
          </a:lstStyle>
          <a:p>
            <a:r>
              <a:rPr lang="en-US"/>
              <a:t>Click to edit Master title style</a:t>
            </a:r>
            <a:endParaRPr lang="en-US" dirty="0"/>
          </a:p>
        </p:txBody>
      </p:sp>
      <p:sp>
        <p:nvSpPr>
          <p:cNvPr id="3" name="Picture Placeholder 2"/>
          <p:cNvSpPr>
            <a:spLocks noGrp="1" noChangeAspect="1"/>
          </p:cNvSpPr>
          <p:nvPr>
            <p:ph type="pic" idx="1"/>
          </p:nvPr>
        </p:nvSpPr>
        <p:spPr>
          <a:xfrm>
            <a:off x="5442348" y="1382399"/>
            <a:ext cx="6480811" cy="6823075"/>
          </a:xfrm>
        </p:spPr>
        <p:txBody>
          <a:bodyPr anchor="t"/>
          <a:lstStyle>
            <a:lvl1pPr marL="0" indent="0">
              <a:buNone/>
              <a:defRPr sz="4480"/>
            </a:lvl1pPr>
            <a:lvl2pPr marL="640080" indent="0">
              <a:buNone/>
              <a:defRPr sz="3920"/>
            </a:lvl2pPr>
            <a:lvl3pPr marL="1280160" indent="0">
              <a:buNone/>
              <a:defRPr sz="336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r>
              <a:rPr lang="en-US"/>
              <a:t>Click icon to add picture</a:t>
            </a:r>
            <a:endParaRPr lang="en-US" dirty="0"/>
          </a:p>
        </p:txBody>
      </p:sp>
      <p:sp>
        <p:nvSpPr>
          <p:cNvPr id="4" name="Text Placeholder 3"/>
          <p:cNvSpPr>
            <a:spLocks noGrp="1"/>
          </p:cNvSpPr>
          <p:nvPr>
            <p:ph type="body" sz="half" idx="2"/>
          </p:nvPr>
        </p:nvSpPr>
        <p:spPr>
          <a:xfrm>
            <a:off x="881779"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en-US"/>
              <a:t>Edit Master text styles</a:t>
            </a:r>
          </a:p>
        </p:txBody>
      </p:sp>
      <p:sp>
        <p:nvSpPr>
          <p:cNvPr id="5" name="Date Placeholder 4"/>
          <p:cNvSpPr>
            <a:spLocks noGrp="1"/>
          </p:cNvSpPr>
          <p:nvPr>
            <p:ph type="dt" sz="half" idx="10"/>
          </p:nvPr>
        </p:nvSpPr>
        <p:spPr/>
        <p:txBody>
          <a:bodyPr/>
          <a:lstStyle/>
          <a:p>
            <a:fld id="{0153A539-2724-410B-835E-2965EF8C08DE}" type="datetimeFigureOut">
              <a:rPr lang="en-GB" smtClean="0"/>
              <a:t>24/07/2023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3ED4FF0-0D45-4C37-8B1E-3AD0A9E1279B}" type="slidenum">
              <a:rPr lang="en-GB" smtClean="0"/>
              <a:t>‹#›</a:t>
            </a:fld>
            <a:endParaRPr lang="en-GB"/>
          </a:p>
        </p:txBody>
      </p:sp>
    </p:spTree>
    <p:extLst>
      <p:ext uri="{BB962C8B-B14F-4D97-AF65-F5344CB8AC3E}">
        <p14:creationId xmlns:p14="http://schemas.microsoft.com/office/powerpoint/2010/main" val="33375144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80111" y="511177"/>
            <a:ext cx="11041380" cy="185578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80111" y="2555875"/>
            <a:ext cx="11041380" cy="60918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80111" y="8898894"/>
            <a:ext cx="2880360" cy="511175"/>
          </a:xfrm>
          <a:prstGeom prst="rect">
            <a:avLst/>
          </a:prstGeom>
        </p:spPr>
        <p:txBody>
          <a:bodyPr vert="horz" lIns="91440" tIns="45720" rIns="91440" bIns="45720" rtlCol="0" anchor="ctr"/>
          <a:lstStyle>
            <a:lvl1pPr algn="l">
              <a:defRPr sz="1680">
                <a:solidFill>
                  <a:schemeClr val="tx1">
                    <a:tint val="75000"/>
                  </a:schemeClr>
                </a:solidFill>
              </a:defRPr>
            </a:lvl1pPr>
          </a:lstStyle>
          <a:p>
            <a:fld id="{0153A539-2724-410B-835E-2965EF8C08DE}" type="datetimeFigureOut">
              <a:rPr lang="en-GB" smtClean="0"/>
              <a:t>24/07/2023</a:t>
            </a:fld>
            <a:endParaRPr lang="en-GB"/>
          </a:p>
        </p:txBody>
      </p:sp>
      <p:sp>
        <p:nvSpPr>
          <p:cNvPr id="5" name="Footer Placeholder 4"/>
          <p:cNvSpPr>
            <a:spLocks noGrp="1"/>
          </p:cNvSpPr>
          <p:nvPr>
            <p:ph type="ftr" sz="quarter" idx="3"/>
          </p:nvPr>
        </p:nvSpPr>
        <p:spPr>
          <a:xfrm>
            <a:off x="4240531" y="8898894"/>
            <a:ext cx="4320540" cy="511175"/>
          </a:xfrm>
          <a:prstGeom prst="rect">
            <a:avLst/>
          </a:prstGeom>
        </p:spPr>
        <p:txBody>
          <a:bodyPr vert="horz" lIns="91440" tIns="45720" rIns="91440" bIns="45720" rtlCol="0" anchor="ctr"/>
          <a:lstStyle>
            <a:lvl1pPr algn="ctr">
              <a:defRPr sz="168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9041131" y="8898894"/>
            <a:ext cx="2880360" cy="511175"/>
          </a:xfrm>
          <a:prstGeom prst="rect">
            <a:avLst/>
          </a:prstGeom>
        </p:spPr>
        <p:txBody>
          <a:bodyPr vert="horz" lIns="91440" tIns="45720" rIns="91440" bIns="45720" rtlCol="0" anchor="ctr"/>
          <a:lstStyle>
            <a:lvl1pPr algn="r">
              <a:defRPr sz="1680">
                <a:solidFill>
                  <a:schemeClr val="tx1">
                    <a:tint val="75000"/>
                  </a:schemeClr>
                </a:solidFill>
              </a:defRPr>
            </a:lvl1pPr>
          </a:lstStyle>
          <a:p>
            <a:fld id="{23ED4FF0-0D45-4C37-8B1E-3AD0A9E1279B}" type="slidenum">
              <a:rPr lang="en-GB" smtClean="0"/>
              <a:t>‹#›</a:t>
            </a:fld>
            <a:endParaRPr lang="en-GB"/>
          </a:p>
        </p:txBody>
      </p:sp>
    </p:spTree>
    <p:extLst>
      <p:ext uri="{BB962C8B-B14F-4D97-AF65-F5344CB8AC3E}">
        <p14:creationId xmlns:p14="http://schemas.microsoft.com/office/powerpoint/2010/main" val="106533746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1280160" rtl="0" eaLnBrk="1" latinLnBrk="0" hangingPunct="1">
        <a:lnSpc>
          <a:spcPct val="90000"/>
        </a:lnSpc>
        <a:spcBef>
          <a:spcPct val="0"/>
        </a:spcBef>
        <a:buNone/>
        <a:defRPr sz="6160" kern="1200">
          <a:solidFill>
            <a:schemeClr val="tx1"/>
          </a:solidFill>
          <a:latin typeface="+mj-lt"/>
          <a:ea typeface="+mj-ea"/>
          <a:cs typeface="+mj-cs"/>
        </a:defRPr>
      </a:lvl1pPr>
    </p:titleStyle>
    <p:bodyStyle>
      <a:lvl1pPr marL="320040" indent="-320040" algn="l" defTabSz="1280160" rtl="0" eaLnBrk="1" latinLnBrk="0" hangingPunct="1">
        <a:lnSpc>
          <a:spcPct val="90000"/>
        </a:lnSpc>
        <a:spcBef>
          <a:spcPts val="1400"/>
        </a:spcBef>
        <a:buFont typeface="Arial" panose="020B0604020202020204" pitchFamily="34" charset="0"/>
        <a:buChar char="•"/>
        <a:defRPr sz="3920" kern="1200">
          <a:solidFill>
            <a:schemeClr val="tx1"/>
          </a:solidFill>
          <a:latin typeface="+mn-lt"/>
          <a:ea typeface="+mn-ea"/>
          <a:cs typeface="+mn-cs"/>
        </a:defRPr>
      </a:lvl1pPr>
      <a:lvl2pPr marL="960120" indent="-320040" algn="l" defTabSz="1280160" rtl="0" eaLnBrk="1" latinLnBrk="0" hangingPunct="1">
        <a:lnSpc>
          <a:spcPct val="90000"/>
        </a:lnSpc>
        <a:spcBef>
          <a:spcPts val="700"/>
        </a:spcBef>
        <a:buFont typeface="Arial" panose="020B0604020202020204" pitchFamily="34" charset="0"/>
        <a:buChar char="•"/>
        <a:defRPr sz="3360" kern="1200">
          <a:solidFill>
            <a:schemeClr val="tx1"/>
          </a:solidFill>
          <a:latin typeface="+mn-lt"/>
          <a:ea typeface="+mn-ea"/>
          <a:cs typeface="+mn-cs"/>
        </a:defRPr>
      </a:lvl2pPr>
      <a:lvl3pPr marL="1600200" indent="-320040" algn="l" defTabSz="1280160" rtl="0" eaLnBrk="1" latinLnBrk="0" hangingPunct="1">
        <a:lnSpc>
          <a:spcPct val="90000"/>
        </a:lnSpc>
        <a:spcBef>
          <a:spcPts val="700"/>
        </a:spcBef>
        <a:buFont typeface="Arial" panose="020B0604020202020204" pitchFamily="34" charset="0"/>
        <a:buChar char="•"/>
        <a:defRPr sz="2800" kern="1200">
          <a:solidFill>
            <a:schemeClr val="tx1"/>
          </a:solidFill>
          <a:latin typeface="+mn-lt"/>
          <a:ea typeface="+mn-ea"/>
          <a:cs typeface="+mn-cs"/>
        </a:defRPr>
      </a:lvl3pPr>
      <a:lvl4pPr marL="224028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4pPr>
      <a:lvl5pPr marL="288036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5pPr>
      <a:lvl6pPr marL="352044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6pPr>
      <a:lvl7pPr marL="416052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7pPr>
      <a:lvl8pPr marL="480060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8pPr>
      <a:lvl9pPr marL="544068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9pPr>
    </p:bodyStyle>
    <p:otherStyle>
      <a:defPPr>
        <a:defRPr lang="en-US"/>
      </a:defPPr>
      <a:lvl1pPr marL="0" algn="l" defTabSz="1280160" rtl="0" eaLnBrk="1" latinLnBrk="0" hangingPunct="1">
        <a:defRPr sz="2520" kern="1200">
          <a:solidFill>
            <a:schemeClr val="tx1"/>
          </a:solidFill>
          <a:latin typeface="+mn-lt"/>
          <a:ea typeface="+mn-ea"/>
          <a:cs typeface="+mn-cs"/>
        </a:defRPr>
      </a:lvl1pPr>
      <a:lvl2pPr marL="640080" algn="l" defTabSz="1280160" rtl="0" eaLnBrk="1" latinLnBrk="0" hangingPunct="1">
        <a:defRPr sz="2520" kern="1200">
          <a:solidFill>
            <a:schemeClr val="tx1"/>
          </a:solidFill>
          <a:latin typeface="+mn-lt"/>
          <a:ea typeface="+mn-ea"/>
          <a:cs typeface="+mn-cs"/>
        </a:defRPr>
      </a:lvl2pPr>
      <a:lvl3pPr marL="1280160" algn="l" defTabSz="1280160" rtl="0" eaLnBrk="1" latinLnBrk="0" hangingPunct="1">
        <a:defRPr sz="2520" kern="1200">
          <a:solidFill>
            <a:schemeClr val="tx1"/>
          </a:solidFill>
          <a:latin typeface="+mn-lt"/>
          <a:ea typeface="+mn-ea"/>
          <a:cs typeface="+mn-cs"/>
        </a:defRPr>
      </a:lvl3pPr>
      <a:lvl4pPr marL="1920240" algn="l" defTabSz="1280160" rtl="0" eaLnBrk="1" latinLnBrk="0" hangingPunct="1">
        <a:defRPr sz="2520" kern="1200">
          <a:solidFill>
            <a:schemeClr val="tx1"/>
          </a:solidFill>
          <a:latin typeface="+mn-lt"/>
          <a:ea typeface="+mn-ea"/>
          <a:cs typeface="+mn-cs"/>
        </a:defRPr>
      </a:lvl4pPr>
      <a:lvl5pPr marL="2560320" algn="l" defTabSz="1280160" rtl="0" eaLnBrk="1" latinLnBrk="0" hangingPunct="1">
        <a:defRPr sz="2520" kern="1200">
          <a:solidFill>
            <a:schemeClr val="tx1"/>
          </a:solidFill>
          <a:latin typeface="+mn-lt"/>
          <a:ea typeface="+mn-ea"/>
          <a:cs typeface="+mn-cs"/>
        </a:defRPr>
      </a:lvl5pPr>
      <a:lvl6pPr marL="3200400" algn="l" defTabSz="1280160" rtl="0" eaLnBrk="1" latinLnBrk="0" hangingPunct="1">
        <a:defRPr sz="2520" kern="1200">
          <a:solidFill>
            <a:schemeClr val="tx1"/>
          </a:solidFill>
          <a:latin typeface="+mn-lt"/>
          <a:ea typeface="+mn-ea"/>
          <a:cs typeface="+mn-cs"/>
        </a:defRPr>
      </a:lvl6pPr>
      <a:lvl7pPr marL="3840480" algn="l" defTabSz="1280160" rtl="0" eaLnBrk="1" latinLnBrk="0" hangingPunct="1">
        <a:defRPr sz="2520" kern="1200">
          <a:solidFill>
            <a:schemeClr val="tx1"/>
          </a:solidFill>
          <a:latin typeface="+mn-lt"/>
          <a:ea typeface="+mn-ea"/>
          <a:cs typeface="+mn-cs"/>
        </a:defRPr>
      </a:lvl7pPr>
      <a:lvl8pPr marL="4480560" algn="l" defTabSz="1280160" rtl="0" eaLnBrk="1" latinLnBrk="0" hangingPunct="1">
        <a:defRPr sz="2520" kern="1200">
          <a:solidFill>
            <a:schemeClr val="tx1"/>
          </a:solidFill>
          <a:latin typeface="+mn-lt"/>
          <a:ea typeface="+mn-ea"/>
          <a:cs typeface="+mn-cs"/>
        </a:defRPr>
      </a:lvl8pPr>
      <a:lvl9pPr marL="5120640" algn="l" defTabSz="1280160" rtl="0" eaLnBrk="1" latinLnBrk="0" hangingPunct="1">
        <a:defRPr sz="25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443580" y="591242"/>
            <a:ext cx="4684103" cy="311175"/>
          </a:xfrm>
          <a:prstGeom prst="rect">
            <a:avLst/>
          </a:prstGeom>
          <a:noFill/>
        </p:spPr>
        <p:txBody>
          <a:bodyPr wrap="none" rtlCol="0">
            <a:spAutoFit/>
          </a:bodyPr>
          <a:lstStyle/>
          <a:p>
            <a:r>
              <a:rPr lang="en-GB" sz="1422" u="sng" dirty="0"/>
              <a:t>Wheatley Hill Primary School – Long Term Overview – Year 1 </a:t>
            </a:r>
          </a:p>
        </p:txBody>
      </p:sp>
      <p:graphicFrame>
        <p:nvGraphicFramePr>
          <p:cNvPr id="2" name="Table 1"/>
          <p:cNvGraphicFramePr>
            <a:graphicFrameLocks noGrp="1"/>
          </p:cNvGraphicFramePr>
          <p:nvPr>
            <p:extLst>
              <p:ext uri="{D42A27DB-BD31-4B8C-83A1-F6EECF244321}">
                <p14:modId xmlns:p14="http://schemas.microsoft.com/office/powerpoint/2010/main" val="4052069000"/>
              </p:ext>
            </p:extLst>
          </p:nvPr>
        </p:nvGraphicFramePr>
        <p:xfrm>
          <a:off x="359016" y="1042678"/>
          <a:ext cx="13053002" cy="8695151"/>
        </p:xfrm>
        <a:graphic>
          <a:graphicData uri="http://schemas.openxmlformats.org/drawingml/2006/table">
            <a:tbl>
              <a:tblPr firstRow="1" bandRow="1">
                <a:tableStyleId>{5940675A-B579-460E-94D1-54222C63F5DA}</a:tableStyleId>
              </a:tblPr>
              <a:tblGrid>
                <a:gridCol w="735979">
                  <a:extLst>
                    <a:ext uri="{9D8B030D-6E8A-4147-A177-3AD203B41FA5}">
                      <a16:colId xmlns:a16="http://schemas.microsoft.com/office/drawing/2014/main" val="1515145842"/>
                    </a:ext>
                  </a:extLst>
                </a:gridCol>
                <a:gridCol w="735979">
                  <a:extLst>
                    <a:ext uri="{9D8B030D-6E8A-4147-A177-3AD203B41FA5}">
                      <a16:colId xmlns:a16="http://schemas.microsoft.com/office/drawing/2014/main" val="2801019361"/>
                    </a:ext>
                  </a:extLst>
                </a:gridCol>
                <a:gridCol w="737674">
                  <a:extLst>
                    <a:ext uri="{9D8B030D-6E8A-4147-A177-3AD203B41FA5}">
                      <a16:colId xmlns:a16="http://schemas.microsoft.com/office/drawing/2014/main" val="3886250757"/>
                    </a:ext>
                  </a:extLst>
                </a:gridCol>
                <a:gridCol w="1164239">
                  <a:extLst>
                    <a:ext uri="{9D8B030D-6E8A-4147-A177-3AD203B41FA5}">
                      <a16:colId xmlns:a16="http://schemas.microsoft.com/office/drawing/2014/main" val="564546485"/>
                    </a:ext>
                  </a:extLst>
                </a:gridCol>
                <a:gridCol w="1067174">
                  <a:extLst>
                    <a:ext uri="{9D8B030D-6E8A-4147-A177-3AD203B41FA5}">
                      <a16:colId xmlns:a16="http://schemas.microsoft.com/office/drawing/2014/main" val="211162964"/>
                    </a:ext>
                  </a:extLst>
                </a:gridCol>
                <a:gridCol w="143569">
                  <a:extLst>
                    <a:ext uri="{9D8B030D-6E8A-4147-A177-3AD203B41FA5}">
                      <a16:colId xmlns:a16="http://schemas.microsoft.com/office/drawing/2014/main" val="949008223"/>
                    </a:ext>
                  </a:extLst>
                </a:gridCol>
                <a:gridCol w="843864">
                  <a:extLst>
                    <a:ext uri="{9D8B030D-6E8A-4147-A177-3AD203B41FA5}">
                      <a16:colId xmlns:a16="http://schemas.microsoft.com/office/drawing/2014/main" val="31436958"/>
                    </a:ext>
                  </a:extLst>
                </a:gridCol>
                <a:gridCol w="735979">
                  <a:extLst>
                    <a:ext uri="{9D8B030D-6E8A-4147-A177-3AD203B41FA5}">
                      <a16:colId xmlns:a16="http://schemas.microsoft.com/office/drawing/2014/main" val="2396593462"/>
                    </a:ext>
                  </a:extLst>
                </a:gridCol>
                <a:gridCol w="1000711">
                  <a:extLst>
                    <a:ext uri="{9D8B030D-6E8A-4147-A177-3AD203B41FA5}">
                      <a16:colId xmlns:a16="http://schemas.microsoft.com/office/drawing/2014/main" val="2260121395"/>
                    </a:ext>
                  </a:extLst>
                </a:gridCol>
                <a:gridCol w="735979">
                  <a:extLst>
                    <a:ext uri="{9D8B030D-6E8A-4147-A177-3AD203B41FA5}">
                      <a16:colId xmlns:a16="http://schemas.microsoft.com/office/drawing/2014/main" val="1133684306"/>
                    </a:ext>
                  </a:extLst>
                </a:gridCol>
                <a:gridCol w="735980">
                  <a:extLst>
                    <a:ext uri="{9D8B030D-6E8A-4147-A177-3AD203B41FA5}">
                      <a16:colId xmlns:a16="http://schemas.microsoft.com/office/drawing/2014/main" val="2280477883"/>
                    </a:ext>
                  </a:extLst>
                </a:gridCol>
                <a:gridCol w="735979">
                  <a:extLst>
                    <a:ext uri="{9D8B030D-6E8A-4147-A177-3AD203B41FA5}">
                      <a16:colId xmlns:a16="http://schemas.microsoft.com/office/drawing/2014/main" val="3146685755"/>
                    </a:ext>
                  </a:extLst>
                </a:gridCol>
                <a:gridCol w="735979">
                  <a:extLst>
                    <a:ext uri="{9D8B030D-6E8A-4147-A177-3AD203B41FA5}">
                      <a16:colId xmlns:a16="http://schemas.microsoft.com/office/drawing/2014/main" val="969576128"/>
                    </a:ext>
                  </a:extLst>
                </a:gridCol>
                <a:gridCol w="735979">
                  <a:extLst>
                    <a:ext uri="{9D8B030D-6E8A-4147-A177-3AD203B41FA5}">
                      <a16:colId xmlns:a16="http://schemas.microsoft.com/office/drawing/2014/main" val="65668484"/>
                    </a:ext>
                  </a:extLst>
                </a:gridCol>
                <a:gridCol w="735980">
                  <a:extLst>
                    <a:ext uri="{9D8B030D-6E8A-4147-A177-3AD203B41FA5}">
                      <a16:colId xmlns:a16="http://schemas.microsoft.com/office/drawing/2014/main" val="1672269246"/>
                    </a:ext>
                  </a:extLst>
                </a:gridCol>
                <a:gridCol w="735979">
                  <a:extLst>
                    <a:ext uri="{9D8B030D-6E8A-4147-A177-3AD203B41FA5}">
                      <a16:colId xmlns:a16="http://schemas.microsoft.com/office/drawing/2014/main" val="1845190943"/>
                    </a:ext>
                  </a:extLst>
                </a:gridCol>
                <a:gridCol w="735979">
                  <a:extLst>
                    <a:ext uri="{9D8B030D-6E8A-4147-A177-3AD203B41FA5}">
                      <a16:colId xmlns:a16="http://schemas.microsoft.com/office/drawing/2014/main" val="3231118915"/>
                    </a:ext>
                  </a:extLst>
                </a:gridCol>
              </a:tblGrid>
              <a:tr h="307397">
                <a:tc>
                  <a:txBody>
                    <a:bodyPr/>
                    <a:lstStyle/>
                    <a:p>
                      <a:pPr algn="ctr"/>
                      <a:endParaRPr lang="en-GB" sz="1200" b="1" dirty="0"/>
                    </a:p>
                  </a:txBody>
                  <a:tcPr marL="118169" marR="118169" marT="59086" marB="59086" anchor="ctr">
                    <a:lnL w="12700" cap="flat" cmpd="sng" algn="ctr">
                      <a:noFill/>
                      <a:prstDash val="solid"/>
                      <a:round/>
                      <a:headEnd type="none" w="med" len="med"/>
                      <a:tailEnd type="none" w="med" len="med"/>
                    </a:lnL>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gridSpan="16">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r>
                        <a:rPr lang="en-GB" sz="1200" b="1" dirty="0"/>
                        <a:t>Autumn Term </a:t>
                      </a:r>
                    </a:p>
                  </a:txBody>
                  <a:tcPr marL="118169" marR="118169" marT="59086" marB="5908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100" b="1" dirty="0"/>
                    </a:p>
                  </a:txBody>
                  <a:tcPr marL="118169" marR="118169" marT="59086" marB="59086"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pPr algn="ctr"/>
                      <a:endParaRPr lang="en-GB" sz="1100" b="1" dirty="0"/>
                    </a:p>
                  </a:txBody>
                  <a:tcPr marL="118169" marR="118169" marT="59086" marB="59086" anchor="ctr">
                    <a:lnB w="1270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endParaRPr lang="en-GB"/>
                    </a:p>
                  </a:txBody>
                  <a:tcPr/>
                </a:tc>
                <a:tc hMerge="1">
                  <a:txBody>
                    <a:bodyPr/>
                    <a:lstStyle/>
                    <a:p>
                      <a:endParaRPr lang="en-GB"/>
                    </a:p>
                  </a:txBody>
                  <a:tcPr/>
                </a:tc>
                <a:tc hMerge="1">
                  <a:txBody>
                    <a:bodyPr/>
                    <a:lstStyle/>
                    <a:p>
                      <a:pPr algn="ctr"/>
                      <a:endParaRPr lang="en-GB" sz="1100" b="1" dirty="0"/>
                    </a:p>
                  </a:txBody>
                  <a:tcPr marL="118169" marR="118169" marT="59086" marB="59086" anchor="ctr">
                    <a:lnB w="1270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pPr algn="ctr"/>
                      <a:endParaRPr lang="en-GB" sz="1100" b="1" dirty="0"/>
                    </a:p>
                  </a:txBody>
                  <a:tcPr marL="118169" marR="118169" marT="59086" marB="59086" anchor="ctr">
                    <a:lnB w="1270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pPr algn="ctr"/>
                      <a:endParaRPr lang="en-GB" sz="1100" b="1" dirty="0"/>
                    </a:p>
                  </a:txBody>
                  <a:tcPr marL="118169" marR="118169" marT="59086" marB="59086" anchor="ctr">
                    <a:lnB w="1270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pPr algn="ctr"/>
                      <a:endParaRPr lang="en-GB" sz="1100" b="1" dirty="0"/>
                    </a:p>
                  </a:txBody>
                  <a:tcPr marL="118169" marR="118169" marT="59086" marB="59086" anchor="ctr">
                    <a:lnB w="1270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pPr algn="ctr"/>
                      <a:endParaRPr lang="en-GB" sz="1100" b="1" dirty="0"/>
                    </a:p>
                  </a:txBody>
                  <a:tcPr marL="118169" marR="118169" marT="59086" marB="59086" anchor="ctr">
                    <a:lnB w="1270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pPr algn="ctr"/>
                      <a:endParaRPr lang="en-GB" sz="1100" b="1" dirty="0"/>
                    </a:p>
                  </a:txBody>
                  <a:tcPr marL="118169" marR="118169" marT="59086" marB="59086" anchor="ctr">
                    <a:lnB w="1270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pPr algn="ctr"/>
                      <a:endParaRPr lang="en-GB" sz="1100" b="1" dirty="0"/>
                    </a:p>
                  </a:txBody>
                  <a:tcPr marL="118169" marR="118169" marT="59086" marB="59086" anchor="ctr">
                    <a:lnB w="1270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pPr algn="ctr"/>
                      <a:endParaRPr lang="en-GB" sz="1100" b="1" dirty="0"/>
                    </a:p>
                  </a:txBody>
                  <a:tcPr marL="118169" marR="118169" marT="59086" marB="59086" anchor="ctr">
                    <a:lnB w="1270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pPr algn="ctr"/>
                      <a:endParaRPr lang="en-GB" sz="1100" b="1" dirty="0"/>
                    </a:p>
                  </a:txBody>
                  <a:tcPr marL="118169" marR="118169" marT="59086" marB="59086" anchor="ctr">
                    <a:lnB w="1270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pPr algn="ctr"/>
                      <a:endParaRPr lang="en-GB" sz="1100" b="1" dirty="0"/>
                    </a:p>
                  </a:txBody>
                  <a:tcPr marL="118169" marR="118169" marT="59086" marB="59086" anchor="ctr">
                    <a:lnB w="1270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pPr algn="ctr"/>
                      <a:endParaRPr lang="en-GB" sz="1050" b="1" dirty="0"/>
                    </a:p>
                  </a:txBody>
                  <a:tcPr marL="118169" marR="118169" marT="59086" marB="59086" anchor="ctr">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2447738436"/>
                  </a:ext>
                </a:extLst>
              </a:tr>
              <a:tr h="463009">
                <a:tc>
                  <a:txBody>
                    <a:bodyPr/>
                    <a:lstStyle/>
                    <a:p>
                      <a:pPr algn="ctr"/>
                      <a:endParaRPr lang="en-GB" sz="1200" b="1" dirty="0"/>
                    </a:p>
                  </a:txBody>
                  <a:tcPr marL="118169" marR="118169" marT="59086" marB="59086"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1100" b="1" dirty="0"/>
                        <a:t>Week 1</a:t>
                      </a:r>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b="1" dirty="0"/>
                        <a:t>Week 2</a:t>
                      </a:r>
                    </a:p>
                  </a:txBody>
                  <a:tcPr marL="118169" marR="118169" marT="59086" marB="59086"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r>
                        <a:rPr lang="en-GB" sz="1100" b="1" dirty="0"/>
                        <a:t>Week 3</a:t>
                      </a:r>
                    </a:p>
                  </a:txBody>
                  <a:tcPr marL="118169" marR="118169" marT="59086" marB="5908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gridSpan="2">
                  <a:txBody>
                    <a:bodyPr/>
                    <a:lstStyle/>
                    <a:p>
                      <a:pPr algn="ctr"/>
                      <a:r>
                        <a:rPr lang="en-GB" sz="1100" b="1"/>
                        <a:t>Week 4</a:t>
                      </a:r>
                      <a:endParaRPr lang="en-GB" sz="1100" b="1" dirty="0"/>
                    </a:p>
                  </a:txBody>
                  <a:tcPr marL="118169" marR="118169" marT="59086" marB="59086" anchor="ctr">
                    <a:lnB w="1270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endParaRPr lang="en-GB"/>
                    </a:p>
                  </a:txBody>
                  <a:tcPr/>
                </a:tc>
                <a:tc>
                  <a:txBody>
                    <a:bodyPr/>
                    <a:lstStyle/>
                    <a:p>
                      <a:pPr algn="ctr"/>
                      <a:r>
                        <a:rPr lang="en-GB" sz="1100" b="1" dirty="0"/>
                        <a:t>Week 5</a:t>
                      </a:r>
                    </a:p>
                  </a:txBody>
                  <a:tcPr marL="118169" marR="118169" marT="59086" marB="5908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r>
                        <a:rPr lang="en-GB" sz="1100" b="1" dirty="0"/>
                        <a:t>Week 6</a:t>
                      </a:r>
                    </a:p>
                  </a:txBody>
                  <a:tcPr marL="118169" marR="118169" marT="59086" marB="5908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r>
                        <a:rPr lang="en-GB" sz="1100" b="1" dirty="0"/>
                        <a:t>Week 7</a:t>
                      </a:r>
                    </a:p>
                  </a:txBody>
                  <a:tcPr marL="118169" marR="118169" marT="59086" marB="5908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r>
                        <a:rPr lang="en-GB" sz="1100" b="1" dirty="0"/>
                        <a:t>Week</a:t>
                      </a:r>
                      <a:r>
                        <a:rPr lang="en-GB" sz="1100" b="1" baseline="0" dirty="0"/>
                        <a:t> 8</a:t>
                      </a:r>
                      <a:endParaRPr lang="en-GB" sz="1100" b="1" dirty="0"/>
                    </a:p>
                  </a:txBody>
                  <a:tcPr marL="118169" marR="118169" marT="59086" marB="5908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r>
                        <a:rPr lang="en-GB" sz="1100" b="1" dirty="0"/>
                        <a:t>Week 9</a:t>
                      </a:r>
                    </a:p>
                  </a:txBody>
                  <a:tcPr marL="118169" marR="118169" marT="59086" marB="5908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r>
                        <a:rPr lang="en-GB" sz="1100" b="1" dirty="0"/>
                        <a:t>Week 10</a:t>
                      </a:r>
                    </a:p>
                  </a:txBody>
                  <a:tcPr marL="118169" marR="118169" marT="59086" marB="5908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r>
                        <a:rPr lang="en-GB" sz="1100" b="1" dirty="0"/>
                        <a:t>Week 11</a:t>
                      </a:r>
                    </a:p>
                  </a:txBody>
                  <a:tcPr marL="118169" marR="118169" marT="59086" marB="5908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r>
                        <a:rPr lang="en-GB" sz="1100" b="1" dirty="0"/>
                        <a:t>Week 12</a:t>
                      </a:r>
                    </a:p>
                  </a:txBody>
                  <a:tcPr marL="118169" marR="118169" marT="59086" marB="5908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r>
                        <a:rPr lang="en-GB" sz="1100" b="1" dirty="0"/>
                        <a:t>Week 13</a:t>
                      </a:r>
                    </a:p>
                  </a:txBody>
                  <a:tcPr marL="118169" marR="118169" marT="59086" marB="5908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r>
                        <a:rPr lang="en-GB" sz="1100" b="1" dirty="0"/>
                        <a:t>Week 14</a:t>
                      </a:r>
                    </a:p>
                  </a:txBody>
                  <a:tcPr marL="118169" marR="118169" marT="59086" marB="5908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r>
                        <a:rPr lang="en-GB" sz="1050" b="1" dirty="0"/>
                        <a:t>Week 15</a:t>
                      </a:r>
                    </a:p>
                  </a:txBody>
                  <a:tcPr marL="118169" marR="118169" marT="59086" marB="5908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3231307935"/>
                  </a:ext>
                </a:extLst>
              </a:tr>
              <a:tr h="1526162">
                <a:tc>
                  <a:txBody>
                    <a:bodyPr/>
                    <a:lstStyle/>
                    <a:p>
                      <a:pPr algn="ctr"/>
                      <a:r>
                        <a:rPr lang="en-GB" sz="900" b="1" dirty="0"/>
                        <a:t>Expert Focus</a:t>
                      </a:r>
                    </a:p>
                  </a:txBody>
                  <a:tcPr marL="118169" marR="118169" marT="59086" marB="59086"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algn="ctr"/>
                      <a:endParaRPr lang="en-GB" sz="800" b="0" i="1" dirty="0"/>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8">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black"/>
                          </a:solidFill>
                          <a:effectLst/>
                          <a:uLnTx/>
                          <a:uFillTx/>
                          <a:latin typeface="+mn-lt"/>
                          <a:ea typeface="+mn-ea"/>
                          <a:cs typeface="+mn-cs"/>
                        </a:rPr>
                        <a:t>To become an expert in our place in the world.</a:t>
                      </a:r>
                    </a:p>
                    <a:p>
                      <a:pPr marL="0" marR="0" lvl="0" indent="0" algn="ctr" defTabSz="1280160" rtl="0" eaLnBrk="1" fontAlgn="auto" latinLnBrk="0" hangingPunct="1">
                        <a:lnSpc>
                          <a:spcPct val="100000"/>
                        </a:lnSpc>
                        <a:spcBef>
                          <a:spcPts val="0"/>
                        </a:spcBef>
                        <a:spcAft>
                          <a:spcPts val="0"/>
                        </a:spcAft>
                        <a:buClrTx/>
                        <a:buSzTx/>
                        <a:buFontTx/>
                        <a:buNone/>
                        <a:tabLst/>
                        <a:defRPr/>
                      </a:pPr>
                      <a:r>
                        <a:rPr kumimoji="0" lang="en-GB" sz="800" b="0" i="1" u="none" strike="noStrike" kern="1200" cap="none" spc="0" normalizeH="0" baseline="0" noProof="0" dirty="0">
                          <a:ln>
                            <a:noFill/>
                          </a:ln>
                          <a:solidFill>
                            <a:prstClr val="black"/>
                          </a:solidFill>
                          <a:effectLst/>
                          <a:uLnTx/>
                          <a:uFillTx/>
                          <a:latin typeface="+mn-lt"/>
                          <a:ea typeface="+mn-ea"/>
                          <a:cs typeface="+mn-cs"/>
                        </a:rPr>
                        <a:t>We will begin by learning about the continents and oceans of the world. We will then learn about a range of animals from around the world and learn how to classify the animals into mammals, reptiles, amphibians, birds, fish and invertebrates and into carnivores, omnivores and herbivores. We will then explore a range of fruit from a different continent and make a fruit kebab, using skills taught in DT. We will then look more closely at our place in the world and locate Wheatley Hill on a map. We will spend time in our local area observing and recording information. </a:t>
                      </a:r>
                    </a:p>
                    <a:p>
                      <a:pPr marL="0" marR="0" lvl="0" indent="0" algn="ctr" defTabSz="1280160" rtl="0" eaLnBrk="1" fontAlgn="auto" latinLnBrk="0" hangingPunct="1">
                        <a:lnSpc>
                          <a:spcPct val="100000"/>
                        </a:lnSpc>
                        <a:spcBef>
                          <a:spcPts val="0"/>
                        </a:spcBef>
                        <a:spcAft>
                          <a:spcPts val="0"/>
                        </a:spcAft>
                        <a:buClrTx/>
                        <a:buSzTx/>
                        <a:buFontTx/>
                        <a:buNone/>
                        <a:tabLst/>
                        <a:defRPr/>
                      </a:pPr>
                      <a:endParaRPr kumimoji="0" lang="en-GB" sz="800" b="0" i="1" u="none" strike="noStrike" kern="1200" cap="none" spc="0" normalizeH="0" baseline="0" noProof="0" dirty="0">
                        <a:ln>
                          <a:noFill/>
                        </a:ln>
                        <a:solidFill>
                          <a:prstClr val="black"/>
                        </a:solidFill>
                        <a:effectLst/>
                        <a:uLnTx/>
                        <a:uFillTx/>
                        <a:latin typeface="+mn-lt"/>
                        <a:ea typeface="+mn-ea"/>
                        <a:cs typeface="+mn-cs"/>
                      </a:endParaRPr>
                    </a:p>
                    <a:p>
                      <a:pPr marL="0" marR="0" lvl="0" indent="0" algn="ctr" defTabSz="1280160" rtl="0" eaLnBrk="1" fontAlgn="auto" latinLnBrk="0" hangingPunct="1">
                        <a:lnSpc>
                          <a:spcPct val="100000"/>
                        </a:lnSpc>
                        <a:spcBef>
                          <a:spcPts val="0"/>
                        </a:spcBef>
                        <a:spcAft>
                          <a:spcPts val="0"/>
                        </a:spcAft>
                        <a:buClrTx/>
                        <a:buSzTx/>
                        <a:buFontTx/>
                        <a:buNone/>
                        <a:tabLst/>
                        <a:defRPr/>
                      </a:pPr>
                      <a:r>
                        <a:rPr kumimoji="0" lang="en-GB" sz="1000" b="1" i="0" u="none" strike="noStrike" kern="1200" cap="none" spc="0" normalizeH="0" baseline="0" noProof="0" dirty="0">
                          <a:ln>
                            <a:noFill/>
                          </a:ln>
                          <a:solidFill>
                            <a:prstClr val="black"/>
                          </a:solidFill>
                          <a:effectLst/>
                          <a:uLnTx/>
                          <a:uFillTx/>
                          <a:latin typeface="+mn-lt"/>
                          <a:ea typeface="+mn-ea"/>
                          <a:cs typeface="+mn-cs"/>
                        </a:rPr>
                        <a:t>Expert Focus Trip: Visit from Animal Story</a:t>
                      </a:r>
                    </a:p>
                    <a:p>
                      <a:pPr marL="0" marR="0" lvl="0" indent="0" algn="ctr" defTabSz="1280160" rtl="0" eaLnBrk="1" fontAlgn="auto" latinLnBrk="0" hangingPunct="1">
                        <a:lnSpc>
                          <a:spcPct val="100000"/>
                        </a:lnSpc>
                        <a:spcBef>
                          <a:spcPts val="0"/>
                        </a:spcBef>
                        <a:spcAft>
                          <a:spcPts val="0"/>
                        </a:spcAft>
                        <a:buClrTx/>
                        <a:buSzTx/>
                        <a:buFontTx/>
                        <a:buNone/>
                        <a:tabLst/>
                        <a:defRPr/>
                      </a:pPr>
                      <a:r>
                        <a:rPr kumimoji="0" lang="en-GB" sz="1000" b="1" i="0" u="none" strike="noStrike" kern="1200" cap="none" spc="0" normalizeH="0" baseline="0" noProof="0" dirty="0">
                          <a:ln>
                            <a:noFill/>
                          </a:ln>
                          <a:solidFill>
                            <a:prstClr val="black"/>
                          </a:solidFill>
                          <a:effectLst/>
                          <a:uLnTx/>
                          <a:uFillTx/>
                          <a:latin typeface="+mn-lt"/>
                          <a:ea typeface="+mn-ea"/>
                          <a:cs typeface="+mn-cs"/>
                        </a:rPr>
                        <a:t>End Point: Parent Showcase</a:t>
                      </a:r>
                      <a:endParaRPr kumimoji="0" lang="en-GB" sz="900" b="1" i="0" u="none" strike="noStrike" kern="1200" cap="none" spc="0" normalizeH="0" baseline="0" noProof="0" dirty="0">
                        <a:ln>
                          <a:noFill/>
                        </a:ln>
                        <a:solidFill>
                          <a:prstClr val="black"/>
                        </a:solidFill>
                        <a:effectLst/>
                        <a:uLnTx/>
                        <a:uFillTx/>
                        <a:latin typeface="+mn-lt"/>
                        <a:ea typeface="+mn-ea"/>
                        <a:cs typeface="+mn-cs"/>
                      </a:endParaRPr>
                    </a:p>
                    <a:p>
                      <a:pPr marL="0" marR="0" lvl="0" indent="0" algn="ctr" defTabSz="1280160" rtl="0" eaLnBrk="1" fontAlgn="auto" latinLnBrk="0" hangingPunct="1">
                        <a:lnSpc>
                          <a:spcPct val="100000"/>
                        </a:lnSpc>
                        <a:spcBef>
                          <a:spcPts val="0"/>
                        </a:spcBef>
                        <a:spcAft>
                          <a:spcPts val="0"/>
                        </a:spcAft>
                        <a:buClrTx/>
                        <a:buSzTx/>
                        <a:buFontTx/>
                        <a:buNone/>
                        <a:tabLst/>
                        <a:defRPr/>
                      </a:pPr>
                      <a:endParaRPr kumimoji="0" lang="en-GB" sz="800" b="0" i="1" u="none" strike="noStrike" kern="1200" cap="none" spc="0" normalizeH="0" baseline="0" noProof="0" dirty="0">
                        <a:ln>
                          <a:noFill/>
                        </a:ln>
                        <a:solidFill>
                          <a:prstClr val="black"/>
                        </a:solidFill>
                        <a:effectLst/>
                        <a:uLnTx/>
                        <a:uFillTx/>
                        <a:latin typeface="+mn-lt"/>
                        <a:ea typeface="+mn-ea"/>
                        <a:cs typeface="+mn-cs"/>
                      </a:endParaRPr>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GB"/>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hMerge="1">
                  <a:txBody>
                    <a:bodyPr/>
                    <a:lstStyle/>
                    <a:p>
                      <a:pPr algn="ctr"/>
                      <a:endParaRPr lang="en-GB" sz="800" b="0" i="1" dirty="0">
                        <a:solidFill>
                          <a:schemeClr val="tx1"/>
                        </a:solidFill>
                      </a:endParaRPr>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GB"/>
                    </a:p>
                  </a:txBody>
                  <a:tcPr/>
                </a:tc>
                <a:tc hMerge="1">
                  <a:txBody>
                    <a:bodyPr/>
                    <a:lstStyle/>
                    <a:p>
                      <a:endParaRPr lang="en-GB"/>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hMerge="1">
                  <a:txBody>
                    <a:bodyPr/>
                    <a:lstStyle/>
                    <a:p>
                      <a:pPr algn="ctr"/>
                      <a:endParaRPr lang="en-GB" sz="1000" b="0" dirty="0"/>
                    </a:p>
                  </a:txBody>
                  <a:tcPr marL="118169" marR="118169" marT="59086" marB="59086"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GB"/>
                    </a:p>
                  </a:txBody>
                  <a:tcPr/>
                </a:tc>
                <a:tc hMerge="1">
                  <a:txBody>
                    <a:bodyPr/>
                    <a:lstStyle/>
                    <a:p>
                      <a:endParaRPr lang="en-GB" dirty="0"/>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6">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black"/>
                          </a:solidFill>
                          <a:effectLst/>
                          <a:uLnTx/>
                          <a:uFillTx/>
                          <a:latin typeface="+mn-lt"/>
                          <a:ea typeface="+mn-ea"/>
                          <a:cs typeface="+mn-cs"/>
                        </a:rPr>
                        <a:t>To become an expert in world explorers.</a:t>
                      </a:r>
                    </a:p>
                    <a:p>
                      <a:pPr marL="0" marR="0" lvl="0" indent="0" algn="ctr" defTabSz="1280160" rtl="0" eaLnBrk="1" fontAlgn="auto" latinLnBrk="0" hangingPunct="1">
                        <a:lnSpc>
                          <a:spcPct val="100000"/>
                        </a:lnSpc>
                        <a:spcBef>
                          <a:spcPts val="0"/>
                        </a:spcBef>
                        <a:spcAft>
                          <a:spcPts val="0"/>
                        </a:spcAft>
                        <a:buClrTx/>
                        <a:buSzTx/>
                        <a:buFontTx/>
                        <a:buNone/>
                        <a:tabLst/>
                        <a:defRPr/>
                      </a:pPr>
                      <a:r>
                        <a:rPr kumimoji="0" lang="en-GB" sz="800" b="0" i="1" u="none" strike="noStrike" kern="1200" cap="none" spc="0" normalizeH="0" baseline="0" noProof="0" dirty="0">
                          <a:ln>
                            <a:noFill/>
                          </a:ln>
                          <a:solidFill>
                            <a:prstClr val="black"/>
                          </a:solidFill>
                          <a:effectLst/>
                          <a:uLnTx/>
                          <a:uFillTx/>
                          <a:latin typeface="+mn-lt"/>
                          <a:ea typeface="+mn-ea"/>
                          <a:cs typeface="+mn-cs"/>
                        </a:rPr>
                        <a:t>We will begin by revisiting our knowledge of continents and oceans of the world. We will then learn all about explorers and the significance they have had on the world. We start by looking at how Christopher Columbus used a sailing ship to travel the world. In Art, we will use our new skills to draw a sea landscape. In DT, we will make a moving picture representing a sailing ship on the sea.</a:t>
                      </a:r>
                    </a:p>
                    <a:p>
                      <a:pPr marL="0" marR="0" lvl="0" indent="0" algn="ctr" defTabSz="1280160" rtl="0" eaLnBrk="1" fontAlgn="auto" latinLnBrk="0" hangingPunct="1">
                        <a:lnSpc>
                          <a:spcPct val="100000"/>
                        </a:lnSpc>
                        <a:spcBef>
                          <a:spcPts val="0"/>
                        </a:spcBef>
                        <a:spcAft>
                          <a:spcPts val="0"/>
                        </a:spcAft>
                        <a:buClrTx/>
                        <a:buSzTx/>
                        <a:buFontTx/>
                        <a:buNone/>
                        <a:tabLst/>
                        <a:defRPr/>
                      </a:pPr>
                      <a:endParaRPr kumimoji="0" lang="en-GB" sz="800" b="0" i="1" u="none" strike="noStrike" kern="1200" cap="none" spc="0" normalizeH="0" baseline="0" noProof="0" dirty="0">
                        <a:ln>
                          <a:noFill/>
                        </a:ln>
                        <a:solidFill>
                          <a:prstClr val="black"/>
                        </a:solidFill>
                        <a:effectLst/>
                        <a:uLnTx/>
                        <a:uFillTx/>
                        <a:latin typeface="+mn-lt"/>
                        <a:ea typeface="+mn-ea"/>
                        <a:cs typeface="+mn-cs"/>
                      </a:endParaRPr>
                    </a:p>
                    <a:p>
                      <a:pPr marL="0" marR="0" lvl="0" indent="0" algn="ctr" defTabSz="1280160" rtl="0" eaLnBrk="1" fontAlgn="auto" latinLnBrk="0" hangingPunct="1">
                        <a:lnSpc>
                          <a:spcPct val="100000"/>
                        </a:lnSpc>
                        <a:spcBef>
                          <a:spcPts val="0"/>
                        </a:spcBef>
                        <a:spcAft>
                          <a:spcPts val="0"/>
                        </a:spcAft>
                        <a:buClrTx/>
                        <a:buSzTx/>
                        <a:buFontTx/>
                        <a:buNone/>
                        <a:tabLst/>
                        <a:defRPr/>
                      </a:pPr>
                      <a:r>
                        <a:rPr kumimoji="0" lang="en-GB" sz="1000" b="1" i="0" u="none" strike="noStrike" kern="1200" cap="none" spc="0" normalizeH="0" baseline="0" noProof="0" dirty="0">
                          <a:ln>
                            <a:noFill/>
                          </a:ln>
                          <a:solidFill>
                            <a:prstClr val="black"/>
                          </a:solidFill>
                          <a:effectLst/>
                          <a:uLnTx/>
                          <a:uFillTx/>
                          <a:latin typeface="+mn-lt"/>
                          <a:ea typeface="+mn-ea"/>
                          <a:cs typeface="+mn-cs"/>
                        </a:rPr>
                        <a:t>Expert Focus Trip: National Royal Navy Museum (to explore an old ship)</a:t>
                      </a:r>
                    </a:p>
                    <a:p>
                      <a:pPr marL="0" marR="0" lvl="0" indent="0" algn="ctr" defTabSz="1280160" rtl="0" eaLnBrk="1" fontAlgn="auto" latinLnBrk="0" hangingPunct="1">
                        <a:lnSpc>
                          <a:spcPct val="100000"/>
                        </a:lnSpc>
                        <a:spcBef>
                          <a:spcPts val="0"/>
                        </a:spcBef>
                        <a:spcAft>
                          <a:spcPts val="0"/>
                        </a:spcAft>
                        <a:buClrTx/>
                        <a:buSzTx/>
                        <a:buFontTx/>
                        <a:buNone/>
                        <a:tabLst/>
                        <a:defRPr/>
                      </a:pPr>
                      <a:r>
                        <a:rPr kumimoji="0" lang="en-GB" sz="1000" b="1" i="0" u="none" strike="noStrike" kern="1200" cap="none" spc="0" normalizeH="0" baseline="0" noProof="0" dirty="0">
                          <a:ln>
                            <a:noFill/>
                          </a:ln>
                          <a:solidFill>
                            <a:prstClr val="black"/>
                          </a:solidFill>
                          <a:effectLst/>
                          <a:uLnTx/>
                          <a:uFillTx/>
                          <a:latin typeface="+mn-lt"/>
                          <a:ea typeface="+mn-ea"/>
                          <a:cs typeface="+mn-cs"/>
                        </a:rPr>
                        <a:t>End Point: Class showcase</a:t>
                      </a:r>
                      <a:endParaRPr kumimoji="0" lang="en-GB" sz="900" b="1" i="0" u="none" strike="noStrike" kern="1200" cap="none" spc="0" normalizeH="0" baseline="0" noProof="0" dirty="0">
                        <a:ln>
                          <a:noFill/>
                        </a:ln>
                        <a:solidFill>
                          <a:prstClr val="black"/>
                        </a:solidFill>
                        <a:effectLst/>
                        <a:uLnTx/>
                        <a:uFillTx/>
                        <a:latin typeface="+mn-lt"/>
                        <a:ea typeface="+mn-ea"/>
                        <a:cs typeface="+mn-cs"/>
                      </a:endParaRPr>
                    </a:p>
                    <a:p>
                      <a:pPr marL="0" marR="0" lvl="0" indent="0" algn="just" defTabSz="1280160" rtl="0" eaLnBrk="1" fontAlgn="auto" latinLnBrk="0" hangingPunct="1">
                        <a:lnSpc>
                          <a:spcPct val="100000"/>
                        </a:lnSpc>
                        <a:spcBef>
                          <a:spcPts val="0"/>
                        </a:spcBef>
                        <a:spcAft>
                          <a:spcPts val="0"/>
                        </a:spcAft>
                        <a:buClrTx/>
                        <a:buSzTx/>
                        <a:buFontTx/>
                        <a:buNone/>
                        <a:tabLst/>
                        <a:defRPr/>
                      </a:pPr>
                      <a:endParaRPr kumimoji="0" lang="en-GB" sz="800" b="0" i="1" u="none" strike="noStrike" kern="1200" cap="none" spc="0" normalizeH="0" baseline="0" noProof="0" dirty="0">
                        <a:ln>
                          <a:noFill/>
                        </a:ln>
                        <a:solidFill>
                          <a:prstClr val="black"/>
                        </a:solidFill>
                        <a:effectLst/>
                        <a:uLnTx/>
                        <a:uFillTx/>
                        <a:latin typeface="+mn-lt"/>
                        <a:ea typeface="+mn-ea"/>
                        <a:cs typeface="+mn-cs"/>
                      </a:endParaRPr>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ctr"/>
                      <a:endParaRPr lang="en-GB" sz="1000" b="0" dirty="0"/>
                    </a:p>
                  </a:txBody>
                  <a:tcPr marL="118169" marR="118169" marT="59086" marB="5908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GB"/>
                    </a:p>
                  </a:txBody>
                  <a:tcPr/>
                </a:tc>
                <a:tc hMerge="1">
                  <a:txBody>
                    <a:bodyPr/>
                    <a:lstStyle/>
                    <a:p>
                      <a:pPr algn="ctr"/>
                      <a:endParaRPr lang="en-GB" sz="1000" b="0" dirty="0"/>
                    </a:p>
                  </a:txBody>
                  <a:tcPr marL="118169" marR="118169" marT="59086" marB="5908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GB"/>
                    </a:p>
                  </a:txBody>
                  <a:tcPr/>
                </a:tc>
                <a:tc hMerge="1">
                  <a:txBody>
                    <a:bodyPr/>
                    <a:lstStyle/>
                    <a:p>
                      <a:pPr algn="ctr"/>
                      <a:endParaRPr lang="en-GB" sz="1000" b="0" dirty="0"/>
                    </a:p>
                  </a:txBody>
                  <a:tcPr marL="118169" marR="118169" marT="59086" marB="59086"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7">
                  <a:txBody>
                    <a:bodyPr/>
                    <a:lstStyle/>
                    <a:p>
                      <a:pPr algn="ctr"/>
                      <a:r>
                        <a:rPr lang="en-GB" sz="1000" b="1" dirty="0"/>
                        <a:t>Half term after week 8</a:t>
                      </a:r>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extLst>
                  <a:ext uri="{0D108BD9-81ED-4DB2-BD59-A6C34878D82A}">
                    <a16:rowId xmlns:a16="http://schemas.microsoft.com/office/drawing/2014/main" val="10002"/>
                  </a:ext>
                </a:extLst>
              </a:tr>
              <a:tr h="992089">
                <a:tc>
                  <a:txBody>
                    <a:bodyPr/>
                    <a:lstStyle/>
                    <a:p>
                      <a:pPr algn="ctr"/>
                      <a:r>
                        <a:rPr lang="en-GB" sz="900" b="1" dirty="0"/>
                        <a:t>Class Text</a:t>
                      </a:r>
                    </a:p>
                  </a:txBody>
                  <a:tcPr marL="118169" marR="118169" marT="59086" marB="59086"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algn="ctr"/>
                      <a:r>
                        <a:rPr lang="en-GB" sz="700" b="0" dirty="0">
                          <a:solidFill>
                            <a:schemeClr val="tx1"/>
                          </a:solidFill>
                        </a:rPr>
                        <a:t>All about Me</a:t>
                      </a:r>
                    </a:p>
                  </a:txBody>
                  <a:tcPr marL="118169" marR="118169" marT="59086" marB="59086"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pPr algn="ctr"/>
                      <a:r>
                        <a:rPr lang="en-GB" sz="700" b="0" baseline="0" dirty="0">
                          <a:solidFill>
                            <a:schemeClr val="tx1"/>
                          </a:solidFill>
                        </a:rPr>
                        <a:t>A Walk in New York</a:t>
                      </a:r>
                    </a:p>
                    <a:p>
                      <a:pPr algn="ctr"/>
                      <a:r>
                        <a:rPr lang="en-GB" sz="700" b="0" baseline="0" dirty="0">
                          <a:solidFill>
                            <a:schemeClr val="tx1"/>
                          </a:solidFill>
                        </a:rPr>
                        <a:t>(Text linked to North America)</a:t>
                      </a:r>
                      <a:endParaRPr lang="en-GB" sz="700" b="0" dirty="0">
                        <a:solidFill>
                          <a:schemeClr val="tx1"/>
                        </a:solidFill>
                      </a:endParaRPr>
                    </a:p>
                    <a:p>
                      <a:pPr marL="285750" marR="0" lvl="0" indent="-285750" algn="ctr" defTabSz="1280160" rtl="0" eaLnBrk="1" fontAlgn="auto" latinLnBrk="0" hangingPunct="1">
                        <a:lnSpc>
                          <a:spcPct val="100000"/>
                        </a:lnSpc>
                        <a:spcBef>
                          <a:spcPts val="0"/>
                        </a:spcBef>
                        <a:spcAft>
                          <a:spcPts val="0"/>
                        </a:spcAft>
                        <a:buClrTx/>
                        <a:buSzTx/>
                        <a:buFont typeface="+mj-lt"/>
                        <a:buAutoNum type="romanLcPeriod"/>
                        <a:tabLst/>
                        <a:defRPr/>
                      </a:pPr>
                      <a:endParaRPr kumimoji="0" lang="en-GB" sz="700" b="0" i="0" u="none" strike="noStrike" kern="1200" cap="none" spc="0" normalizeH="0" baseline="0" noProof="0" dirty="0">
                        <a:ln>
                          <a:noFill/>
                        </a:ln>
                        <a:solidFill>
                          <a:prstClr val="black"/>
                        </a:solidFill>
                        <a:effectLst/>
                        <a:uLnTx/>
                        <a:uFillTx/>
                        <a:latin typeface="+mn-lt"/>
                        <a:ea typeface="+mn-ea"/>
                        <a:cs typeface="+mn-cs"/>
                      </a:endParaRPr>
                    </a:p>
                  </a:txBody>
                  <a:tcPr marL="118169" marR="118169" marT="59086" marB="5908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ctr"/>
                      <a:endParaRPr lang="en-GB" sz="700" dirty="0"/>
                    </a:p>
                  </a:txBody>
                  <a:tcPr marL="118169" marR="118169" marT="59086" marB="59086" anchor="ctr">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700" dirty="0"/>
                        <a:t>Lost &amp; Found (Text linked</a:t>
                      </a:r>
                      <a:r>
                        <a:rPr lang="en-GB" sz="700" baseline="0" dirty="0"/>
                        <a:t> to </a:t>
                      </a:r>
                      <a:r>
                        <a:rPr lang="en-GB" sz="700" dirty="0"/>
                        <a:t>Antarctica)</a:t>
                      </a:r>
                    </a:p>
                    <a:p>
                      <a:pPr algn="ctr"/>
                      <a:endParaRPr lang="en-GB" sz="700" dirty="0"/>
                    </a:p>
                  </a:txBody>
                  <a:tcPr marL="118169" marR="118169" marT="59086" marB="5908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pPr algn="ctr"/>
                      <a:r>
                        <a:rPr lang="en-GB" sz="700" dirty="0"/>
                        <a:t>Me on the</a:t>
                      </a:r>
                      <a:r>
                        <a:rPr lang="en-GB" sz="700" baseline="0" dirty="0"/>
                        <a:t> Map</a:t>
                      </a:r>
                    </a:p>
                    <a:p>
                      <a:pPr algn="ctr"/>
                      <a:r>
                        <a:rPr lang="en-GB" sz="700" baseline="0" dirty="0"/>
                        <a:t>(linked to map work)</a:t>
                      </a:r>
                      <a:endParaRPr lang="en-GB" sz="700" dirty="0"/>
                    </a:p>
                    <a:p>
                      <a:pPr algn="ctr"/>
                      <a:endParaRPr lang="en-GB" sz="700" dirty="0">
                        <a:solidFill>
                          <a:schemeClr val="tx1"/>
                        </a:solidFill>
                      </a:endParaRPr>
                    </a:p>
                  </a:txBody>
                  <a:tcPr marL="118169" marR="118169" marT="59086" marB="5908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ctr"/>
                      <a:endParaRPr lang="en-GB" sz="700" dirty="0"/>
                    </a:p>
                  </a:txBody>
                  <a:tcPr marL="118169" marR="118169" marT="59086" marB="5908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sz="700" dirty="0"/>
                        <a:t>The</a:t>
                      </a:r>
                      <a:r>
                        <a:rPr lang="en-GB" sz="700" baseline="0" dirty="0"/>
                        <a:t> Rainforest Grew All Around</a:t>
                      </a:r>
                    </a:p>
                    <a:p>
                      <a:pPr algn="ctr"/>
                      <a:r>
                        <a:rPr lang="en-GB" sz="700" baseline="0" dirty="0"/>
                        <a:t>(Text linked to South America)</a:t>
                      </a:r>
                      <a:endParaRPr lang="en-GB" sz="700" dirty="0"/>
                    </a:p>
                    <a:p>
                      <a:pPr marL="0" marR="0" lvl="0" indent="0" algn="ctr" defTabSz="1280160" rtl="0" eaLnBrk="1" fontAlgn="auto" latinLnBrk="0" hangingPunct="1">
                        <a:lnSpc>
                          <a:spcPct val="100000"/>
                        </a:lnSpc>
                        <a:spcBef>
                          <a:spcPts val="0"/>
                        </a:spcBef>
                        <a:spcAft>
                          <a:spcPts val="0"/>
                        </a:spcAft>
                        <a:buClrTx/>
                        <a:buSzTx/>
                        <a:buFontTx/>
                        <a:buNone/>
                        <a:tabLst/>
                        <a:defRPr/>
                      </a:pPr>
                      <a:endParaRPr lang="en-GB" sz="700" dirty="0"/>
                    </a:p>
                  </a:txBody>
                  <a:tcPr marL="118169" marR="118169" marT="59086" marB="5908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sz="700" dirty="0">
                          <a:solidFill>
                            <a:schemeClr val="tx1"/>
                          </a:solidFill>
                        </a:rPr>
                        <a:t>Show Me the Way</a:t>
                      </a:r>
                      <a:r>
                        <a:rPr lang="en-GB" sz="700" baseline="0" dirty="0">
                          <a:solidFill>
                            <a:schemeClr val="tx1"/>
                          </a:solidFill>
                        </a:rPr>
                        <a:t> to Spain</a:t>
                      </a:r>
                    </a:p>
                    <a:p>
                      <a:pPr algn="ctr"/>
                      <a:r>
                        <a:rPr lang="en-GB" sz="700" baseline="0" dirty="0">
                          <a:solidFill>
                            <a:schemeClr val="tx1"/>
                          </a:solidFill>
                        </a:rPr>
                        <a:t>(Text linked to Europe)</a:t>
                      </a:r>
                      <a:endParaRPr lang="en-GB" sz="700" dirty="0">
                        <a:solidFill>
                          <a:schemeClr val="tx1"/>
                        </a:solidFill>
                      </a:endParaRPr>
                    </a:p>
                    <a:p>
                      <a:pPr marL="0" marR="0" lvl="0" indent="0" algn="ctr" defTabSz="1280160" rtl="0" eaLnBrk="1" fontAlgn="auto" latinLnBrk="0" hangingPunct="1">
                        <a:lnSpc>
                          <a:spcPct val="100000"/>
                        </a:lnSpc>
                        <a:spcBef>
                          <a:spcPts val="0"/>
                        </a:spcBef>
                        <a:spcAft>
                          <a:spcPts val="0"/>
                        </a:spcAft>
                        <a:buClrTx/>
                        <a:buSzTx/>
                        <a:buFontTx/>
                        <a:buNone/>
                        <a:tabLst/>
                        <a:defRPr/>
                      </a:pPr>
                      <a:endParaRPr lang="en-GB" sz="700" dirty="0"/>
                    </a:p>
                  </a:txBody>
                  <a:tcPr marL="118169" marR="118169" marT="59086" marB="5908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700" dirty="0" err="1"/>
                        <a:t>Handa’s</a:t>
                      </a:r>
                      <a:r>
                        <a:rPr lang="en-GB" sz="700" dirty="0"/>
                        <a:t> Surprise</a:t>
                      </a:r>
                    </a:p>
                    <a:p>
                      <a:pPr marL="0" marR="0" lvl="0" indent="0" algn="ctr" defTabSz="1280160" rtl="0" eaLnBrk="1" fontAlgn="auto" latinLnBrk="0" hangingPunct="1">
                        <a:lnSpc>
                          <a:spcPct val="100000"/>
                        </a:lnSpc>
                        <a:spcBef>
                          <a:spcPts val="0"/>
                        </a:spcBef>
                        <a:spcAft>
                          <a:spcPts val="0"/>
                        </a:spcAft>
                        <a:buClrTx/>
                        <a:buSzTx/>
                        <a:buFontTx/>
                        <a:buNone/>
                        <a:tabLst/>
                        <a:defRPr/>
                      </a:pPr>
                      <a:r>
                        <a:rPr lang="en-GB" sz="700" dirty="0"/>
                        <a:t> (Text</a:t>
                      </a:r>
                      <a:r>
                        <a:rPr lang="en-GB" sz="700" baseline="0" dirty="0"/>
                        <a:t> linked to </a:t>
                      </a:r>
                      <a:r>
                        <a:rPr lang="en-GB" sz="700" dirty="0"/>
                        <a:t>Africa)</a:t>
                      </a:r>
                    </a:p>
                    <a:p>
                      <a:pPr algn="ctr"/>
                      <a:endParaRPr lang="en-GB" sz="700" b="0" dirty="0"/>
                    </a:p>
                  </a:txBody>
                  <a:tcPr marL="118169" marR="118169" marT="59086" marB="5908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pPr algn="ctr"/>
                      <a:r>
                        <a:rPr lang="en-GB" sz="700" b="0" dirty="0"/>
                        <a:t>The Boy Who</a:t>
                      </a:r>
                      <a:r>
                        <a:rPr lang="en-GB" sz="700" b="0" baseline="0" dirty="0"/>
                        <a:t> Sailed the World</a:t>
                      </a:r>
                    </a:p>
                  </a:txBody>
                  <a:tcPr marL="118169" marR="118169" marT="59086" marB="5908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ctr"/>
                      <a:endParaRPr lang="en-GB" sz="1000" b="0" dirty="0"/>
                    </a:p>
                  </a:txBody>
                  <a:tcPr marL="118169" marR="118169" marT="59086" marB="5908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kumimoji="0" lang="en-GB" sz="700" b="0" i="0" u="none" strike="noStrike" kern="1200" cap="none" spc="0" normalizeH="0" baseline="0" noProof="0" dirty="0">
                          <a:ln>
                            <a:noFill/>
                          </a:ln>
                          <a:solidFill>
                            <a:prstClr val="black"/>
                          </a:solidFill>
                          <a:effectLst/>
                          <a:uLnTx/>
                          <a:uFillTx/>
                          <a:latin typeface="+mn-lt"/>
                          <a:ea typeface="+mn-ea"/>
                          <a:cs typeface="+mn-cs"/>
                        </a:rPr>
                        <a:t>The Great Explorer</a:t>
                      </a:r>
                    </a:p>
                  </a:txBody>
                  <a:tcPr marL="118169" marR="118169" marT="59086" marB="5908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kumimoji="0" lang="en-GB" sz="700" b="0" i="0" u="none" strike="noStrike" kern="1200" cap="none" spc="0" normalizeH="0" baseline="0" noProof="0" dirty="0">
                          <a:ln>
                            <a:noFill/>
                          </a:ln>
                          <a:solidFill>
                            <a:prstClr val="black"/>
                          </a:solidFill>
                          <a:effectLst/>
                          <a:uLnTx/>
                          <a:uFillTx/>
                          <a:latin typeface="+mn-lt"/>
                          <a:ea typeface="+mn-ea"/>
                          <a:cs typeface="+mn-cs"/>
                        </a:rPr>
                        <a:t>A Picture Book of Christopher Columbus</a:t>
                      </a:r>
                    </a:p>
                  </a:txBody>
                  <a:tcPr marL="118169" marR="118169" marT="59086" marB="59086"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GB" sz="700" dirty="0"/>
                    </a:p>
                  </a:txBody>
                  <a:tcPr marL="118169" marR="118169" marT="59086" marB="59086"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700" dirty="0"/>
                        <a:t>Stand alone</a:t>
                      </a:r>
                      <a:r>
                        <a:rPr lang="en-GB" sz="700" baseline="0" dirty="0"/>
                        <a:t> poems about Christmas</a:t>
                      </a:r>
                      <a:endParaRPr lang="en-GB" sz="700" dirty="0"/>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pPr algn="ctr"/>
                      <a:endParaRPr lang="en-GB" sz="1000" b="1" dirty="0"/>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extLst>
                  <a:ext uri="{0D108BD9-81ED-4DB2-BD59-A6C34878D82A}">
                    <a16:rowId xmlns:a16="http://schemas.microsoft.com/office/drawing/2014/main" val="10003"/>
                  </a:ext>
                </a:extLst>
              </a:tr>
              <a:tr h="992089">
                <a:tc>
                  <a:txBody>
                    <a:bodyPr/>
                    <a:lstStyle/>
                    <a:p>
                      <a:pPr algn="ctr"/>
                      <a:r>
                        <a:rPr lang="en-GB" sz="900" b="1" dirty="0"/>
                        <a:t>Writing Focus</a:t>
                      </a:r>
                    </a:p>
                  </a:txBody>
                  <a:tcPr marL="118169" marR="118169" marT="59086" marB="59086"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algn="ctr"/>
                      <a:r>
                        <a:rPr lang="en-GB" sz="700" b="0" dirty="0"/>
                        <a:t>All about Me</a:t>
                      </a:r>
                    </a:p>
                  </a:txBody>
                  <a:tcPr marL="118169" marR="118169" marT="59086" marB="59086"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700" b="0" dirty="0"/>
                        <a:t>Narrative: Stories from other cultures</a:t>
                      </a:r>
                    </a:p>
                    <a:p>
                      <a:pPr algn="ctr"/>
                      <a:endParaRPr lang="en-GB" sz="700" b="0" dirty="0"/>
                    </a:p>
                  </a:txBody>
                  <a:tcPr marL="118169" marR="118169" marT="59086" marB="5908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ctr"/>
                      <a:endParaRPr lang="en-GB" sz="700" b="0" baseline="0" dirty="0">
                        <a:solidFill>
                          <a:schemeClr val="tx1"/>
                        </a:solidFill>
                      </a:endParaRPr>
                    </a:p>
                  </a:txBody>
                  <a:tcPr marL="118169" marR="118169" marT="59086" marB="5908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700" b="0" dirty="0"/>
                        <a:t>Persuasive: Wanted</a:t>
                      </a:r>
                      <a:r>
                        <a:rPr lang="en-GB" sz="700" b="0" baseline="0" dirty="0"/>
                        <a:t> poster (about the missing penguin </a:t>
                      </a:r>
                      <a:r>
                        <a:rPr lang="en-GB" sz="700" b="0" baseline="0" dirty="0">
                          <a:solidFill>
                            <a:schemeClr val="tx1"/>
                          </a:solidFill>
                        </a:rPr>
                        <a:t>and missing Antarctica animals)</a:t>
                      </a:r>
                    </a:p>
                    <a:p>
                      <a:pPr marL="0" marR="0" lvl="0" indent="0" algn="ctr" defTabSz="1280160" rtl="0" eaLnBrk="1" fontAlgn="auto" latinLnBrk="0" hangingPunct="1">
                        <a:lnSpc>
                          <a:spcPct val="100000"/>
                        </a:lnSpc>
                        <a:spcBef>
                          <a:spcPts val="0"/>
                        </a:spcBef>
                        <a:spcAft>
                          <a:spcPts val="0"/>
                        </a:spcAft>
                        <a:buClrTx/>
                        <a:buSzTx/>
                        <a:buFontTx/>
                        <a:buNone/>
                        <a:tabLst/>
                        <a:defRPr/>
                      </a:pPr>
                      <a:endParaRPr lang="en-GB" sz="700" b="0" dirty="0"/>
                    </a:p>
                  </a:txBody>
                  <a:tcPr marL="118169" marR="118169" marT="59086" marB="5908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700" b="0" dirty="0"/>
                        <a:t>Recount: Postcard</a:t>
                      </a:r>
                    </a:p>
                    <a:p>
                      <a:pPr marL="0" marR="0" lvl="0" indent="0" algn="ctr" defTabSz="1280160" rtl="0" eaLnBrk="1" fontAlgn="auto" latinLnBrk="0" hangingPunct="1">
                        <a:lnSpc>
                          <a:spcPct val="100000"/>
                        </a:lnSpc>
                        <a:spcBef>
                          <a:spcPts val="0"/>
                        </a:spcBef>
                        <a:spcAft>
                          <a:spcPts val="0"/>
                        </a:spcAft>
                        <a:buClrTx/>
                        <a:buSzTx/>
                        <a:buFontTx/>
                        <a:buNone/>
                        <a:tabLst/>
                        <a:defRPr/>
                      </a:pPr>
                      <a:r>
                        <a:rPr lang="en-GB" sz="700" b="0" dirty="0"/>
                        <a:t>(Recounting</a:t>
                      </a:r>
                      <a:r>
                        <a:rPr lang="en-GB" sz="700" b="0" baseline="0" dirty="0"/>
                        <a:t> animal visit and our walk around Wheatley Hill)</a:t>
                      </a:r>
                      <a:endParaRPr lang="en-GB" sz="700" b="0" dirty="0"/>
                    </a:p>
                    <a:p>
                      <a:pPr marL="0" marR="0" lvl="0" indent="0" algn="ctr" defTabSz="1280160" rtl="0" eaLnBrk="1" fontAlgn="auto" latinLnBrk="0" hangingPunct="1">
                        <a:lnSpc>
                          <a:spcPct val="100000"/>
                        </a:lnSpc>
                        <a:spcBef>
                          <a:spcPts val="0"/>
                        </a:spcBef>
                        <a:spcAft>
                          <a:spcPts val="0"/>
                        </a:spcAft>
                        <a:buClrTx/>
                        <a:buSzTx/>
                        <a:buFontTx/>
                        <a:buNone/>
                        <a:tabLst/>
                        <a:defRPr/>
                      </a:pPr>
                      <a:endParaRPr lang="en-GB" sz="700" b="0" kern="1200" dirty="0">
                        <a:solidFill>
                          <a:schemeClr val="tx1"/>
                        </a:solidFill>
                        <a:latin typeface="+mn-lt"/>
                        <a:ea typeface="+mn-ea"/>
                        <a:cs typeface="+mn-cs"/>
                      </a:endParaRPr>
                    </a:p>
                  </a:txBody>
                  <a:tcPr marL="118169" marR="118169" marT="59086" marB="5908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ctr"/>
                      <a:endParaRPr lang="en-GB" sz="700" b="0" dirty="0"/>
                    </a:p>
                  </a:txBody>
                  <a:tcPr marL="118169" marR="118169" marT="59086" marB="5908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700" b="0" dirty="0"/>
                        <a:t>Information text:</a:t>
                      </a:r>
                      <a:r>
                        <a:rPr lang="en-GB" sz="700" b="0" baseline="0" dirty="0"/>
                        <a:t> </a:t>
                      </a:r>
                      <a:r>
                        <a:rPr lang="en-GB" sz="700" b="0" dirty="0"/>
                        <a:t>Non-Chronological</a:t>
                      </a:r>
                      <a:r>
                        <a:rPr lang="en-GB" sz="700" b="0" baseline="0" dirty="0"/>
                        <a:t> Report (about the Rainforest)</a:t>
                      </a:r>
                      <a:endParaRPr lang="en-GB" sz="700" b="0" dirty="0"/>
                    </a:p>
                    <a:p>
                      <a:pPr marL="0" marR="0" lvl="0" indent="0" algn="ctr" defTabSz="1280160" rtl="0" eaLnBrk="1" fontAlgn="auto" latinLnBrk="0" hangingPunct="1">
                        <a:lnSpc>
                          <a:spcPct val="100000"/>
                        </a:lnSpc>
                        <a:spcBef>
                          <a:spcPts val="0"/>
                        </a:spcBef>
                        <a:spcAft>
                          <a:spcPts val="0"/>
                        </a:spcAft>
                        <a:buClrTx/>
                        <a:buSzTx/>
                        <a:buFontTx/>
                        <a:buNone/>
                        <a:tabLst/>
                        <a:defRPr/>
                      </a:pPr>
                      <a:endParaRPr lang="en-GB" sz="700" b="0" dirty="0"/>
                    </a:p>
                  </a:txBody>
                  <a:tcPr marL="118169" marR="118169" marT="59086" marB="5908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700" b="0" kern="1200" dirty="0">
                          <a:solidFill>
                            <a:schemeClr val="tx1"/>
                          </a:solidFill>
                          <a:latin typeface="+mn-lt"/>
                          <a:ea typeface="+mn-ea"/>
                          <a:cs typeface="+mn-cs"/>
                        </a:rPr>
                        <a:t>Poetry:</a:t>
                      </a:r>
                      <a:r>
                        <a:rPr lang="en-GB" sz="700" b="0" kern="1200" baseline="0" dirty="0">
                          <a:solidFill>
                            <a:schemeClr val="tx1"/>
                          </a:solidFill>
                          <a:latin typeface="+mn-lt"/>
                          <a:ea typeface="+mn-ea"/>
                          <a:cs typeface="+mn-cs"/>
                        </a:rPr>
                        <a:t> Simple Free List Poem (what they can see in Spain)</a:t>
                      </a:r>
                      <a:endParaRPr lang="en-GB" sz="700" b="0" kern="1200" dirty="0">
                        <a:solidFill>
                          <a:schemeClr val="tx1"/>
                        </a:solidFill>
                        <a:latin typeface="+mn-lt"/>
                        <a:ea typeface="+mn-ea"/>
                        <a:cs typeface="+mn-cs"/>
                      </a:endParaRPr>
                    </a:p>
                    <a:p>
                      <a:pPr algn="ctr"/>
                      <a:endParaRPr lang="en-GB" sz="700" b="0" dirty="0"/>
                    </a:p>
                  </a:txBody>
                  <a:tcPr marL="118169" marR="118169" marT="59086" marB="5908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700" b="0" dirty="0"/>
                        <a:t>Explanation: Instructions (to make a fruit kebab)</a:t>
                      </a:r>
                    </a:p>
                    <a:p>
                      <a:pPr marL="0" marR="0" lvl="0" indent="0" algn="ctr" defTabSz="1280160" rtl="0" eaLnBrk="1" fontAlgn="auto" latinLnBrk="0" hangingPunct="1">
                        <a:lnSpc>
                          <a:spcPct val="100000"/>
                        </a:lnSpc>
                        <a:spcBef>
                          <a:spcPts val="0"/>
                        </a:spcBef>
                        <a:spcAft>
                          <a:spcPts val="0"/>
                        </a:spcAft>
                        <a:buClrTx/>
                        <a:buSzTx/>
                        <a:buFontTx/>
                        <a:buNone/>
                        <a:tabLst/>
                        <a:defRPr/>
                      </a:pPr>
                      <a:endParaRPr lang="en-GB" sz="700" b="0" baseline="0" dirty="0"/>
                    </a:p>
                  </a:txBody>
                  <a:tcPr marL="118169" marR="118169" marT="59086" marB="5908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pPr algn="ctr"/>
                      <a:r>
                        <a:rPr lang="en-GB" sz="700" b="0" dirty="0"/>
                        <a:t>Narrative</a:t>
                      </a:r>
                    </a:p>
                  </a:txBody>
                  <a:tcPr marL="118169" marR="118169" marT="59086" marB="5908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ctr"/>
                      <a:endParaRPr lang="en-GB" sz="800" b="0" dirty="0"/>
                    </a:p>
                  </a:txBody>
                  <a:tcPr marL="118169" marR="118169" marT="59086" marB="5908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700" b="0" dirty="0"/>
                        <a:t>Persuasive:</a:t>
                      </a:r>
                      <a:r>
                        <a:rPr lang="en-GB" sz="700" b="0" baseline="0" dirty="0"/>
                        <a:t> Wanted Poster (find missing explorer)</a:t>
                      </a:r>
                      <a:endParaRPr lang="en-GB" sz="700" b="0" dirty="0"/>
                    </a:p>
                  </a:txBody>
                  <a:tcPr marL="118169" marR="118169" marT="59086" marB="5908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700" b="0" dirty="0"/>
                        <a:t>Information text: Non-Chronological</a:t>
                      </a:r>
                      <a:r>
                        <a:rPr lang="en-GB" sz="700" b="0" baseline="0" dirty="0"/>
                        <a:t> Report (about Christopher Columbus)</a:t>
                      </a:r>
                      <a:endParaRPr lang="en-GB" sz="700" b="0" dirty="0"/>
                    </a:p>
                    <a:p>
                      <a:pPr marL="0" marR="0" lvl="0" indent="0" algn="ctr" defTabSz="1280160" rtl="0" eaLnBrk="1" fontAlgn="auto" latinLnBrk="0" hangingPunct="1">
                        <a:lnSpc>
                          <a:spcPct val="100000"/>
                        </a:lnSpc>
                        <a:spcBef>
                          <a:spcPts val="0"/>
                        </a:spcBef>
                        <a:spcAft>
                          <a:spcPts val="0"/>
                        </a:spcAft>
                        <a:buClrTx/>
                        <a:buSzTx/>
                        <a:buFontTx/>
                        <a:buNone/>
                        <a:tabLst/>
                        <a:defRPr/>
                      </a:pPr>
                      <a:endParaRPr lang="en-GB" sz="700" b="0" dirty="0"/>
                    </a:p>
                  </a:txBody>
                  <a:tcPr marL="118169" marR="118169" marT="59086" marB="5908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700" b="0" dirty="0"/>
                        <a:t>Explanation: Instructions (to make</a:t>
                      </a:r>
                      <a:r>
                        <a:rPr lang="en-GB" sz="700" b="0" baseline="0" dirty="0"/>
                        <a:t> a moving picture)</a:t>
                      </a:r>
                      <a:endParaRPr lang="en-GB" sz="700" b="0" dirty="0"/>
                    </a:p>
                  </a:txBody>
                  <a:tcPr marL="118169" marR="118169" marT="59086" marB="59086"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700" b="0" dirty="0"/>
                        <a:t>Poetry: Rhyming</a:t>
                      </a:r>
                      <a:r>
                        <a:rPr lang="en-GB" sz="700" b="0" baseline="0" dirty="0"/>
                        <a:t> (about Christmas)</a:t>
                      </a:r>
                      <a:endParaRPr lang="en-GB" sz="700" b="0" dirty="0"/>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pPr algn="ctr"/>
                      <a:endParaRPr lang="en-GB" sz="1000" b="1" dirty="0"/>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extLst>
                  <a:ext uri="{0D108BD9-81ED-4DB2-BD59-A6C34878D82A}">
                    <a16:rowId xmlns:a16="http://schemas.microsoft.com/office/drawing/2014/main" val="4236140578"/>
                  </a:ext>
                </a:extLst>
              </a:tr>
              <a:tr h="1950010">
                <a:tc>
                  <a:txBody>
                    <a:bodyPr/>
                    <a:lstStyle/>
                    <a:p>
                      <a:pPr algn="ctr"/>
                      <a:r>
                        <a:rPr lang="en-GB" sz="1000" b="1" kern="1200" dirty="0">
                          <a:solidFill>
                            <a:schemeClr val="tx1"/>
                          </a:solidFill>
                          <a:effectLst/>
                          <a:latin typeface="+mn-lt"/>
                          <a:ea typeface="+mn-ea"/>
                          <a:cs typeface="+mn-cs"/>
                        </a:rPr>
                        <a:t>Foundation Subjects – Expert Focus Link</a:t>
                      </a:r>
                    </a:p>
                  </a:txBody>
                  <a:tcPr marL="118169" marR="118169" marT="59086" marB="59086" vert="vert27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700" kern="1200" dirty="0">
                          <a:solidFill>
                            <a:schemeClr val="tx1"/>
                          </a:solidFill>
                          <a:effectLst/>
                          <a:latin typeface="+mn-lt"/>
                          <a:ea typeface="+mn-ea"/>
                          <a:cs typeface="+mn-cs"/>
                        </a:rPr>
                        <a:t>Continuous Provision</a:t>
                      </a:r>
                    </a:p>
                    <a:p>
                      <a:pPr algn="ctr"/>
                      <a:r>
                        <a:rPr lang="en-GB" sz="700" kern="1200" baseline="0" dirty="0">
                          <a:solidFill>
                            <a:schemeClr val="tx1"/>
                          </a:solidFill>
                          <a:effectLst/>
                          <a:latin typeface="+mn-lt"/>
                          <a:ea typeface="+mn-ea"/>
                          <a:cs typeface="+mn-cs"/>
                        </a:rPr>
                        <a:t>Introduction </a:t>
                      </a:r>
                      <a:endParaRPr lang="en-GB" sz="700" kern="1200" dirty="0">
                        <a:solidFill>
                          <a:schemeClr val="tx1"/>
                        </a:solidFill>
                        <a:effectLst/>
                        <a:latin typeface="+mn-lt"/>
                        <a:ea typeface="+mn-ea"/>
                        <a:cs typeface="+mn-cs"/>
                      </a:endParaRPr>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ctr"/>
                      <a:r>
                        <a:rPr lang="en-GB" sz="700" b="1" kern="1200" dirty="0">
                          <a:solidFill>
                            <a:schemeClr val="tx1"/>
                          </a:solidFill>
                          <a:effectLst/>
                          <a:latin typeface="+mn-lt"/>
                          <a:ea typeface="+mn-ea"/>
                          <a:cs typeface="+mn-cs"/>
                        </a:rPr>
                        <a:t>Geography:</a:t>
                      </a:r>
                      <a:r>
                        <a:rPr lang="en-GB" sz="700" b="1" kern="1200" baseline="0" dirty="0">
                          <a:solidFill>
                            <a:schemeClr val="tx1"/>
                          </a:solidFill>
                          <a:effectLst/>
                          <a:latin typeface="+mn-lt"/>
                          <a:ea typeface="+mn-ea"/>
                          <a:cs typeface="+mn-cs"/>
                        </a:rPr>
                        <a:t> Our Place in the World</a:t>
                      </a:r>
                    </a:p>
                    <a:p>
                      <a:pPr marL="0" indent="0" algn="ctr">
                        <a:buFontTx/>
                        <a:buNone/>
                      </a:pPr>
                      <a:r>
                        <a:rPr lang="en-GB" sz="700" kern="1200" baseline="0" dirty="0">
                          <a:solidFill>
                            <a:schemeClr val="tx1"/>
                          </a:solidFill>
                          <a:effectLst/>
                          <a:latin typeface="+mn-lt"/>
                          <a:ea typeface="+mn-ea"/>
                          <a:cs typeface="+mn-cs"/>
                        </a:rPr>
                        <a:t>Identify continents and oceans on maps and globes.</a:t>
                      </a:r>
                    </a:p>
                    <a:p>
                      <a:pPr algn="ctr"/>
                      <a:endParaRPr lang="en-GB" sz="700" kern="1200" dirty="0">
                        <a:solidFill>
                          <a:schemeClr val="tx1"/>
                        </a:solidFill>
                        <a:effectLst/>
                        <a:latin typeface="+mn-lt"/>
                        <a:ea typeface="+mn-ea"/>
                        <a:cs typeface="+mn-cs"/>
                      </a:endParaRPr>
                    </a:p>
                    <a:p>
                      <a:pPr marL="0" marR="0" lvl="0" indent="0" algn="ctr" defTabSz="1280160" rtl="0" eaLnBrk="1" fontAlgn="auto" latinLnBrk="0" hangingPunct="1">
                        <a:lnSpc>
                          <a:spcPct val="100000"/>
                        </a:lnSpc>
                        <a:spcBef>
                          <a:spcPts val="0"/>
                        </a:spcBef>
                        <a:spcAft>
                          <a:spcPts val="0"/>
                        </a:spcAft>
                        <a:buClrTx/>
                        <a:buSzTx/>
                        <a:buFontTx/>
                        <a:buNone/>
                        <a:tabLst/>
                        <a:defRPr/>
                      </a:pPr>
                      <a:r>
                        <a:rPr lang="en-GB" sz="700" b="1" kern="1200" baseline="0" dirty="0">
                          <a:solidFill>
                            <a:srgbClr val="FF0000"/>
                          </a:solidFill>
                          <a:effectLst/>
                          <a:latin typeface="+mn-lt"/>
                          <a:ea typeface="+mn-ea"/>
                          <a:cs typeface="+mn-cs"/>
                        </a:rPr>
                        <a:t>Expert Focus Visit: </a:t>
                      </a:r>
                      <a:r>
                        <a:rPr lang="en-GB" sz="700" b="0" kern="1200" baseline="0" dirty="0">
                          <a:solidFill>
                            <a:srgbClr val="FF0000"/>
                          </a:solidFill>
                          <a:effectLst/>
                          <a:latin typeface="+mn-lt"/>
                          <a:ea typeface="+mn-ea"/>
                          <a:cs typeface="+mn-cs"/>
                        </a:rPr>
                        <a:t>Visit from Animal Story (looking at different animals from around the world).</a:t>
                      </a:r>
                      <a:endParaRPr lang="en-GB" sz="700" kern="1200" dirty="0">
                        <a:solidFill>
                          <a:srgbClr val="FF0000"/>
                        </a:solidFill>
                        <a:effectLst/>
                        <a:latin typeface="+mn-lt"/>
                        <a:ea typeface="+mn-ea"/>
                        <a:cs typeface="+mn-cs"/>
                      </a:endParaRPr>
                    </a:p>
                    <a:p>
                      <a:pPr algn="ctr"/>
                      <a:endParaRPr lang="en-GB" sz="700" kern="1200" dirty="0">
                        <a:solidFill>
                          <a:schemeClr val="tx1"/>
                        </a:solidFill>
                        <a:effectLst/>
                        <a:latin typeface="+mn-lt"/>
                        <a:ea typeface="+mn-ea"/>
                        <a:cs typeface="+mn-cs"/>
                      </a:endParaRPr>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lang="en-GB" sz="700" kern="1200" dirty="0">
                        <a:solidFill>
                          <a:schemeClr val="tx1"/>
                        </a:solidFill>
                        <a:effectLst/>
                        <a:latin typeface="+mn-lt"/>
                        <a:ea typeface="+mn-ea"/>
                        <a:cs typeface="+mn-cs"/>
                      </a:endParaRPr>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5">
                  <a:txBody>
                    <a:bodyPr/>
                    <a:lstStyle/>
                    <a:p>
                      <a:pPr algn="ctr"/>
                      <a:endParaRPr lang="en-GB" sz="700" b="1" kern="1200" dirty="0">
                        <a:solidFill>
                          <a:schemeClr val="tx1"/>
                        </a:solidFill>
                        <a:effectLst/>
                        <a:latin typeface="+mn-lt"/>
                        <a:ea typeface="+mn-ea"/>
                        <a:cs typeface="+mn-cs"/>
                      </a:endParaRPr>
                    </a:p>
                    <a:p>
                      <a:pPr marL="0" indent="0" algn="ctr">
                        <a:buFontTx/>
                        <a:buNone/>
                      </a:pPr>
                      <a:endParaRPr lang="en-GB" sz="700" kern="1200" baseline="0" dirty="0">
                        <a:solidFill>
                          <a:schemeClr val="tx1"/>
                        </a:solidFill>
                        <a:effectLst/>
                        <a:latin typeface="+mn-lt"/>
                        <a:ea typeface="+mn-ea"/>
                        <a:cs typeface="+mn-cs"/>
                      </a:endParaRPr>
                    </a:p>
                    <a:p>
                      <a:pPr marL="0" indent="0" algn="ctr">
                        <a:buFontTx/>
                        <a:buNone/>
                      </a:pPr>
                      <a:r>
                        <a:rPr lang="en-GB" sz="700" b="1" baseline="0" dirty="0"/>
                        <a:t>DT: Food Technology</a:t>
                      </a:r>
                    </a:p>
                    <a:p>
                      <a:pPr marL="171450" indent="-171450" algn="ctr">
                        <a:buFontTx/>
                        <a:buChar char="-"/>
                      </a:pPr>
                      <a:r>
                        <a:rPr lang="en-GB" sz="700" b="0" baseline="0" dirty="0"/>
                        <a:t>Fruit kebab</a:t>
                      </a:r>
                    </a:p>
                    <a:p>
                      <a:pPr marL="0" indent="0" algn="ctr">
                        <a:buFontTx/>
                        <a:buNone/>
                      </a:pPr>
                      <a:endParaRPr lang="en-GB" sz="700" b="0" baseline="0" dirty="0"/>
                    </a:p>
                    <a:p>
                      <a:pPr marL="0" indent="0" algn="ctr">
                        <a:buFontTx/>
                        <a:buNone/>
                      </a:pPr>
                      <a:r>
                        <a:rPr lang="en-GB" sz="700" b="1" baseline="0" dirty="0"/>
                        <a:t>Geography: Fieldwork – Our Local Area</a:t>
                      </a:r>
                    </a:p>
                    <a:p>
                      <a:pPr marL="171450" marR="0" lvl="0" indent="-171450" algn="ctr" defTabSz="1280160" rtl="0" eaLnBrk="1" fontAlgn="auto" latinLnBrk="0" hangingPunct="1">
                        <a:lnSpc>
                          <a:spcPct val="100000"/>
                        </a:lnSpc>
                        <a:spcBef>
                          <a:spcPts val="0"/>
                        </a:spcBef>
                        <a:spcAft>
                          <a:spcPts val="0"/>
                        </a:spcAft>
                        <a:buClrTx/>
                        <a:buSzTx/>
                        <a:buFontTx/>
                        <a:buChar char="-"/>
                        <a:tabLst/>
                        <a:defRPr/>
                      </a:pPr>
                      <a:r>
                        <a:rPr lang="en-GB" sz="700" b="0" baseline="0" dirty="0"/>
                        <a:t>Observe and record information of our local area</a:t>
                      </a:r>
                    </a:p>
                    <a:p>
                      <a:pPr marL="171450" marR="0" lvl="0" indent="-171450" algn="ctr" defTabSz="1280160" rtl="0" eaLnBrk="1" fontAlgn="auto" latinLnBrk="0" hangingPunct="1">
                        <a:lnSpc>
                          <a:spcPct val="100000"/>
                        </a:lnSpc>
                        <a:spcBef>
                          <a:spcPts val="0"/>
                        </a:spcBef>
                        <a:spcAft>
                          <a:spcPts val="0"/>
                        </a:spcAft>
                        <a:buClrTx/>
                        <a:buSzTx/>
                        <a:buFontTx/>
                        <a:buChar char="-"/>
                        <a:tabLst/>
                        <a:defRPr/>
                      </a:pPr>
                      <a:r>
                        <a:rPr lang="en-GB" sz="700" b="0" baseline="0" dirty="0"/>
                        <a:t>Visit key places</a:t>
                      </a:r>
                    </a:p>
                    <a:p>
                      <a:pPr marL="171450" marR="0" lvl="0" indent="-171450" algn="ctr" defTabSz="1280160" rtl="0" eaLnBrk="1" fontAlgn="auto" latinLnBrk="0" hangingPunct="1">
                        <a:lnSpc>
                          <a:spcPct val="100000"/>
                        </a:lnSpc>
                        <a:spcBef>
                          <a:spcPts val="0"/>
                        </a:spcBef>
                        <a:spcAft>
                          <a:spcPts val="0"/>
                        </a:spcAft>
                        <a:buClrTx/>
                        <a:buSzTx/>
                        <a:buFontTx/>
                        <a:buChar char="-"/>
                        <a:tabLst/>
                        <a:defRPr/>
                      </a:pPr>
                      <a:r>
                        <a:rPr lang="en-GB" sz="700" b="0" baseline="0" dirty="0"/>
                        <a:t>Study maps</a:t>
                      </a:r>
                    </a:p>
                    <a:p>
                      <a:pPr marL="0" indent="0" algn="l">
                        <a:buFontTx/>
                        <a:buNone/>
                      </a:pPr>
                      <a:endParaRPr lang="en-GB" sz="700" b="0" baseline="0" dirty="0"/>
                    </a:p>
                    <a:p>
                      <a:pPr algn="ctr"/>
                      <a:endParaRPr lang="en-GB" sz="700" kern="1200" dirty="0">
                        <a:solidFill>
                          <a:schemeClr val="tx1"/>
                        </a:solidFill>
                        <a:effectLst/>
                        <a:latin typeface="+mn-lt"/>
                        <a:ea typeface="+mn-ea"/>
                        <a:cs typeface="+mn-cs"/>
                      </a:endParaRPr>
                    </a:p>
                    <a:p>
                      <a:pPr algn="ctr"/>
                      <a:endParaRPr lang="en-GB" sz="700" kern="1200" dirty="0">
                        <a:solidFill>
                          <a:schemeClr val="tx1"/>
                        </a:solidFill>
                        <a:effectLst/>
                        <a:latin typeface="+mn-lt"/>
                        <a:ea typeface="+mn-ea"/>
                        <a:cs typeface="+mn-cs"/>
                      </a:endParaRPr>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GB"/>
                    </a:p>
                  </a:txBody>
                  <a:tcPr/>
                </a:tc>
                <a:tc hMerge="1">
                  <a:txBody>
                    <a:bodyPr/>
                    <a:lstStyle/>
                    <a:p>
                      <a:pPr lvl="0" algn="ctr"/>
                      <a:endParaRPr lang="en-GB" sz="1000" kern="1200" dirty="0">
                        <a:solidFill>
                          <a:schemeClr val="tx1"/>
                        </a:solidFill>
                        <a:effectLst/>
                        <a:latin typeface="+mn-lt"/>
                        <a:ea typeface="+mn-ea"/>
                        <a:cs typeface="+mn-cs"/>
                      </a:endParaRPr>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endParaRPr lang="en-GB" sz="1000" b="0" dirty="0"/>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GB" dirty="0"/>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700" b="1" kern="1200" dirty="0">
                          <a:solidFill>
                            <a:srgbClr val="FF0000"/>
                          </a:solidFill>
                          <a:effectLst/>
                          <a:latin typeface="+mn-lt"/>
                          <a:ea typeface="+mn-ea"/>
                          <a:cs typeface="+mn-cs"/>
                        </a:rPr>
                        <a:t>End Point:</a:t>
                      </a:r>
                    </a:p>
                    <a:p>
                      <a:pPr algn="ctr"/>
                      <a:endParaRPr lang="en-GB" sz="700" kern="1200" dirty="0">
                        <a:solidFill>
                          <a:srgbClr val="FF0000"/>
                        </a:solidFill>
                        <a:effectLst/>
                        <a:latin typeface="+mn-lt"/>
                        <a:ea typeface="+mn-ea"/>
                        <a:cs typeface="+mn-cs"/>
                      </a:endParaRPr>
                    </a:p>
                    <a:p>
                      <a:pPr algn="ctr"/>
                      <a:r>
                        <a:rPr lang="en-GB" sz="700" kern="1200" dirty="0">
                          <a:solidFill>
                            <a:srgbClr val="FF0000"/>
                          </a:solidFill>
                          <a:effectLst/>
                          <a:latin typeface="+mn-lt"/>
                          <a:ea typeface="+mn-ea"/>
                          <a:cs typeface="+mn-cs"/>
                        </a:rPr>
                        <a:t>Parent showcase</a:t>
                      </a:r>
                    </a:p>
                    <a:p>
                      <a:pPr algn="ctr"/>
                      <a:endParaRPr lang="en-GB" sz="700" b="1" dirty="0">
                        <a:solidFill>
                          <a:srgbClr val="00B050"/>
                        </a:solidFill>
                      </a:endParaRPr>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700" b="1" kern="1200" baseline="0" dirty="0">
                          <a:solidFill>
                            <a:schemeClr val="tx1"/>
                          </a:solidFill>
                          <a:effectLst/>
                          <a:latin typeface="+mn-lt"/>
                          <a:ea typeface="+mn-ea"/>
                          <a:cs typeface="+mn-cs"/>
                        </a:rPr>
                        <a:t>History: A Significant Person</a:t>
                      </a:r>
                    </a:p>
                    <a:p>
                      <a:pPr marL="0" marR="0" lvl="0" indent="0" algn="ctr" defTabSz="1280160" rtl="0" eaLnBrk="1" fontAlgn="auto" latinLnBrk="0" hangingPunct="1">
                        <a:lnSpc>
                          <a:spcPct val="100000"/>
                        </a:lnSpc>
                        <a:spcBef>
                          <a:spcPts val="0"/>
                        </a:spcBef>
                        <a:spcAft>
                          <a:spcPts val="0"/>
                        </a:spcAft>
                        <a:buClrTx/>
                        <a:buSzTx/>
                        <a:buFontTx/>
                        <a:buNone/>
                        <a:tabLst/>
                        <a:defRPr/>
                      </a:pPr>
                      <a:r>
                        <a:rPr lang="en-GB" sz="700" b="0" kern="1200" baseline="0" dirty="0">
                          <a:solidFill>
                            <a:schemeClr val="tx1"/>
                          </a:solidFill>
                          <a:effectLst/>
                          <a:latin typeface="+mn-lt"/>
                          <a:ea typeface="+mn-ea"/>
                          <a:cs typeface="+mn-cs"/>
                        </a:rPr>
                        <a:t>The Long Way Around – Christopher Columbus</a:t>
                      </a:r>
                    </a:p>
                    <a:p>
                      <a:pPr marL="0" marR="0" lvl="0" indent="0" algn="ctr" defTabSz="1280160" rtl="0" eaLnBrk="1" fontAlgn="auto" latinLnBrk="0" hangingPunct="1">
                        <a:lnSpc>
                          <a:spcPct val="100000"/>
                        </a:lnSpc>
                        <a:spcBef>
                          <a:spcPts val="0"/>
                        </a:spcBef>
                        <a:spcAft>
                          <a:spcPts val="0"/>
                        </a:spcAft>
                        <a:buClrTx/>
                        <a:buSzTx/>
                        <a:buFontTx/>
                        <a:buNone/>
                        <a:tabLst/>
                        <a:defRPr/>
                      </a:pPr>
                      <a:endParaRPr lang="en-GB" sz="700" b="1" kern="1200" baseline="0" dirty="0">
                        <a:solidFill>
                          <a:srgbClr val="FF0000"/>
                        </a:solidFill>
                        <a:effectLst/>
                        <a:latin typeface="+mn-lt"/>
                        <a:ea typeface="+mn-ea"/>
                        <a:cs typeface="+mn-cs"/>
                      </a:endParaRPr>
                    </a:p>
                    <a:p>
                      <a:pPr marL="0" marR="0" lvl="0" indent="0" algn="ctr" defTabSz="1280160" rtl="0" eaLnBrk="1" fontAlgn="auto" latinLnBrk="0" hangingPunct="1">
                        <a:lnSpc>
                          <a:spcPct val="100000"/>
                        </a:lnSpc>
                        <a:spcBef>
                          <a:spcPts val="0"/>
                        </a:spcBef>
                        <a:spcAft>
                          <a:spcPts val="0"/>
                        </a:spcAft>
                        <a:buClrTx/>
                        <a:buSzTx/>
                        <a:buFontTx/>
                        <a:buNone/>
                        <a:tabLst/>
                        <a:defRPr/>
                      </a:pPr>
                      <a:r>
                        <a:rPr lang="en-GB" sz="700" b="1" kern="1200" baseline="0" dirty="0">
                          <a:solidFill>
                            <a:srgbClr val="FF0000"/>
                          </a:solidFill>
                          <a:effectLst/>
                          <a:latin typeface="+mn-lt"/>
                          <a:ea typeface="+mn-ea"/>
                          <a:cs typeface="+mn-cs"/>
                        </a:rPr>
                        <a:t>Expert Focus Visit: </a:t>
                      </a:r>
                      <a:r>
                        <a:rPr lang="en-GB" sz="700" b="0" kern="1200" baseline="0" dirty="0">
                          <a:solidFill>
                            <a:srgbClr val="FF0000"/>
                          </a:solidFill>
                          <a:effectLst/>
                          <a:latin typeface="+mn-lt"/>
                          <a:ea typeface="+mn-ea"/>
                          <a:cs typeface="+mn-cs"/>
                        </a:rPr>
                        <a:t>National Royal Navy Museum (to explore an old ship)</a:t>
                      </a:r>
                      <a:endParaRPr lang="en-GB" sz="700" b="0" dirty="0">
                        <a:solidFill>
                          <a:srgbClr val="FF0000"/>
                        </a:solidFill>
                      </a:endParaRPr>
                    </a:p>
                    <a:p>
                      <a:pPr algn="ctr"/>
                      <a:endParaRPr lang="en-GB" sz="1000" b="0" dirty="0"/>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a:endParaRPr lang="en-GB" sz="1000" b="0" dirty="0"/>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gridSpan="3">
                  <a:txBody>
                    <a:bodyPr/>
                    <a:lstStyle/>
                    <a:p>
                      <a:pPr algn="ctr"/>
                      <a:endParaRPr lang="en-GB" sz="1000" b="0" baseline="0" dirty="0"/>
                    </a:p>
                    <a:p>
                      <a:pPr algn="ctr"/>
                      <a:endParaRPr lang="en-GB" sz="1000" b="0" baseline="0" dirty="0"/>
                    </a:p>
                    <a:p>
                      <a:pPr marL="0" marR="0" lvl="0" indent="0" algn="ctr" defTabSz="1280160" rtl="0" eaLnBrk="1" fontAlgn="auto" latinLnBrk="0" hangingPunct="1">
                        <a:lnSpc>
                          <a:spcPct val="100000"/>
                        </a:lnSpc>
                        <a:spcBef>
                          <a:spcPts val="0"/>
                        </a:spcBef>
                        <a:spcAft>
                          <a:spcPts val="0"/>
                        </a:spcAft>
                        <a:buClrTx/>
                        <a:buSzTx/>
                        <a:buFontTx/>
                        <a:buNone/>
                        <a:tabLst/>
                        <a:defRPr/>
                      </a:pPr>
                      <a:r>
                        <a:rPr lang="en-GB" sz="700" b="1" baseline="0" dirty="0"/>
                        <a:t>Art: Drawing</a:t>
                      </a:r>
                    </a:p>
                    <a:p>
                      <a:pPr marL="171450" marR="0" lvl="0" indent="-171450" algn="ctr" defTabSz="1280160" rtl="0" eaLnBrk="1" fontAlgn="auto" latinLnBrk="0" hangingPunct="1">
                        <a:lnSpc>
                          <a:spcPct val="100000"/>
                        </a:lnSpc>
                        <a:spcBef>
                          <a:spcPts val="0"/>
                        </a:spcBef>
                        <a:spcAft>
                          <a:spcPts val="0"/>
                        </a:spcAft>
                        <a:buClrTx/>
                        <a:buSzTx/>
                        <a:buFontTx/>
                        <a:buChar char="-"/>
                        <a:tabLst/>
                        <a:defRPr/>
                      </a:pPr>
                      <a:r>
                        <a:rPr lang="en-GB" sz="700" b="0" baseline="0" dirty="0"/>
                        <a:t>Landscapes (sea landscape)</a:t>
                      </a:r>
                    </a:p>
                    <a:p>
                      <a:pPr marL="171450" marR="0" lvl="0" indent="-171450" algn="ctr" defTabSz="1280160" rtl="0" eaLnBrk="1" fontAlgn="auto" latinLnBrk="0" hangingPunct="1">
                        <a:lnSpc>
                          <a:spcPct val="100000"/>
                        </a:lnSpc>
                        <a:spcBef>
                          <a:spcPts val="0"/>
                        </a:spcBef>
                        <a:spcAft>
                          <a:spcPts val="0"/>
                        </a:spcAft>
                        <a:buClrTx/>
                        <a:buSzTx/>
                        <a:buFontTx/>
                        <a:buChar char="-"/>
                        <a:tabLst/>
                        <a:defRPr/>
                      </a:pPr>
                      <a:endParaRPr lang="en-GB" sz="700" b="0" baseline="0" dirty="0"/>
                    </a:p>
                    <a:p>
                      <a:pPr marL="171450" marR="0" lvl="0" indent="-171450" algn="ctr" defTabSz="1280160" rtl="0" eaLnBrk="1" fontAlgn="auto" latinLnBrk="0" hangingPunct="1">
                        <a:lnSpc>
                          <a:spcPct val="100000"/>
                        </a:lnSpc>
                        <a:spcBef>
                          <a:spcPts val="0"/>
                        </a:spcBef>
                        <a:spcAft>
                          <a:spcPts val="0"/>
                        </a:spcAft>
                        <a:buClrTx/>
                        <a:buSzTx/>
                        <a:buFontTx/>
                        <a:buChar char="-"/>
                        <a:tabLst/>
                        <a:defRPr/>
                      </a:pPr>
                      <a:endParaRPr lang="en-GB" sz="700" b="0" baseline="0" dirty="0"/>
                    </a:p>
                    <a:p>
                      <a:pPr marL="0" indent="0" algn="ctr">
                        <a:buFontTx/>
                        <a:buNone/>
                      </a:pPr>
                      <a:r>
                        <a:rPr lang="en-GB" sz="700" b="1" kern="1200" baseline="0" dirty="0">
                          <a:solidFill>
                            <a:schemeClr val="tx1"/>
                          </a:solidFill>
                          <a:effectLst/>
                          <a:latin typeface="+mn-lt"/>
                          <a:ea typeface="+mn-ea"/>
                          <a:cs typeface="+mn-cs"/>
                        </a:rPr>
                        <a:t>DT: Mechanisms</a:t>
                      </a:r>
                    </a:p>
                    <a:p>
                      <a:pPr marL="0" indent="0" algn="ctr">
                        <a:buFontTx/>
                        <a:buNone/>
                      </a:pPr>
                      <a:r>
                        <a:rPr lang="en-GB" sz="700" b="0" kern="1200" baseline="0" dirty="0">
                          <a:solidFill>
                            <a:schemeClr val="tx1"/>
                          </a:solidFill>
                          <a:effectLst/>
                          <a:latin typeface="+mn-lt"/>
                          <a:ea typeface="+mn-ea"/>
                          <a:cs typeface="+mn-cs"/>
                        </a:rPr>
                        <a:t>Moving picture with sliders and levers (moving picture to represent a boat in the sea)</a:t>
                      </a:r>
                      <a:endParaRPr lang="en-GB" sz="700" b="0" dirty="0"/>
                    </a:p>
                    <a:p>
                      <a:pPr algn="ctr"/>
                      <a:endParaRPr lang="en-GB" sz="1000" b="0" dirty="0"/>
                    </a:p>
                    <a:p>
                      <a:pPr algn="ctr"/>
                      <a:endParaRPr lang="en-GB" sz="1000" b="0" dirty="0"/>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lang="en-GB" sz="1000" b="0" dirty="0"/>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lang="en-GB" sz="1000" b="1" dirty="0"/>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700" b="1" kern="1200" dirty="0">
                          <a:solidFill>
                            <a:srgbClr val="FF0000"/>
                          </a:solidFill>
                          <a:effectLst/>
                          <a:latin typeface="+mn-lt"/>
                          <a:ea typeface="+mn-ea"/>
                          <a:cs typeface="+mn-cs"/>
                        </a:rPr>
                        <a:t>End Point:</a:t>
                      </a:r>
                    </a:p>
                    <a:p>
                      <a:pPr algn="ctr"/>
                      <a:endParaRPr lang="en-GB" sz="700" kern="1200" dirty="0">
                        <a:solidFill>
                          <a:srgbClr val="FF0000"/>
                        </a:solidFill>
                        <a:effectLst/>
                        <a:latin typeface="+mn-lt"/>
                        <a:ea typeface="+mn-ea"/>
                        <a:cs typeface="+mn-cs"/>
                      </a:endParaRPr>
                    </a:p>
                    <a:p>
                      <a:pPr algn="ctr"/>
                      <a:r>
                        <a:rPr lang="en-GB" sz="700" kern="1200" dirty="0">
                          <a:solidFill>
                            <a:srgbClr val="FF0000"/>
                          </a:solidFill>
                          <a:effectLst/>
                          <a:latin typeface="+mn-lt"/>
                          <a:ea typeface="+mn-ea"/>
                          <a:cs typeface="+mn-cs"/>
                        </a:rPr>
                        <a:t>Class showcase</a:t>
                      </a:r>
                    </a:p>
                    <a:p>
                      <a:pPr algn="ctr"/>
                      <a:endParaRPr lang="en-GB" sz="1000" b="0" dirty="0"/>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GB" dirty="0"/>
                    </a:p>
                  </a:txBody>
                  <a:tcPr marT="45721" marB="4572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extLst>
                  <a:ext uri="{0D108BD9-81ED-4DB2-BD59-A6C34878D82A}">
                    <a16:rowId xmlns:a16="http://schemas.microsoft.com/office/drawing/2014/main" val="3423366456"/>
                  </a:ext>
                </a:extLst>
              </a:tr>
              <a:tr h="1114150">
                <a:tc>
                  <a:txBody>
                    <a:bodyPr/>
                    <a:lstStyle/>
                    <a:p>
                      <a:pPr algn="ctr"/>
                      <a:r>
                        <a:rPr lang="en-GB" sz="1000" b="1" kern="1200" dirty="0">
                          <a:solidFill>
                            <a:schemeClr val="tx1"/>
                          </a:solidFill>
                          <a:effectLst/>
                          <a:latin typeface="+mn-lt"/>
                          <a:ea typeface="+mn-ea"/>
                          <a:cs typeface="+mn-cs"/>
                        </a:rPr>
                        <a:t>Science</a:t>
                      </a:r>
                    </a:p>
                  </a:txBody>
                  <a:tcPr marL="118169" marR="118169" marT="59086" marB="59086" vert="vert27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gridSpan="15">
                  <a:txBody>
                    <a:bodyPr/>
                    <a:lstStyle/>
                    <a:p>
                      <a:pPr algn="ctr"/>
                      <a:r>
                        <a:rPr lang="en-GB" sz="700" b="1" kern="1200" dirty="0">
                          <a:solidFill>
                            <a:schemeClr val="tx1"/>
                          </a:solidFill>
                          <a:effectLst/>
                          <a:latin typeface="+mn-lt"/>
                          <a:ea typeface="+mn-ea"/>
                          <a:cs typeface="+mn-cs"/>
                        </a:rPr>
                        <a:t>Science: Animals including humans</a:t>
                      </a:r>
                    </a:p>
                    <a:p>
                      <a:pPr marL="171450" indent="-171450" algn="ctr">
                        <a:buFontTx/>
                        <a:buChar char="-"/>
                      </a:pPr>
                      <a:r>
                        <a:rPr lang="en-GB" sz="700" kern="1200" dirty="0">
                          <a:solidFill>
                            <a:schemeClr val="tx1"/>
                          </a:solidFill>
                          <a:effectLst/>
                          <a:latin typeface="+mn-lt"/>
                          <a:ea typeface="+mn-ea"/>
                          <a:cs typeface="+mn-cs"/>
                        </a:rPr>
                        <a:t>Mammals, reptiles, amphibians, birds, fish, invertebrates, omnivores, carnivores, herbivores, pets and wild animals</a:t>
                      </a:r>
                      <a:endParaRPr lang="en-GB" sz="700" kern="1200" baseline="0" dirty="0">
                        <a:solidFill>
                          <a:schemeClr val="tx1"/>
                        </a:solidFill>
                        <a:effectLst/>
                        <a:latin typeface="+mn-lt"/>
                        <a:ea typeface="+mn-ea"/>
                        <a:cs typeface="+mn-cs"/>
                      </a:endParaRPr>
                    </a:p>
                    <a:p>
                      <a:pPr marL="171450" indent="-171450" algn="ctr">
                        <a:buFontTx/>
                        <a:buChar char="-"/>
                      </a:pPr>
                      <a:endParaRPr lang="en-GB" sz="700" kern="1200" dirty="0">
                        <a:solidFill>
                          <a:schemeClr val="tx1"/>
                        </a:solidFill>
                        <a:effectLst/>
                        <a:latin typeface="+mn-lt"/>
                        <a:ea typeface="+mn-ea"/>
                        <a:cs typeface="+mn-cs"/>
                      </a:endParaRPr>
                    </a:p>
                    <a:p>
                      <a:pPr marL="0" marR="0" lvl="0" indent="0" algn="ctr" defTabSz="1280160" rtl="0" eaLnBrk="1" fontAlgn="auto" latinLnBrk="0" hangingPunct="1">
                        <a:lnSpc>
                          <a:spcPct val="100000"/>
                        </a:lnSpc>
                        <a:spcBef>
                          <a:spcPts val="0"/>
                        </a:spcBef>
                        <a:spcAft>
                          <a:spcPts val="0"/>
                        </a:spcAft>
                        <a:buClrTx/>
                        <a:buSzTx/>
                        <a:buFontTx/>
                        <a:buNone/>
                        <a:tabLst/>
                        <a:defRPr/>
                      </a:pPr>
                      <a:r>
                        <a:rPr lang="en-GB" sz="700" b="1" kern="1200" dirty="0">
                          <a:solidFill>
                            <a:schemeClr val="tx1"/>
                          </a:solidFill>
                          <a:effectLst/>
                          <a:latin typeface="+mn-lt"/>
                          <a:ea typeface="+mn-ea"/>
                          <a:cs typeface="+mn-cs"/>
                        </a:rPr>
                        <a:t>Science: Animals including humans</a:t>
                      </a:r>
                    </a:p>
                    <a:p>
                      <a:pPr marL="0" marR="0" lvl="0" indent="0" algn="ctr" defTabSz="1280160" rtl="0" eaLnBrk="1" fontAlgn="auto" latinLnBrk="0" hangingPunct="1">
                        <a:lnSpc>
                          <a:spcPct val="100000"/>
                        </a:lnSpc>
                        <a:spcBef>
                          <a:spcPts val="0"/>
                        </a:spcBef>
                        <a:spcAft>
                          <a:spcPts val="0"/>
                        </a:spcAft>
                        <a:buClrTx/>
                        <a:buSzTx/>
                        <a:buFontTx/>
                        <a:buNone/>
                        <a:tabLst/>
                        <a:defRPr/>
                      </a:pPr>
                      <a:r>
                        <a:rPr lang="en-GB" sz="700" kern="1200" dirty="0">
                          <a:solidFill>
                            <a:schemeClr val="tx1"/>
                          </a:solidFill>
                          <a:effectLst/>
                          <a:latin typeface="+mn-lt"/>
                          <a:ea typeface="+mn-ea"/>
                          <a:cs typeface="+mn-cs"/>
                        </a:rPr>
                        <a:t>- Human body parts </a:t>
                      </a:r>
                      <a:r>
                        <a:rPr lang="en-GB" sz="700" kern="1200">
                          <a:solidFill>
                            <a:schemeClr val="tx1"/>
                          </a:solidFill>
                          <a:effectLst/>
                          <a:latin typeface="+mn-lt"/>
                          <a:ea typeface="+mn-ea"/>
                          <a:cs typeface="+mn-cs"/>
                        </a:rPr>
                        <a:t>and senses</a:t>
                      </a:r>
                      <a:endParaRPr lang="en-GB" sz="700" kern="1200" dirty="0">
                        <a:solidFill>
                          <a:schemeClr val="tx1"/>
                        </a:solidFill>
                        <a:effectLst/>
                        <a:latin typeface="+mn-lt"/>
                        <a:ea typeface="+mn-ea"/>
                        <a:cs typeface="+mn-cs"/>
                      </a:endParaRPr>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GB"/>
                    </a:p>
                  </a:txBody>
                  <a:tcPr/>
                </a:tc>
                <a:tc hMerge="1">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endParaRPr lang="en-GB" sz="1000" kern="1200" dirty="0">
                        <a:solidFill>
                          <a:schemeClr val="tx1"/>
                        </a:solidFill>
                        <a:effectLst/>
                        <a:latin typeface="+mn-lt"/>
                        <a:ea typeface="+mn-ea"/>
                        <a:cs typeface="+mn-cs"/>
                      </a:endParaRPr>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lang="en-GB" sz="1000" dirty="0"/>
                    </a:p>
                  </a:txBody>
                  <a:tcPr marL="118169" marR="118169" marT="59086" marB="59086"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GB"/>
                    </a:p>
                  </a:txBody>
                  <a:tcPr/>
                </a:tc>
                <a:tc hMerge="1">
                  <a:txBody>
                    <a:bodyPr/>
                    <a:lstStyle/>
                    <a:p>
                      <a:endParaRPr lang="en-GB"/>
                    </a:p>
                  </a:txBody>
                  <a:tcPr>
                    <a:lnT w="12700" cap="flat" cmpd="sng" algn="ctr">
                      <a:solidFill>
                        <a:schemeClr val="tx1"/>
                      </a:solidFill>
                      <a:prstDash val="solid"/>
                      <a:round/>
                      <a:headEnd type="none" w="med" len="med"/>
                      <a:tailEnd type="none" w="med" len="med"/>
                    </a:lnT>
                  </a:tcPr>
                </a:tc>
                <a:tc hMerge="1">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endParaRPr lang="en-GB" sz="1000" b="0" dirty="0"/>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GB"/>
                    </a:p>
                  </a:txBody>
                  <a:tcPr/>
                </a:tc>
                <a:tc hMerge="1">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endParaRPr lang="en-GB" sz="800" baseline="0" dirty="0"/>
                    </a:p>
                  </a:txBody>
                  <a:tcPr marL="118169" marR="118169" marT="59086" marB="59086"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lang="en-GB" sz="1000" b="0" dirty="0"/>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lang="en-GB" sz="1000" b="0" dirty="0"/>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GB"/>
                    </a:p>
                  </a:txBody>
                  <a:tcPr/>
                </a:tc>
                <a:tc hMerge="1">
                  <a:txBody>
                    <a:bodyPr/>
                    <a:lstStyle/>
                    <a:p>
                      <a:pPr algn="ctr"/>
                      <a:endParaRPr lang="en-GB" sz="1050" b="1" dirty="0"/>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GB"/>
                    </a:p>
                  </a:txBody>
                  <a:tcPr/>
                </a:tc>
                <a:tc hMerge="1">
                  <a:txBody>
                    <a:bodyPr/>
                    <a:lstStyle/>
                    <a:p>
                      <a:endParaRPr lang="en-GB"/>
                    </a:p>
                  </a:txBody>
                  <a:tcPr/>
                </a:tc>
                <a:tc vMerge="1">
                  <a:txBody>
                    <a:bodyPr/>
                    <a:lstStyle/>
                    <a:p>
                      <a:endParaRPr lang="en-GB"/>
                    </a:p>
                  </a:txBody>
                  <a:tcPr/>
                </a:tc>
                <a:extLst>
                  <a:ext uri="{0D108BD9-81ED-4DB2-BD59-A6C34878D82A}">
                    <a16:rowId xmlns:a16="http://schemas.microsoft.com/office/drawing/2014/main" val="10006"/>
                  </a:ext>
                </a:extLst>
              </a:tr>
              <a:tr h="467084">
                <a:tc>
                  <a:txBody>
                    <a:bodyPr/>
                    <a:lstStyle/>
                    <a:p>
                      <a:pPr algn="ctr"/>
                      <a:r>
                        <a:rPr lang="en-GB" sz="1000" b="1" kern="1200" dirty="0">
                          <a:solidFill>
                            <a:schemeClr val="tx1"/>
                          </a:solidFill>
                          <a:effectLst/>
                          <a:latin typeface="+mn-lt"/>
                          <a:ea typeface="+mn-ea"/>
                          <a:cs typeface="+mn-cs"/>
                        </a:rPr>
                        <a:t>Maths</a:t>
                      </a:r>
                    </a:p>
                  </a:txBody>
                  <a:tcPr marL="118169" marR="118169" marT="59086" marB="59086" vert="vert27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gridSpan="3">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700" kern="1200" dirty="0">
                          <a:solidFill>
                            <a:schemeClr val="tx1"/>
                          </a:solidFill>
                          <a:effectLst/>
                          <a:latin typeface="+mn-lt"/>
                          <a:ea typeface="+mn-ea"/>
                          <a:cs typeface="+mn-cs"/>
                        </a:rPr>
                        <a:t>Place value within 10</a:t>
                      </a:r>
                    </a:p>
                    <a:p>
                      <a:pPr algn="ctr"/>
                      <a:endParaRPr lang="en-GB" sz="700" kern="1200" dirty="0">
                        <a:solidFill>
                          <a:schemeClr val="tx1"/>
                        </a:solidFill>
                        <a:effectLst/>
                        <a:latin typeface="+mn-lt"/>
                        <a:ea typeface="+mn-ea"/>
                        <a:cs typeface="+mn-cs"/>
                      </a:endParaRPr>
                    </a:p>
                  </a:txBody>
                  <a:tcPr marL="118169" marR="118169" marT="59086" marB="59086"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GB" dirty="0"/>
                    </a:p>
                  </a:txBody>
                  <a:tcPr marL="118169" marR="118169" marT="59086" marB="5908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endParaRPr lang="en-GB" sz="1000" kern="1200" dirty="0">
                        <a:solidFill>
                          <a:schemeClr val="tx1"/>
                        </a:solidFill>
                        <a:effectLst/>
                        <a:latin typeface="+mn-lt"/>
                        <a:ea typeface="+mn-ea"/>
                        <a:cs typeface="+mn-cs"/>
                      </a:endParaRPr>
                    </a:p>
                  </a:txBody>
                  <a:tcPr marL="118169" marR="118169" marT="59086" marB="5908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5">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r>
                        <a:rPr kumimoji="0" lang="en-GB" sz="700" b="0" i="0" u="none" strike="noStrike" kern="1200" cap="none" spc="0" normalizeH="0" baseline="0" noProof="0" dirty="0">
                          <a:ln>
                            <a:noFill/>
                          </a:ln>
                          <a:solidFill>
                            <a:prstClr val="black"/>
                          </a:solidFill>
                          <a:effectLst/>
                          <a:uLnTx/>
                          <a:uFillTx/>
                          <a:latin typeface="+mn-lt"/>
                          <a:ea typeface="+mn-ea"/>
                          <a:cs typeface="+mn-cs"/>
                        </a:rPr>
                        <a:t>Addition and subtraction within 10</a:t>
                      </a:r>
                    </a:p>
                  </a:txBody>
                  <a:tcPr marL="118169" marR="118169" marT="59086" marB="59086"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GB"/>
                    </a:p>
                  </a:txBody>
                  <a:tcPr/>
                </a:tc>
                <a:tc hMerge="1">
                  <a:txBody>
                    <a:bodyPr/>
                    <a:lstStyle/>
                    <a:p>
                      <a:endParaRPr lang="en-GB"/>
                    </a:p>
                  </a:txBody>
                  <a:tcPr>
                    <a:lnL w="12700" cap="flat" cmpd="sng" algn="ctr">
                      <a:solidFill>
                        <a:schemeClr val="tx1"/>
                      </a:solidFill>
                      <a:prstDash val="solid"/>
                      <a:round/>
                      <a:headEnd type="none" w="med" len="med"/>
                      <a:tailEnd type="none" w="med" len="med"/>
                    </a:lnL>
                  </a:tcPr>
                </a:tc>
                <a:tc hMerge="1">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endParaRPr lang="en-GB" sz="1000" b="0" dirty="0"/>
                    </a:p>
                  </a:txBody>
                  <a:tcPr marL="118169" marR="118169" marT="59086" marB="59086"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GB"/>
                    </a:p>
                  </a:txBody>
                  <a:tcPr/>
                </a:tc>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kumimoji="0" lang="en-GB" sz="700" b="0" i="0" u="none" strike="noStrike" kern="1200" cap="none" spc="0" normalizeH="0" baseline="0" noProof="0" dirty="0">
                          <a:ln>
                            <a:noFill/>
                          </a:ln>
                          <a:solidFill>
                            <a:prstClr val="black"/>
                          </a:solidFill>
                          <a:effectLst/>
                          <a:uLnTx/>
                          <a:uFillTx/>
                          <a:latin typeface="+mn-lt"/>
                          <a:ea typeface="+mn-ea"/>
                          <a:cs typeface="+mn-cs"/>
                        </a:rPr>
                        <a:t>Multiplication and division</a:t>
                      </a:r>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700" b="0" dirty="0"/>
                        <a:t>Place value to 20 </a:t>
                      </a:r>
                      <a:endParaRPr lang="en-GB" sz="700" dirty="0"/>
                    </a:p>
                    <a:p>
                      <a:pPr marL="0" marR="0" lvl="0" indent="0" algn="ctr" defTabSz="1280160" rtl="0" eaLnBrk="1" fontAlgn="auto" latinLnBrk="0" hangingPunct="1">
                        <a:lnSpc>
                          <a:spcPct val="100000"/>
                        </a:lnSpc>
                        <a:spcBef>
                          <a:spcPts val="0"/>
                        </a:spcBef>
                        <a:spcAft>
                          <a:spcPts val="0"/>
                        </a:spcAft>
                        <a:buClrTx/>
                        <a:buSzTx/>
                        <a:buFontTx/>
                        <a:buNone/>
                        <a:tabLst/>
                        <a:defRPr/>
                      </a:pPr>
                      <a:endParaRPr lang="en-GB" sz="700" baseline="0" dirty="0"/>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endParaRPr lang="en-GB" sz="1000" baseline="0" dirty="0"/>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kumimoji="0" lang="en-GB" sz="700" b="0" i="0" u="none" strike="noStrike" kern="1200" cap="none" spc="0" normalizeH="0" baseline="0" noProof="0" dirty="0">
                          <a:ln>
                            <a:noFill/>
                          </a:ln>
                          <a:solidFill>
                            <a:prstClr val="black"/>
                          </a:solidFill>
                          <a:effectLst/>
                          <a:uLnTx/>
                          <a:uFillTx/>
                          <a:latin typeface="+mn-lt"/>
                          <a:ea typeface="+mn-ea"/>
                          <a:cs typeface="+mn-cs"/>
                        </a:rPr>
                        <a:t>Addition and subtraction within 20</a:t>
                      </a:r>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lang="en-GB" sz="1050" b="0" dirty="0"/>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0" lang="en-GB" sz="700" b="0" i="0" u="none" strike="noStrike" kern="1200" cap="none" spc="0" normalizeH="0" baseline="0" noProof="0" dirty="0">
                          <a:ln>
                            <a:noFill/>
                          </a:ln>
                          <a:solidFill>
                            <a:prstClr val="black"/>
                          </a:solidFill>
                          <a:effectLst/>
                          <a:uLnTx/>
                          <a:uFillTx/>
                          <a:latin typeface="+mn-lt"/>
                          <a:ea typeface="+mn-ea"/>
                          <a:cs typeface="+mn-cs"/>
                        </a:rPr>
                        <a:t>Statistics</a:t>
                      </a:r>
                      <a:endParaRPr lang="en-GB" sz="700" dirty="0"/>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r>
                        <a:rPr kumimoji="0" lang="en-GB" sz="700" b="0" i="0" u="none" strike="noStrike" kern="1200" cap="none" spc="0" normalizeH="0" baseline="0" noProof="0" dirty="0">
                          <a:ln>
                            <a:noFill/>
                          </a:ln>
                          <a:solidFill>
                            <a:prstClr val="black"/>
                          </a:solidFill>
                          <a:effectLst/>
                          <a:uLnTx/>
                          <a:uFillTx/>
                          <a:latin typeface="+mn-lt"/>
                          <a:ea typeface="+mn-ea"/>
                          <a:cs typeface="+mn-cs"/>
                        </a:rPr>
                        <a:t>Consol..</a:t>
                      </a:r>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GB"/>
                    </a:p>
                  </a:txBody>
                  <a:tcPr/>
                </a:tc>
                <a:extLst>
                  <a:ext uri="{0D108BD9-81ED-4DB2-BD59-A6C34878D82A}">
                    <a16:rowId xmlns:a16="http://schemas.microsoft.com/office/drawing/2014/main" val="10007"/>
                  </a:ext>
                </a:extLst>
              </a:tr>
              <a:tr h="883161">
                <a:tc>
                  <a:txBody>
                    <a:bodyPr/>
                    <a:lstStyle/>
                    <a:p>
                      <a:pPr lvl="0" algn="ctr"/>
                      <a:r>
                        <a:rPr lang="en-GB" sz="900" b="1" kern="1200" dirty="0">
                          <a:solidFill>
                            <a:schemeClr val="tx1"/>
                          </a:solidFill>
                          <a:effectLst/>
                          <a:latin typeface="+mn-lt"/>
                          <a:ea typeface="+mn-ea"/>
                          <a:cs typeface="+mn-cs"/>
                        </a:rPr>
                        <a:t>Discrete</a:t>
                      </a:r>
                      <a:endParaRPr lang="en-GB" sz="900" b="1" dirty="0">
                        <a:solidFill>
                          <a:schemeClr val="tx1"/>
                        </a:solidFill>
                      </a:endParaRPr>
                    </a:p>
                    <a:p>
                      <a:pPr algn="ctr"/>
                      <a:r>
                        <a:rPr lang="en-GB" sz="900" b="1" dirty="0"/>
                        <a:t> </a:t>
                      </a:r>
                    </a:p>
                  </a:txBody>
                  <a:tcPr marL="118169" marR="118169" marT="59086" marB="59086" vert="vert27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b="1" dirty="0">
                          <a:solidFill>
                            <a:schemeClr val="tx1"/>
                          </a:solidFill>
                        </a:rPr>
                        <a:t> </a:t>
                      </a:r>
                      <a:endParaRPr lang="en-GB" sz="1000" b="0" dirty="0">
                        <a:solidFill>
                          <a:schemeClr val="tx1"/>
                        </a:solidFill>
                      </a:endParaRPr>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gridSpan="13">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700" b="1" kern="1200" dirty="0">
                          <a:solidFill>
                            <a:schemeClr val="tx1"/>
                          </a:solidFill>
                          <a:effectLst/>
                          <a:latin typeface="+mn-lt"/>
                          <a:ea typeface="+mn-ea"/>
                          <a:cs typeface="+mn-cs"/>
                        </a:rPr>
                        <a:t>DT</a:t>
                      </a:r>
                      <a:r>
                        <a:rPr lang="en-GB" sz="700" b="1" kern="1200" baseline="0" dirty="0">
                          <a:solidFill>
                            <a:schemeClr val="tx1"/>
                          </a:solidFill>
                          <a:effectLst/>
                          <a:latin typeface="+mn-lt"/>
                          <a:ea typeface="+mn-ea"/>
                          <a:cs typeface="+mn-cs"/>
                        </a:rPr>
                        <a:t> Woodwork skills: </a:t>
                      </a:r>
                      <a:r>
                        <a:rPr lang="en-GB" sz="700" kern="1200" baseline="0" dirty="0">
                          <a:solidFill>
                            <a:schemeClr val="tx1"/>
                          </a:solidFill>
                          <a:effectLst/>
                          <a:latin typeface="+mn-lt"/>
                          <a:ea typeface="+mn-ea"/>
                          <a:cs typeface="+mn-cs"/>
                        </a:rPr>
                        <a:t>hammer, screw diver, tape measure, palm drills, hand drill, clamp, Japanese saw (taught in Autumn 2)</a:t>
                      </a:r>
                    </a:p>
                    <a:p>
                      <a:pPr marL="0" marR="0" lvl="0" indent="0" algn="ctr" defTabSz="1280160" rtl="0" eaLnBrk="1" fontAlgn="auto" latinLnBrk="0" hangingPunct="1">
                        <a:lnSpc>
                          <a:spcPct val="100000"/>
                        </a:lnSpc>
                        <a:spcBef>
                          <a:spcPts val="0"/>
                        </a:spcBef>
                        <a:spcAft>
                          <a:spcPts val="0"/>
                        </a:spcAft>
                        <a:buClrTx/>
                        <a:buSzTx/>
                        <a:buFontTx/>
                        <a:buNone/>
                        <a:tabLst/>
                        <a:defRPr/>
                      </a:pPr>
                      <a:r>
                        <a:rPr lang="en-GB" sz="700" b="1" kern="1200" baseline="0" dirty="0">
                          <a:solidFill>
                            <a:schemeClr val="tx1"/>
                          </a:solidFill>
                          <a:effectLst/>
                          <a:latin typeface="+mn-lt"/>
                          <a:ea typeface="+mn-ea"/>
                          <a:cs typeface="+mn-cs"/>
                        </a:rPr>
                        <a:t>Music: </a:t>
                      </a:r>
                      <a:r>
                        <a:rPr lang="en-GB" sz="700" b="0" kern="1200" baseline="0" dirty="0">
                          <a:solidFill>
                            <a:schemeClr val="tx1"/>
                          </a:solidFill>
                          <a:effectLst/>
                          <a:latin typeface="+mn-lt"/>
                          <a:ea typeface="+mn-ea"/>
                          <a:cs typeface="+mn-cs"/>
                        </a:rPr>
                        <a:t>Active Listening (daily), Composing &amp; Improvising &amp; Performing (with music teacher), singing (building up to Christmas performance)</a:t>
                      </a:r>
                    </a:p>
                    <a:p>
                      <a:pPr marL="0" marR="0" lvl="0" indent="0" algn="ctr" defTabSz="1280160" rtl="0" eaLnBrk="1" fontAlgn="auto" latinLnBrk="0" hangingPunct="1">
                        <a:lnSpc>
                          <a:spcPct val="100000"/>
                        </a:lnSpc>
                        <a:spcBef>
                          <a:spcPts val="0"/>
                        </a:spcBef>
                        <a:spcAft>
                          <a:spcPts val="0"/>
                        </a:spcAft>
                        <a:buClrTx/>
                        <a:buSzTx/>
                        <a:buFontTx/>
                        <a:buNone/>
                        <a:tabLst/>
                        <a:defRPr/>
                      </a:pPr>
                      <a:r>
                        <a:rPr lang="en-GB" sz="700" b="1" kern="1200" baseline="0" dirty="0">
                          <a:solidFill>
                            <a:schemeClr val="tx1"/>
                          </a:solidFill>
                          <a:effectLst/>
                          <a:latin typeface="+mn-lt"/>
                          <a:ea typeface="+mn-ea"/>
                          <a:cs typeface="+mn-cs"/>
                        </a:rPr>
                        <a:t>MFL: </a:t>
                      </a:r>
                      <a:r>
                        <a:rPr lang="en-GB" sz="700" b="0" kern="1200" baseline="0" dirty="0">
                          <a:solidFill>
                            <a:schemeClr val="tx1"/>
                          </a:solidFill>
                          <a:effectLst/>
                          <a:latin typeface="+mn-lt"/>
                          <a:ea typeface="+mn-ea"/>
                          <a:cs typeface="+mn-cs"/>
                        </a:rPr>
                        <a:t>Myself, Family &amp; Friends (French)</a:t>
                      </a:r>
                      <a:endParaRPr lang="en-GB" sz="700" b="1" kern="1200" baseline="0" dirty="0">
                        <a:solidFill>
                          <a:schemeClr val="tx1"/>
                        </a:solidFill>
                        <a:effectLst/>
                        <a:latin typeface="+mn-lt"/>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GB" sz="700" b="1" kern="1200" dirty="0">
                          <a:solidFill>
                            <a:schemeClr val="tx1"/>
                          </a:solidFill>
                          <a:effectLst/>
                          <a:latin typeface="+mn-lt"/>
                          <a:ea typeface="+mn-ea"/>
                          <a:cs typeface="+mn-cs"/>
                        </a:rPr>
                        <a:t>PSHE: </a:t>
                      </a:r>
                      <a:r>
                        <a:rPr lang="en-GB" sz="700" b="0" kern="1200" dirty="0">
                          <a:solidFill>
                            <a:schemeClr val="tx1"/>
                          </a:solidFill>
                          <a:effectLst/>
                          <a:latin typeface="+mn-lt"/>
                          <a:ea typeface="+mn-ea"/>
                          <a:cs typeface="+mn-cs"/>
                        </a:rPr>
                        <a:t>Being Happy, Being Mindful, First Aid &amp; CPR, What is Friendship, </a:t>
                      </a:r>
                      <a:r>
                        <a:rPr lang="en-GB" sz="700" kern="1200" dirty="0">
                          <a:solidFill>
                            <a:schemeClr val="tx1"/>
                          </a:solidFill>
                          <a:effectLst/>
                          <a:latin typeface="+mn-lt"/>
                          <a:ea typeface="+mn-ea"/>
                          <a:cs typeface="+mn-cs"/>
                        </a:rPr>
                        <a:t>Getting your Sleep, Hygiene and Me, Understanding Difficult Feelings, Kind vs Unkind </a:t>
                      </a:r>
                      <a:endParaRPr lang="en-GB" sz="700" b="0" kern="1200" dirty="0">
                        <a:solidFill>
                          <a:schemeClr val="tx1"/>
                        </a:solidFill>
                        <a:effectLst/>
                        <a:latin typeface="+mn-lt"/>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GB" sz="700" b="1" kern="1200" baseline="0" dirty="0">
                          <a:solidFill>
                            <a:schemeClr val="tx1"/>
                          </a:solidFill>
                          <a:effectLst/>
                          <a:latin typeface="+mn-lt"/>
                          <a:ea typeface="+mn-ea"/>
                          <a:cs typeface="+mn-cs"/>
                        </a:rPr>
                        <a:t>RE: </a:t>
                      </a:r>
                      <a:r>
                        <a:rPr lang="en-GB" sz="700" b="0" kern="1200" baseline="0" dirty="0">
                          <a:solidFill>
                            <a:schemeClr val="tx1"/>
                          </a:solidFill>
                          <a:effectLst/>
                          <a:latin typeface="+mn-lt"/>
                          <a:ea typeface="+mn-ea"/>
                          <a:cs typeface="+mn-cs"/>
                        </a:rPr>
                        <a:t>What can we learn about Christianity from the church? What do Christians believe about God? Why are gifts given at Christmas?</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700" b="1" kern="1200" baseline="0" dirty="0">
                          <a:solidFill>
                            <a:schemeClr val="tx1"/>
                          </a:solidFill>
                          <a:effectLst/>
                          <a:latin typeface="+mn-lt"/>
                          <a:ea typeface="+mn-ea"/>
                          <a:cs typeface="+mn-cs"/>
                        </a:rPr>
                        <a:t>Computing – Online Safety: </a:t>
                      </a:r>
                      <a:r>
                        <a:rPr lang="en-GB" sz="700" b="0" kern="1200" baseline="0" dirty="0">
                          <a:solidFill>
                            <a:schemeClr val="tx1"/>
                          </a:solidFill>
                          <a:effectLst/>
                          <a:latin typeface="+mn-lt"/>
                          <a:ea typeface="+mn-ea"/>
                          <a:cs typeface="+mn-cs"/>
                        </a:rPr>
                        <a:t>Use technology safely and respectfully, keep personal information private, identify where to go for help</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700" b="1" kern="1200" baseline="0" dirty="0">
                          <a:solidFill>
                            <a:schemeClr val="tx1"/>
                          </a:solidFill>
                          <a:effectLst/>
                          <a:latin typeface="+mn-lt"/>
                          <a:ea typeface="+mn-ea"/>
                          <a:cs typeface="+mn-cs"/>
                        </a:rPr>
                        <a:t>PE: </a:t>
                      </a:r>
                      <a:r>
                        <a:rPr lang="en-GB" sz="700" b="0" kern="1200" baseline="0" dirty="0">
                          <a:solidFill>
                            <a:schemeClr val="tx1"/>
                          </a:solidFill>
                          <a:effectLst/>
                          <a:latin typeface="+mn-lt"/>
                          <a:ea typeface="+mn-ea"/>
                          <a:cs typeface="+mn-cs"/>
                        </a:rPr>
                        <a:t>Swimming</a:t>
                      </a:r>
                      <a:endParaRPr lang="en-GB" sz="700" b="1" kern="1200" dirty="0">
                        <a:solidFill>
                          <a:schemeClr val="tx1"/>
                        </a:solidFill>
                        <a:effectLst/>
                        <a:latin typeface="+mn-lt"/>
                        <a:ea typeface="+mn-ea"/>
                        <a:cs typeface="+mn-cs"/>
                      </a:endParaRPr>
                    </a:p>
                  </a:txBody>
                  <a:tcPr marL="118169" marR="118169" marT="59086" marB="59086"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000" kern="1200" dirty="0">
                        <a:solidFill>
                          <a:schemeClr val="tx1"/>
                        </a:solidFill>
                        <a:effectLst/>
                        <a:latin typeface="+mn-lt"/>
                        <a:ea typeface="+mn-ea"/>
                        <a:cs typeface="+mn-cs"/>
                      </a:endParaRPr>
                    </a:p>
                  </a:txBody>
                  <a:tcPr marL="118169" marR="118169" marT="59086" marB="59086"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endParaRPr lang="en-GB" sz="1000" b="1" dirty="0">
                        <a:solidFill>
                          <a:schemeClr val="tx1"/>
                        </a:solidFill>
                      </a:endParaRPr>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hMerge="1">
                  <a:txBody>
                    <a:bodyPr/>
                    <a:lstStyle/>
                    <a:p>
                      <a:endParaRPr lang="en-GB"/>
                    </a:p>
                  </a:txBody>
                  <a:tcPr/>
                </a:tc>
                <a:tc hMerge="1">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endParaRPr lang="en-GB" sz="1000" baseline="0" dirty="0"/>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hMerge="1">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endParaRPr lang="en-GB" sz="1000" baseline="0" dirty="0"/>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endParaRPr lang="en-GB" sz="1000" baseline="0" dirty="0"/>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endParaRPr lang="en-GB" sz="1000" b="1" baseline="0" dirty="0"/>
                    </a:p>
                  </a:txBody>
                  <a:tcPr marL="118169" marR="118169" marT="59086" marB="59086"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endParaRPr lang="en-GB" sz="900" kern="1200" dirty="0">
                        <a:solidFill>
                          <a:schemeClr val="tx1"/>
                        </a:solidFill>
                        <a:effectLst/>
                        <a:latin typeface="+mn-lt"/>
                        <a:ea typeface="+mn-ea"/>
                        <a:cs typeface="+mn-cs"/>
                      </a:endParaRPr>
                    </a:p>
                  </a:txBody>
                  <a:tcPr marL="118169" marR="118169" marT="59086" marB="5908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endParaRPr lang="en-GB" sz="1000" b="1" dirty="0">
                        <a:solidFill>
                          <a:schemeClr val="tx1"/>
                        </a:solidFill>
                      </a:endParaRPr>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endParaRPr lang="en-GB" sz="1000" b="1" baseline="0" dirty="0"/>
                    </a:p>
                  </a:txBody>
                  <a:tcPr marL="118169" marR="118169" marT="59086" marB="5908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endParaRPr lang="en-GB" sz="1000" baseline="0" dirty="0"/>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endParaRPr lang="en-GB" sz="1000" b="1" dirty="0">
                        <a:solidFill>
                          <a:schemeClr val="tx1"/>
                        </a:solidFill>
                      </a:endParaRPr>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GB" sz="1000" dirty="0"/>
                    </a:p>
                  </a:txBody>
                  <a:tcPr marL="118169" marR="118169" marT="59086" marB="59086"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vMerge="1">
                  <a:txBody>
                    <a:bodyPr/>
                    <a:lstStyle/>
                    <a:p>
                      <a:pPr algn="ctr"/>
                      <a:endParaRPr lang="en-GB" sz="1000" dirty="0"/>
                    </a:p>
                  </a:txBody>
                  <a:tcPr marT="45721" marB="4572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extLst>
                  <a:ext uri="{0D108BD9-81ED-4DB2-BD59-A6C34878D82A}">
                    <a16:rowId xmlns:a16="http://schemas.microsoft.com/office/drawing/2014/main" val="842248950"/>
                  </a:ext>
                </a:extLst>
              </a:tr>
            </a:tbl>
          </a:graphicData>
        </a:graphic>
      </p:graphicFrame>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607571" y="296221"/>
            <a:ext cx="919576" cy="919576"/>
          </a:xfrm>
          <a:prstGeom prst="rect">
            <a:avLst/>
          </a:prstGeom>
        </p:spPr>
      </p:pic>
      <p:sp>
        <p:nvSpPr>
          <p:cNvPr id="4" name="Rectangle 3"/>
          <p:cNvSpPr/>
          <p:nvPr/>
        </p:nvSpPr>
        <p:spPr>
          <a:xfrm>
            <a:off x="200025" y="227306"/>
            <a:ext cx="12678878" cy="9146588"/>
          </a:xfrm>
          <a:prstGeom prst="rect">
            <a:avLst/>
          </a:prstGeom>
          <a:noFill/>
          <a:ln w="38100">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3383359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43580" y="591242"/>
            <a:ext cx="4684103" cy="311175"/>
          </a:xfrm>
          <a:prstGeom prst="rect">
            <a:avLst/>
          </a:prstGeom>
          <a:noFill/>
        </p:spPr>
        <p:txBody>
          <a:bodyPr wrap="none" rtlCol="0">
            <a:spAutoFit/>
          </a:bodyPr>
          <a:lstStyle/>
          <a:p>
            <a:r>
              <a:rPr lang="en-GB" sz="1422" u="sng" dirty="0"/>
              <a:t>Wheatley Hill Primary School – Long Term Overview – Year 1 </a:t>
            </a:r>
          </a:p>
        </p:txBody>
      </p:sp>
      <p:sp>
        <p:nvSpPr>
          <p:cNvPr id="7" name="Rectangle 6"/>
          <p:cNvSpPr/>
          <p:nvPr/>
        </p:nvSpPr>
        <p:spPr>
          <a:xfrm>
            <a:off x="200025" y="227306"/>
            <a:ext cx="12401550" cy="9146588"/>
          </a:xfrm>
          <a:prstGeom prst="rect">
            <a:avLst/>
          </a:prstGeom>
          <a:noFill/>
          <a:ln w="38100">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aphicFrame>
        <p:nvGraphicFramePr>
          <p:cNvPr id="8" name="Table 7"/>
          <p:cNvGraphicFramePr>
            <a:graphicFrameLocks noGrp="1"/>
          </p:cNvGraphicFramePr>
          <p:nvPr>
            <p:extLst>
              <p:ext uri="{D42A27DB-BD31-4B8C-83A1-F6EECF244321}">
                <p14:modId xmlns:p14="http://schemas.microsoft.com/office/powerpoint/2010/main" val="1945071630"/>
              </p:ext>
            </p:extLst>
          </p:nvPr>
        </p:nvGraphicFramePr>
        <p:xfrm>
          <a:off x="200025" y="913745"/>
          <a:ext cx="12374346" cy="8403383"/>
        </p:xfrm>
        <a:graphic>
          <a:graphicData uri="http://schemas.openxmlformats.org/drawingml/2006/table">
            <a:tbl>
              <a:tblPr firstRow="1" bandRow="1">
                <a:tableStyleId>{5940675A-B579-460E-94D1-54222C63F5DA}</a:tableStyleId>
              </a:tblPr>
              <a:tblGrid>
                <a:gridCol w="714172">
                  <a:extLst>
                    <a:ext uri="{9D8B030D-6E8A-4147-A177-3AD203B41FA5}">
                      <a16:colId xmlns:a16="http://schemas.microsoft.com/office/drawing/2014/main" val="1515145842"/>
                    </a:ext>
                  </a:extLst>
                </a:gridCol>
                <a:gridCol w="714172">
                  <a:extLst>
                    <a:ext uri="{9D8B030D-6E8A-4147-A177-3AD203B41FA5}">
                      <a16:colId xmlns:a16="http://schemas.microsoft.com/office/drawing/2014/main" val="2801019361"/>
                    </a:ext>
                  </a:extLst>
                </a:gridCol>
                <a:gridCol w="714172">
                  <a:extLst>
                    <a:ext uri="{9D8B030D-6E8A-4147-A177-3AD203B41FA5}">
                      <a16:colId xmlns:a16="http://schemas.microsoft.com/office/drawing/2014/main" val="3886250757"/>
                    </a:ext>
                  </a:extLst>
                </a:gridCol>
                <a:gridCol w="714172">
                  <a:extLst>
                    <a:ext uri="{9D8B030D-6E8A-4147-A177-3AD203B41FA5}">
                      <a16:colId xmlns:a16="http://schemas.microsoft.com/office/drawing/2014/main" val="564546485"/>
                    </a:ext>
                  </a:extLst>
                </a:gridCol>
                <a:gridCol w="357086">
                  <a:extLst>
                    <a:ext uri="{9D8B030D-6E8A-4147-A177-3AD203B41FA5}">
                      <a16:colId xmlns:a16="http://schemas.microsoft.com/office/drawing/2014/main" val="3318043987"/>
                    </a:ext>
                  </a:extLst>
                </a:gridCol>
                <a:gridCol w="357086">
                  <a:extLst>
                    <a:ext uri="{9D8B030D-6E8A-4147-A177-3AD203B41FA5}">
                      <a16:colId xmlns:a16="http://schemas.microsoft.com/office/drawing/2014/main" val="2310743539"/>
                    </a:ext>
                  </a:extLst>
                </a:gridCol>
                <a:gridCol w="714172">
                  <a:extLst>
                    <a:ext uri="{9D8B030D-6E8A-4147-A177-3AD203B41FA5}">
                      <a16:colId xmlns:a16="http://schemas.microsoft.com/office/drawing/2014/main" val="31436958"/>
                    </a:ext>
                  </a:extLst>
                </a:gridCol>
                <a:gridCol w="714172">
                  <a:extLst>
                    <a:ext uri="{9D8B030D-6E8A-4147-A177-3AD203B41FA5}">
                      <a16:colId xmlns:a16="http://schemas.microsoft.com/office/drawing/2014/main" val="2396593462"/>
                    </a:ext>
                  </a:extLst>
                </a:gridCol>
                <a:gridCol w="714172">
                  <a:extLst>
                    <a:ext uri="{9D8B030D-6E8A-4147-A177-3AD203B41FA5}">
                      <a16:colId xmlns:a16="http://schemas.microsoft.com/office/drawing/2014/main" val="2260121395"/>
                    </a:ext>
                  </a:extLst>
                </a:gridCol>
                <a:gridCol w="777869">
                  <a:extLst>
                    <a:ext uri="{9D8B030D-6E8A-4147-A177-3AD203B41FA5}">
                      <a16:colId xmlns:a16="http://schemas.microsoft.com/office/drawing/2014/main" val="1133684306"/>
                    </a:ext>
                  </a:extLst>
                </a:gridCol>
                <a:gridCol w="714172">
                  <a:extLst>
                    <a:ext uri="{9D8B030D-6E8A-4147-A177-3AD203B41FA5}">
                      <a16:colId xmlns:a16="http://schemas.microsoft.com/office/drawing/2014/main" val="2280477883"/>
                    </a:ext>
                  </a:extLst>
                </a:gridCol>
                <a:gridCol w="287138">
                  <a:extLst>
                    <a:ext uri="{9D8B030D-6E8A-4147-A177-3AD203B41FA5}">
                      <a16:colId xmlns:a16="http://schemas.microsoft.com/office/drawing/2014/main" val="3146685755"/>
                    </a:ext>
                  </a:extLst>
                </a:gridCol>
                <a:gridCol w="833468">
                  <a:extLst>
                    <a:ext uri="{9D8B030D-6E8A-4147-A177-3AD203B41FA5}">
                      <a16:colId xmlns:a16="http://schemas.microsoft.com/office/drawing/2014/main" val="3732294696"/>
                    </a:ext>
                  </a:extLst>
                </a:gridCol>
                <a:gridCol w="1204858">
                  <a:extLst>
                    <a:ext uri="{9D8B030D-6E8A-4147-A177-3AD203B41FA5}">
                      <a16:colId xmlns:a16="http://schemas.microsoft.com/office/drawing/2014/main" val="969576128"/>
                    </a:ext>
                  </a:extLst>
                </a:gridCol>
                <a:gridCol w="1623723">
                  <a:extLst>
                    <a:ext uri="{9D8B030D-6E8A-4147-A177-3AD203B41FA5}">
                      <a16:colId xmlns:a16="http://schemas.microsoft.com/office/drawing/2014/main" val="65668484"/>
                    </a:ext>
                  </a:extLst>
                </a:gridCol>
                <a:gridCol w="1219742">
                  <a:extLst>
                    <a:ext uri="{9D8B030D-6E8A-4147-A177-3AD203B41FA5}">
                      <a16:colId xmlns:a16="http://schemas.microsoft.com/office/drawing/2014/main" val="1672269246"/>
                    </a:ext>
                  </a:extLst>
                </a:gridCol>
              </a:tblGrid>
              <a:tr h="278623">
                <a:tc>
                  <a:txBody>
                    <a:bodyPr/>
                    <a:lstStyle/>
                    <a:p>
                      <a:pPr algn="ctr"/>
                      <a:endParaRPr lang="en-GB" sz="1000" b="1" dirty="0"/>
                    </a:p>
                  </a:txBody>
                  <a:tcPr marL="118169" marR="118169" marT="59086" marB="59086" anchor="ctr">
                    <a:lnL w="12700" cap="flat" cmpd="sng" algn="ctr">
                      <a:noFill/>
                      <a:prstDash val="solid"/>
                      <a:round/>
                      <a:headEnd type="none" w="med" len="med"/>
                      <a:tailEnd type="none" w="med" len="med"/>
                    </a:lnL>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gridSpan="15">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r>
                        <a:rPr lang="en-GB" sz="1000" b="1" dirty="0"/>
                        <a:t>Spring Term </a:t>
                      </a:r>
                    </a:p>
                  </a:txBody>
                  <a:tcPr marL="118169" marR="118169" marT="59086" marB="5908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100" b="1" dirty="0"/>
                    </a:p>
                  </a:txBody>
                  <a:tcPr marL="118169" marR="118169" marT="59086" marB="59086"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pPr algn="ctr"/>
                      <a:endParaRPr lang="en-GB" sz="1100" b="1" dirty="0"/>
                    </a:p>
                  </a:txBody>
                  <a:tcPr marL="118169" marR="118169" marT="59086" marB="59086" anchor="ctr">
                    <a:lnB w="1270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pPr algn="ctr"/>
                      <a:endParaRPr lang="en-GB" sz="1100" b="1" dirty="0"/>
                    </a:p>
                  </a:txBody>
                  <a:tcPr marL="118169" marR="118169" marT="59086" marB="59086" anchor="ctr">
                    <a:lnB w="1270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endParaRPr lang="en-GB"/>
                    </a:p>
                  </a:txBody>
                  <a:tcPr/>
                </a:tc>
                <a:tc hMerge="1">
                  <a:txBody>
                    <a:bodyPr/>
                    <a:lstStyle/>
                    <a:p>
                      <a:pPr algn="ctr"/>
                      <a:endParaRPr lang="en-GB" sz="1100" b="1" dirty="0"/>
                    </a:p>
                  </a:txBody>
                  <a:tcPr marL="118169" marR="118169" marT="59086" marB="59086" anchor="ctr">
                    <a:lnB w="1270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pPr algn="ctr"/>
                      <a:endParaRPr lang="en-GB" sz="1100" b="1" dirty="0"/>
                    </a:p>
                  </a:txBody>
                  <a:tcPr marL="118169" marR="118169" marT="59086" marB="59086" anchor="ctr">
                    <a:lnB w="1270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pPr algn="ctr"/>
                      <a:endParaRPr lang="en-GB" sz="1100" b="1" dirty="0"/>
                    </a:p>
                  </a:txBody>
                  <a:tcPr marL="118169" marR="118169" marT="59086" marB="59086" anchor="ctr">
                    <a:lnB w="1270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pPr algn="ctr"/>
                      <a:endParaRPr lang="en-GB" sz="1100" b="1" dirty="0"/>
                    </a:p>
                  </a:txBody>
                  <a:tcPr marL="118169" marR="118169" marT="59086" marB="59086" anchor="ctr">
                    <a:lnB w="1270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pPr algn="ctr"/>
                      <a:endParaRPr lang="en-GB" sz="1100" b="1" dirty="0"/>
                    </a:p>
                  </a:txBody>
                  <a:tcPr marL="118169" marR="118169" marT="59086" marB="59086" anchor="ctr">
                    <a:lnB w="1270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pPr algn="ctr"/>
                      <a:endParaRPr lang="en-GB" sz="1100" b="1" dirty="0"/>
                    </a:p>
                  </a:txBody>
                  <a:tcPr marL="118169" marR="118169" marT="59086" marB="59086" anchor="ctr">
                    <a:lnB w="1270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endParaRPr lang="en-GB"/>
                    </a:p>
                  </a:txBody>
                  <a:tcPr/>
                </a:tc>
                <a:tc hMerge="1">
                  <a:txBody>
                    <a:bodyPr/>
                    <a:lstStyle/>
                    <a:p>
                      <a:pPr algn="ctr"/>
                      <a:endParaRPr lang="en-GB" sz="1100" b="1" dirty="0"/>
                    </a:p>
                  </a:txBody>
                  <a:tcPr marL="118169" marR="118169" marT="59086" marB="59086" anchor="ctr">
                    <a:lnB w="1270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pPr algn="ctr"/>
                      <a:endParaRPr lang="en-GB" sz="1100" b="1" dirty="0"/>
                    </a:p>
                  </a:txBody>
                  <a:tcPr marL="118169" marR="118169" marT="59086" marB="59086" anchor="ctr">
                    <a:lnB w="1270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pPr algn="ctr"/>
                      <a:endParaRPr lang="en-GB" sz="1100" b="1" dirty="0"/>
                    </a:p>
                  </a:txBody>
                  <a:tcPr marL="118169" marR="118169" marT="59086" marB="59086" anchor="ctr">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2447738436"/>
                  </a:ext>
                </a:extLst>
              </a:tr>
              <a:tr h="278623">
                <a:tc>
                  <a:txBody>
                    <a:bodyPr/>
                    <a:lstStyle/>
                    <a:p>
                      <a:pPr algn="ctr"/>
                      <a:endParaRPr lang="en-GB" sz="1000" b="1" dirty="0"/>
                    </a:p>
                  </a:txBody>
                  <a:tcPr marL="118169" marR="118169" marT="59086" marB="59086"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1000" b="1" dirty="0"/>
                        <a:t>Week 1</a:t>
                      </a:r>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b="1" dirty="0"/>
                        <a:t>Week 2</a:t>
                      </a:r>
                    </a:p>
                  </a:txBody>
                  <a:tcPr marL="118169" marR="118169" marT="59086" marB="59086"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r>
                        <a:rPr lang="en-GB" sz="1000" b="1" dirty="0"/>
                        <a:t>Week 3</a:t>
                      </a:r>
                    </a:p>
                  </a:txBody>
                  <a:tcPr marL="118169" marR="118169" marT="59086" marB="5908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gridSpan="2">
                  <a:txBody>
                    <a:bodyPr/>
                    <a:lstStyle/>
                    <a:p>
                      <a:pPr algn="ctr"/>
                      <a:r>
                        <a:rPr lang="en-GB" sz="1000" b="1" dirty="0"/>
                        <a:t>Week 4</a:t>
                      </a:r>
                    </a:p>
                  </a:txBody>
                  <a:tcPr marL="118169" marR="118169" marT="59086" marB="5908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endParaRPr lang="en-GB"/>
                    </a:p>
                  </a:txBody>
                  <a:tcPr/>
                </a:tc>
                <a:tc>
                  <a:txBody>
                    <a:bodyPr/>
                    <a:lstStyle/>
                    <a:p>
                      <a:pPr algn="ctr"/>
                      <a:r>
                        <a:rPr lang="en-GB" sz="1000" b="1" dirty="0"/>
                        <a:t>Week 5</a:t>
                      </a:r>
                    </a:p>
                  </a:txBody>
                  <a:tcPr marL="118169" marR="118169" marT="59086" marB="5908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r>
                        <a:rPr lang="en-GB" sz="1000" b="1" dirty="0"/>
                        <a:t>Week 6</a:t>
                      </a:r>
                    </a:p>
                  </a:txBody>
                  <a:tcPr marL="118169" marR="118169" marT="59086" marB="5908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r>
                        <a:rPr lang="en-GB" sz="1000" b="1" dirty="0"/>
                        <a:t>Week 7</a:t>
                      </a:r>
                    </a:p>
                  </a:txBody>
                  <a:tcPr marL="118169" marR="118169" marT="59086" marB="5908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r>
                        <a:rPr lang="en-GB" sz="1000" b="1" dirty="0"/>
                        <a:t>Week</a:t>
                      </a:r>
                      <a:r>
                        <a:rPr lang="en-GB" sz="1000" b="1" baseline="0" dirty="0"/>
                        <a:t> 8</a:t>
                      </a:r>
                      <a:endParaRPr lang="en-GB" sz="1000" b="1" dirty="0"/>
                    </a:p>
                  </a:txBody>
                  <a:tcPr marL="118169" marR="118169" marT="59086" marB="5908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r>
                        <a:rPr lang="en-GB" sz="1000" b="1" dirty="0"/>
                        <a:t>Week 9</a:t>
                      </a:r>
                    </a:p>
                  </a:txBody>
                  <a:tcPr marL="118169" marR="118169" marT="59086" marB="5908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gridSpan="2">
                  <a:txBody>
                    <a:bodyPr/>
                    <a:lstStyle/>
                    <a:p>
                      <a:pPr algn="ctr"/>
                      <a:r>
                        <a:rPr lang="en-GB" sz="1000" b="1" dirty="0"/>
                        <a:t>Week 10</a:t>
                      </a:r>
                    </a:p>
                  </a:txBody>
                  <a:tcPr marL="118169" marR="118169" marT="59086" marB="5908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endParaRPr lang="en-GB"/>
                    </a:p>
                  </a:txBody>
                  <a:tcPr/>
                </a:tc>
                <a:tc>
                  <a:txBody>
                    <a:bodyPr/>
                    <a:lstStyle/>
                    <a:p>
                      <a:pPr algn="ctr"/>
                      <a:r>
                        <a:rPr lang="en-GB" sz="1000" b="1" dirty="0"/>
                        <a:t>Week 11</a:t>
                      </a:r>
                    </a:p>
                  </a:txBody>
                  <a:tcPr marL="118169" marR="118169" marT="59086" marB="5908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r>
                        <a:rPr lang="en-GB" sz="1000" b="1" dirty="0"/>
                        <a:t>Week 12</a:t>
                      </a:r>
                    </a:p>
                  </a:txBody>
                  <a:tcPr marL="118169" marR="118169" marT="59086" marB="5908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endParaRPr lang="en-GB" sz="1000" b="1" dirty="0"/>
                    </a:p>
                  </a:txBody>
                  <a:tcPr marL="118169" marR="118169" marT="59086" marB="5908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3231307935"/>
                  </a:ext>
                </a:extLst>
              </a:tr>
              <a:tr h="1755187">
                <a:tc>
                  <a:txBody>
                    <a:bodyPr/>
                    <a:lstStyle/>
                    <a:p>
                      <a:pPr algn="ctr"/>
                      <a:r>
                        <a:rPr lang="en-GB" sz="1000" b="1" dirty="0"/>
                        <a:t>Expert Focus</a:t>
                      </a:r>
                    </a:p>
                  </a:txBody>
                  <a:tcPr marL="118169" marR="118169" marT="59086" marB="59086"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gridSpan="8">
                  <a:txBody>
                    <a:bodyPr/>
                    <a:lstStyle/>
                    <a:p>
                      <a:pPr algn="ctr"/>
                      <a:r>
                        <a:rPr lang="en-GB" sz="1200" b="0" dirty="0"/>
                        <a:t>To become an expert in</a:t>
                      </a:r>
                      <a:r>
                        <a:rPr lang="en-GB" sz="1200" b="0" baseline="0" dirty="0"/>
                        <a:t> China: from Beijing to </a:t>
                      </a:r>
                      <a:r>
                        <a:rPr lang="en-GB" sz="1200" b="0" baseline="0" dirty="0" err="1"/>
                        <a:t>Chengyang</a:t>
                      </a:r>
                      <a:r>
                        <a:rPr lang="en-GB" sz="1200" b="0" baseline="0" dirty="0"/>
                        <a:t> Village</a:t>
                      </a:r>
                    </a:p>
                    <a:p>
                      <a:pPr algn="ctr"/>
                      <a:r>
                        <a:rPr lang="en-GB" sz="800" b="0" i="1" baseline="0" dirty="0"/>
                        <a:t>We are going to locate China on a map, recapping our knowledge of continents. We are then going to compare rural China (</a:t>
                      </a:r>
                      <a:r>
                        <a:rPr lang="en-GB" sz="800" b="0" i="1" baseline="0" dirty="0" err="1"/>
                        <a:t>Chengyang</a:t>
                      </a:r>
                      <a:r>
                        <a:rPr lang="en-GB" sz="800" b="0" i="1" baseline="0" dirty="0"/>
                        <a:t> Village) to urban China (Beijing) in terms of  geographical features. We will explore Chinese culture and we will explore Chinese fabrics within Textiles.</a:t>
                      </a:r>
                    </a:p>
                    <a:p>
                      <a:pPr algn="ctr"/>
                      <a:endParaRPr lang="en-GB" sz="800" b="0" i="1" baseline="0" dirty="0"/>
                    </a:p>
                    <a:p>
                      <a:pPr algn="ctr"/>
                      <a:r>
                        <a:rPr lang="en-GB" sz="1000" b="1" i="0" dirty="0"/>
                        <a:t>Expert Focus Trip: Oriental</a:t>
                      </a:r>
                      <a:r>
                        <a:rPr lang="en-GB" sz="1000" b="1" i="0" baseline="0" dirty="0"/>
                        <a:t> Museum – Chinese workshop</a:t>
                      </a:r>
                      <a:endParaRPr lang="en-GB" sz="1000" b="1" i="0" dirty="0"/>
                    </a:p>
                    <a:p>
                      <a:pPr algn="ctr"/>
                      <a:r>
                        <a:rPr lang="en-GB" sz="1000" b="1" i="0" dirty="0"/>
                        <a:t>End Point: Written comparison</a:t>
                      </a:r>
                      <a:r>
                        <a:rPr lang="en-GB" sz="1000" b="1" i="0" baseline="0" dirty="0"/>
                        <a:t> (comparing Beijing and </a:t>
                      </a:r>
                      <a:r>
                        <a:rPr lang="en-GB" sz="1000" b="1" i="0" baseline="0" dirty="0" err="1"/>
                        <a:t>Chengyang</a:t>
                      </a:r>
                      <a:r>
                        <a:rPr lang="en-GB" sz="1000" b="1" i="0" baseline="0" dirty="0"/>
                        <a:t> Village)</a:t>
                      </a:r>
                      <a:endParaRPr lang="en-GB" sz="1000" b="1" i="0" dirty="0"/>
                    </a:p>
                    <a:p>
                      <a:pPr marL="0" marR="0" lvl="0" indent="0" algn="ctr" defTabSz="1280160" rtl="0" eaLnBrk="1" fontAlgn="auto" latinLnBrk="0" hangingPunct="1">
                        <a:lnSpc>
                          <a:spcPct val="100000"/>
                        </a:lnSpc>
                        <a:spcBef>
                          <a:spcPts val="0"/>
                        </a:spcBef>
                        <a:spcAft>
                          <a:spcPts val="0"/>
                        </a:spcAft>
                        <a:buClrTx/>
                        <a:buSzTx/>
                        <a:buFontTx/>
                        <a:buNone/>
                        <a:tabLst/>
                        <a:defRPr/>
                      </a:pPr>
                      <a:endParaRPr kumimoji="0" lang="en-GB" sz="1000" b="0" i="1" u="none" strike="noStrike" kern="1200" cap="none" spc="0" normalizeH="0" baseline="0" noProof="0" dirty="0">
                        <a:ln>
                          <a:noFill/>
                        </a:ln>
                        <a:solidFill>
                          <a:prstClr val="black"/>
                        </a:solidFill>
                        <a:effectLst/>
                        <a:uLnTx/>
                        <a:uFillTx/>
                        <a:latin typeface="+mn-lt"/>
                        <a:ea typeface="+mn-ea"/>
                        <a:cs typeface="+mn-cs"/>
                      </a:endParaRPr>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GB"/>
                    </a:p>
                  </a:txBody>
                  <a:tcPr/>
                </a:tc>
                <a:tc hMerge="1">
                  <a:txBody>
                    <a:bodyPr/>
                    <a:lstStyle/>
                    <a:p>
                      <a:endParaRPr lang="en-GB"/>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hMerge="1">
                  <a:txBody>
                    <a:bodyPr/>
                    <a:lstStyle/>
                    <a:p>
                      <a:endParaRPr lang="en-GB"/>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hMerge="1">
                  <a:txBody>
                    <a:bodyPr/>
                    <a:lstStyle/>
                    <a:p>
                      <a:endParaRPr lang="en-GB"/>
                    </a:p>
                  </a:txBody>
                  <a:tcPr/>
                </a:tc>
                <a:tc hMerge="1">
                  <a:txBody>
                    <a:bodyPr/>
                    <a:lstStyle/>
                    <a:p>
                      <a:endParaRPr lang="en-GB"/>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hMerge="1">
                  <a:txBody>
                    <a:bodyPr/>
                    <a:lstStyle/>
                    <a:p>
                      <a:pPr algn="ctr"/>
                      <a:endParaRPr lang="en-GB" sz="1000" b="0" dirty="0"/>
                    </a:p>
                  </a:txBody>
                  <a:tcPr marL="118169" marR="118169" marT="59086" marB="5908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GB"/>
                    </a:p>
                  </a:txBody>
                  <a:tcPr/>
                </a:tc>
                <a:tc gridSpan="6">
                  <a:txBody>
                    <a:bodyPr/>
                    <a:lstStyle/>
                    <a:p>
                      <a:pPr algn="ctr"/>
                      <a:r>
                        <a:rPr lang="en-GB" sz="1200" b="0" dirty="0"/>
                        <a:t>To</a:t>
                      </a:r>
                      <a:r>
                        <a:rPr lang="en-GB" sz="1200" b="0" baseline="0" dirty="0"/>
                        <a:t> become an expert in the history of transport</a:t>
                      </a:r>
                    </a:p>
                    <a:p>
                      <a:pPr algn="ctr"/>
                      <a:r>
                        <a:rPr lang="en-GB" sz="800" b="0" i="1" baseline="0" dirty="0">
                          <a:solidFill>
                            <a:schemeClr val="tx1"/>
                          </a:solidFill>
                        </a:rPr>
                        <a:t>We will be learning about the Titanic and  how this coal-</a:t>
                      </a:r>
                      <a:r>
                        <a:rPr lang="en-GB" sz="800" b="0" i="1" baseline="0" dirty="0" err="1">
                          <a:solidFill>
                            <a:schemeClr val="tx1"/>
                          </a:solidFill>
                        </a:rPr>
                        <a:t>engined</a:t>
                      </a:r>
                      <a:r>
                        <a:rPr lang="en-GB" sz="800" b="0" i="1" baseline="0" dirty="0">
                          <a:solidFill>
                            <a:schemeClr val="tx1"/>
                          </a:solidFill>
                        </a:rPr>
                        <a:t> ship travelled the world. We compare the Titanic with modern day cruise ships. We will learn about the first locomotive and compare it with modern trains. We will design and create a 3D sculpture of out of clay where the children can decide if they would like to make a coal-powered ship or a modern cruise ship</a:t>
                      </a:r>
                      <a:r>
                        <a:rPr lang="en-GB" sz="1000" b="0" i="1" baseline="0" dirty="0">
                          <a:solidFill>
                            <a:schemeClr val="tx1"/>
                          </a:solidFill>
                        </a:rPr>
                        <a:t>.</a:t>
                      </a:r>
                    </a:p>
                    <a:p>
                      <a:pPr algn="ctr"/>
                      <a:endParaRPr lang="en-GB" sz="1000" b="0" i="1" baseline="0" dirty="0">
                        <a:solidFill>
                          <a:srgbClr val="FF0000"/>
                        </a:solidFill>
                      </a:endParaRPr>
                    </a:p>
                    <a:p>
                      <a:pPr algn="ctr"/>
                      <a:r>
                        <a:rPr lang="en-GB" sz="1000" b="1" baseline="0" dirty="0"/>
                        <a:t>Expert Focus Trip: </a:t>
                      </a:r>
                      <a:r>
                        <a:rPr lang="en-GB" sz="1000" b="1" baseline="0" dirty="0" err="1"/>
                        <a:t>Shildon</a:t>
                      </a:r>
                      <a:r>
                        <a:rPr lang="en-GB" sz="1000" b="1" baseline="0" dirty="0"/>
                        <a:t> Railway Museum</a:t>
                      </a:r>
                    </a:p>
                    <a:p>
                      <a:pPr algn="ctr"/>
                      <a:r>
                        <a:rPr lang="en-GB" sz="1000" b="1" baseline="0" dirty="0"/>
                        <a:t>End Point: Class showcase</a:t>
                      </a:r>
                      <a:endParaRPr lang="en-GB" sz="1000" b="1" dirty="0"/>
                    </a:p>
                    <a:p>
                      <a:pPr algn="ctr"/>
                      <a:endParaRPr lang="en-GB" sz="1000" b="0" dirty="0"/>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GB"/>
                    </a:p>
                  </a:txBody>
                  <a:tcPr/>
                </a:tc>
                <a:tc hMerge="1">
                  <a:txBody>
                    <a:bodyPr/>
                    <a:lstStyle/>
                    <a:p>
                      <a:pPr algn="ctr"/>
                      <a:endParaRPr lang="en-GB" sz="1000" b="0" dirty="0"/>
                    </a:p>
                  </a:txBody>
                  <a:tcPr marL="118169" marR="118169" marT="59086" marB="5908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GB"/>
                    </a:p>
                  </a:txBody>
                  <a:tcPr/>
                </a:tc>
                <a:tc hMerge="1">
                  <a:txBody>
                    <a:bodyPr/>
                    <a:lstStyle/>
                    <a:p>
                      <a:endParaRPr lang="en-GB"/>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hMerge="1">
                  <a:txBody>
                    <a:bodyPr/>
                    <a:lstStyle/>
                    <a:p>
                      <a:pPr algn="ctr"/>
                      <a:endParaRPr lang="en-GB" sz="1000" b="0" dirty="0"/>
                    </a:p>
                  </a:txBody>
                  <a:tcPr marL="118169" marR="118169" marT="59086" marB="59086"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7">
                  <a:txBody>
                    <a:bodyPr/>
                    <a:lstStyle/>
                    <a:p>
                      <a:pPr algn="ctr"/>
                      <a:r>
                        <a:rPr lang="en-GB" sz="1000" b="1" dirty="0"/>
                        <a:t>Half term after week 7</a:t>
                      </a:r>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814598">
                <a:tc>
                  <a:txBody>
                    <a:bodyPr/>
                    <a:lstStyle/>
                    <a:p>
                      <a:pPr algn="ctr"/>
                      <a:r>
                        <a:rPr lang="en-GB" sz="1000" b="1" dirty="0"/>
                        <a:t>Class Text</a:t>
                      </a:r>
                    </a:p>
                  </a:txBody>
                  <a:tcPr marL="118169" marR="118169" marT="59086" marB="59086"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gridSpan="2">
                  <a:txBody>
                    <a:bodyPr/>
                    <a:lstStyle/>
                    <a:p>
                      <a:pPr algn="ctr"/>
                      <a:r>
                        <a:rPr lang="en-GB" sz="700" b="0" dirty="0"/>
                        <a:t>The Magic</a:t>
                      </a:r>
                      <a:r>
                        <a:rPr lang="en-GB" sz="700" b="0" baseline="0" dirty="0"/>
                        <a:t> Paintbrush</a:t>
                      </a:r>
                      <a:endParaRPr lang="en-GB" sz="700" b="0" dirty="0"/>
                    </a:p>
                  </a:txBody>
                  <a:tcPr marL="118169" marR="118169" marT="59086" marB="59086"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ctr"/>
                      <a:endParaRPr lang="en-GB" sz="1000" b="0" dirty="0"/>
                    </a:p>
                  </a:txBody>
                  <a:tcPr marL="118169" marR="118169" marT="59086" marB="5908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3">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700" dirty="0"/>
                        <a:t>Lost &amp; Found: Adele and Simon in China</a:t>
                      </a:r>
                    </a:p>
                  </a:txBody>
                  <a:tcPr marL="118169" marR="118169" marT="59086" marB="5908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ctr"/>
                      <a:endParaRPr lang="en-GB" sz="1000" dirty="0"/>
                    </a:p>
                  </a:txBody>
                  <a:tcPr marL="118169" marR="118169" marT="59086" marB="5908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GB"/>
                    </a:p>
                  </a:txBody>
                  <a:tcPr/>
                </a:tc>
                <a:tc>
                  <a:txBody>
                    <a:bodyPr/>
                    <a:lstStyle/>
                    <a:p>
                      <a:pPr algn="ctr"/>
                      <a:r>
                        <a:rPr lang="en-GB" sz="700" b="0" dirty="0">
                          <a:solidFill>
                            <a:schemeClr val="tx1"/>
                          </a:solidFill>
                        </a:rPr>
                        <a:t>Chopsticks</a:t>
                      </a:r>
                    </a:p>
                  </a:txBody>
                  <a:tcPr marL="118169" marR="118169" marT="59086" marB="5908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pPr algn="ctr"/>
                      <a:r>
                        <a:rPr lang="en-GB" sz="700" b="0" dirty="0"/>
                        <a:t>National Geographic</a:t>
                      </a:r>
                      <a:r>
                        <a:rPr lang="en-GB" sz="700" b="0" baseline="0" dirty="0"/>
                        <a:t> Kids: Pandas</a:t>
                      </a:r>
                      <a:endParaRPr lang="en-GB" sz="700" b="0" dirty="0"/>
                    </a:p>
                  </a:txBody>
                  <a:tcPr marL="118169" marR="118169" marT="59086" marB="5908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GB" sz="900" dirty="0"/>
                    </a:p>
                  </a:txBody>
                  <a:tcPr marL="118169" marR="118169" marT="59086" marB="5908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3">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700" dirty="0"/>
                        <a:t>Samson’s Titanic Journey</a:t>
                      </a:r>
                    </a:p>
                    <a:p>
                      <a:pPr algn="ctr"/>
                      <a:endParaRPr lang="en-GB" sz="700" b="0" dirty="0">
                        <a:solidFill>
                          <a:srgbClr val="0070C0"/>
                        </a:solidFill>
                      </a:endParaRPr>
                    </a:p>
                  </a:txBody>
                  <a:tcPr marL="118169" marR="118169" marT="59086" marB="5908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ctr"/>
                      <a:endParaRPr lang="en-GB" sz="700" b="0" dirty="0">
                        <a:solidFill>
                          <a:srgbClr val="0070C0"/>
                        </a:solidFill>
                      </a:endParaRPr>
                    </a:p>
                  </a:txBody>
                  <a:tcPr marL="118169" marR="118169" marT="59086" marB="5908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ctr"/>
                      <a:endParaRPr lang="en-GB" sz="1000" b="0" dirty="0"/>
                    </a:p>
                  </a:txBody>
                  <a:tcPr marL="118169" marR="118169" marT="59086" marB="5908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700" dirty="0"/>
                        <a:t>Steam, Smoke and Steel: Back in Time with Trains</a:t>
                      </a:r>
                    </a:p>
                  </a:txBody>
                  <a:tcPr marL="118169" marR="118169" marT="59086" marB="5908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sz="700" dirty="0"/>
                        <a:t>The Runaway Train</a:t>
                      </a:r>
                    </a:p>
                  </a:txBody>
                  <a:tcPr marL="118169" marR="118169" marT="59086" marB="5908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700" b="0" dirty="0"/>
                        <a:t>National Geographic</a:t>
                      </a:r>
                      <a:r>
                        <a:rPr lang="en-GB" sz="700" b="0" baseline="0" dirty="0"/>
                        <a:t> Kids: The Titanic</a:t>
                      </a:r>
                      <a:endParaRPr lang="en-GB" sz="700" b="0" dirty="0"/>
                    </a:p>
                  </a:txBody>
                  <a:tcPr marL="118169" marR="118169" marT="59086" marB="5908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en-GB" dirty="0"/>
                    </a:p>
                  </a:txBody>
                  <a:tcPr marL="118169" marR="118169" marT="59086" marB="5908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786388">
                <a:tc>
                  <a:txBody>
                    <a:bodyPr/>
                    <a:lstStyle/>
                    <a:p>
                      <a:pPr algn="ctr"/>
                      <a:r>
                        <a:rPr lang="en-GB" sz="1000" b="1" dirty="0"/>
                        <a:t>Writing Focus</a:t>
                      </a:r>
                    </a:p>
                  </a:txBody>
                  <a:tcPr marL="118169" marR="118169" marT="59086" marB="59086"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gridSpan="2">
                  <a:txBody>
                    <a:bodyPr/>
                    <a:lstStyle/>
                    <a:p>
                      <a:pPr algn="ctr"/>
                      <a:r>
                        <a:rPr lang="en-GB" sz="700" b="0" dirty="0"/>
                        <a:t>Narrative:</a:t>
                      </a:r>
                      <a:r>
                        <a:rPr lang="en-GB" sz="700" b="0" baseline="0" dirty="0"/>
                        <a:t> Stories from other cultures</a:t>
                      </a:r>
                      <a:endParaRPr lang="en-GB" sz="700" b="0" dirty="0"/>
                    </a:p>
                  </a:txBody>
                  <a:tcPr marL="118169" marR="118169" marT="59086" marB="59086"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ctr"/>
                      <a:endParaRPr lang="en-GB" sz="1000" b="0" dirty="0"/>
                    </a:p>
                  </a:txBody>
                  <a:tcPr marL="118169" marR="118169" marT="59086" marB="5908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sz="700" b="0" dirty="0"/>
                        <a:t>Recount: Post card</a:t>
                      </a:r>
                    </a:p>
                    <a:p>
                      <a:pPr marL="0" marR="0" lvl="0" indent="0" algn="ctr" defTabSz="1280160" rtl="0" eaLnBrk="1" fontAlgn="auto" latinLnBrk="0" hangingPunct="1">
                        <a:lnSpc>
                          <a:spcPct val="100000"/>
                        </a:lnSpc>
                        <a:spcBef>
                          <a:spcPts val="0"/>
                        </a:spcBef>
                        <a:spcAft>
                          <a:spcPts val="0"/>
                        </a:spcAft>
                        <a:buClrTx/>
                        <a:buSzTx/>
                        <a:buFontTx/>
                        <a:buNone/>
                        <a:tabLst/>
                        <a:defRPr/>
                      </a:pPr>
                      <a:r>
                        <a:rPr lang="en-GB" sz="700" b="0" dirty="0"/>
                        <a:t>(</a:t>
                      </a:r>
                      <a:r>
                        <a:rPr lang="en-GB" sz="700" b="0" baseline="0" dirty="0"/>
                        <a:t>written from Adele in story)</a:t>
                      </a:r>
                      <a:endParaRPr lang="en-GB" sz="700" b="0" dirty="0"/>
                    </a:p>
                  </a:txBody>
                  <a:tcPr marL="118169" marR="118169" marT="59086" marB="5908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pPr algn="ctr"/>
                      <a:r>
                        <a:rPr lang="en-GB" sz="700" b="0" dirty="0"/>
                        <a:t>Poetry: Free verse simple list poem</a:t>
                      </a:r>
                    </a:p>
                    <a:p>
                      <a:pPr algn="ctr"/>
                      <a:r>
                        <a:rPr lang="en-GB" sz="700" b="0" baseline="0" dirty="0"/>
                        <a:t>(listing missing items)</a:t>
                      </a:r>
                      <a:endParaRPr lang="en-GB" sz="700" b="0" dirty="0"/>
                    </a:p>
                  </a:txBody>
                  <a:tcPr marL="118169" marR="118169" marT="59086" marB="5908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GB"/>
                    </a:p>
                  </a:txBody>
                  <a:tcPr/>
                </a:tc>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700" b="0" dirty="0"/>
                        <a:t>Explanation: Instructions (how to make lanterns)</a:t>
                      </a:r>
                    </a:p>
                  </a:txBody>
                  <a:tcPr marL="118169" marR="118169" marT="59086" marB="5908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700" dirty="0"/>
                        <a:t>Information text: Non-Chronological Report (about pandas)</a:t>
                      </a:r>
                    </a:p>
                  </a:txBody>
                  <a:tcPr marL="118169" marR="118169" marT="59086" marB="5908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700" dirty="0"/>
                        <a:t>History comparison</a:t>
                      </a:r>
                    </a:p>
                    <a:p>
                      <a:r>
                        <a:rPr lang="en-GB" sz="700" dirty="0"/>
                        <a:t>(Comparing</a:t>
                      </a:r>
                      <a:r>
                        <a:rPr lang="en-GB" sz="700" baseline="0" dirty="0"/>
                        <a:t> Beijing and </a:t>
                      </a:r>
                      <a:r>
                        <a:rPr lang="en-GB" sz="700" baseline="0" dirty="0" err="1"/>
                        <a:t>Chengyang</a:t>
                      </a:r>
                      <a:r>
                        <a:rPr lang="en-GB" sz="700" baseline="0" dirty="0"/>
                        <a:t> Village)</a:t>
                      </a:r>
                      <a:endParaRPr lang="en-GB" sz="700" dirty="0"/>
                    </a:p>
                  </a:txBody>
                  <a:tcPr marL="118169" marR="118169" marT="59086" marB="5908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3">
                  <a:txBody>
                    <a:bodyPr/>
                    <a:lstStyle/>
                    <a:p>
                      <a:pPr algn="ctr"/>
                      <a:r>
                        <a:rPr lang="en-GB" sz="700" b="0" dirty="0">
                          <a:solidFill>
                            <a:schemeClr val="tx1"/>
                          </a:solidFill>
                        </a:rPr>
                        <a:t>Narrative</a:t>
                      </a:r>
                    </a:p>
                  </a:txBody>
                  <a:tcPr marL="118169" marR="118169" marT="59086" marB="5908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endParaRPr lang="en-GB" sz="700" b="0" dirty="0"/>
                    </a:p>
                  </a:txBody>
                  <a:tcPr marL="118169" marR="118169" marT="59086" marB="5908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endParaRPr lang="en-GB" sz="1000" b="0" dirty="0"/>
                    </a:p>
                  </a:txBody>
                  <a:tcPr marL="118169" marR="118169" marT="59086" marB="5908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r>
                        <a:rPr lang="en-GB" sz="700" b="0" dirty="0"/>
                        <a:t>Recount: Postcard</a:t>
                      </a:r>
                      <a:r>
                        <a:rPr lang="en-GB" sz="700" b="0" baseline="0" dirty="0"/>
                        <a:t> (recounting our visit to the museum)</a:t>
                      </a:r>
                      <a:endParaRPr lang="en-GB" sz="700" dirty="0"/>
                    </a:p>
                  </a:txBody>
                  <a:tcPr marL="118169" marR="118169" marT="59086" marB="5908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700" b="0" dirty="0">
                          <a:solidFill>
                            <a:schemeClr val="tx1"/>
                          </a:solidFill>
                        </a:rPr>
                        <a:t>Persuasive: Wanted</a:t>
                      </a:r>
                      <a:r>
                        <a:rPr lang="en-GB" sz="700" b="0" baseline="0" dirty="0">
                          <a:solidFill>
                            <a:schemeClr val="tx1"/>
                          </a:solidFill>
                        </a:rPr>
                        <a:t> poster (about the missing train and The Rocket)</a:t>
                      </a:r>
                    </a:p>
                    <a:p>
                      <a:pPr algn="ctr"/>
                      <a:endParaRPr lang="en-GB" sz="700" b="0" dirty="0"/>
                    </a:p>
                  </a:txBody>
                  <a:tcPr marL="118169" marR="118169" marT="59086" marB="5908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700" dirty="0"/>
                        <a:t>Information text: Non-Chronological</a:t>
                      </a:r>
                      <a:r>
                        <a:rPr lang="en-GB" sz="700" baseline="0" dirty="0"/>
                        <a:t> Report (about the Titanic)</a:t>
                      </a:r>
                      <a:endParaRPr lang="en-GB" sz="700" dirty="0"/>
                    </a:p>
                    <a:p>
                      <a:pPr marL="0" marR="0" lvl="0" indent="0" algn="ctr" defTabSz="1280160" rtl="0" eaLnBrk="1" fontAlgn="auto" latinLnBrk="0" hangingPunct="1">
                        <a:lnSpc>
                          <a:spcPct val="100000"/>
                        </a:lnSpc>
                        <a:spcBef>
                          <a:spcPts val="0"/>
                        </a:spcBef>
                        <a:spcAft>
                          <a:spcPts val="0"/>
                        </a:spcAft>
                        <a:buClrTx/>
                        <a:buSzTx/>
                        <a:buFontTx/>
                        <a:buNone/>
                        <a:tabLst/>
                        <a:defRPr/>
                      </a:pPr>
                      <a:endParaRPr lang="en-GB" sz="700" b="0" dirty="0"/>
                    </a:p>
                  </a:txBody>
                  <a:tcPr marL="118169" marR="118169" marT="59086" marB="5908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pPr algn="ctr"/>
                      <a:endParaRPr lang="en-GB" sz="700" b="0" dirty="0"/>
                    </a:p>
                  </a:txBody>
                  <a:tcPr marL="118169" marR="118169" marT="59086" marB="5908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236140578"/>
                  </a:ext>
                </a:extLst>
              </a:tr>
              <a:tr h="1263304">
                <a:tc>
                  <a:txBody>
                    <a:bodyPr/>
                    <a:lstStyle/>
                    <a:p>
                      <a:pPr algn="ctr"/>
                      <a:r>
                        <a:rPr lang="en-GB" sz="1000" b="1" kern="1200" dirty="0">
                          <a:solidFill>
                            <a:schemeClr val="tx1"/>
                          </a:solidFill>
                          <a:effectLst/>
                          <a:latin typeface="+mn-lt"/>
                          <a:ea typeface="+mn-ea"/>
                          <a:cs typeface="+mn-cs"/>
                        </a:rPr>
                        <a:t>Foundation Subjects – Expert Focus Link</a:t>
                      </a:r>
                    </a:p>
                  </a:txBody>
                  <a:tcPr marL="118169" marR="118169" marT="59086" marB="59086" vert="vert27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gridSpan="4">
                  <a:txBody>
                    <a:bodyPr/>
                    <a:lstStyle/>
                    <a:p>
                      <a:pPr algn="ctr"/>
                      <a:r>
                        <a:rPr lang="en-GB" sz="700" b="1" kern="1200" dirty="0">
                          <a:solidFill>
                            <a:schemeClr val="tx1"/>
                          </a:solidFill>
                          <a:effectLst/>
                          <a:latin typeface="+mn-lt"/>
                          <a:ea typeface="+mn-ea"/>
                          <a:cs typeface="+mn-cs"/>
                        </a:rPr>
                        <a:t>Geography: Locational</a:t>
                      </a:r>
                      <a:r>
                        <a:rPr lang="en-GB" sz="700" b="1" kern="1200" baseline="0" dirty="0">
                          <a:solidFill>
                            <a:schemeClr val="tx1"/>
                          </a:solidFill>
                          <a:effectLst/>
                          <a:latin typeface="+mn-lt"/>
                          <a:ea typeface="+mn-ea"/>
                          <a:cs typeface="+mn-cs"/>
                        </a:rPr>
                        <a:t> and Place Knowledge</a:t>
                      </a:r>
                    </a:p>
                    <a:p>
                      <a:pPr marL="171450" indent="-171450" algn="ctr">
                        <a:buFontTx/>
                        <a:buChar char="-"/>
                      </a:pPr>
                      <a:r>
                        <a:rPr lang="en-GB" sz="700" b="0" kern="1200" baseline="0" dirty="0">
                          <a:solidFill>
                            <a:schemeClr val="tx1"/>
                          </a:solidFill>
                          <a:effectLst/>
                          <a:latin typeface="+mn-lt"/>
                          <a:ea typeface="+mn-ea"/>
                          <a:cs typeface="+mn-cs"/>
                        </a:rPr>
                        <a:t>Locate on map</a:t>
                      </a:r>
                    </a:p>
                    <a:p>
                      <a:pPr marL="171450" indent="-171450" algn="ctr">
                        <a:buFontTx/>
                        <a:buChar char="-"/>
                      </a:pPr>
                      <a:r>
                        <a:rPr lang="en-GB" sz="700" b="0" kern="1200" baseline="0" dirty="0">
                          <a:solidFill>
                            <a:schemeClr val="tx1"/>
                          </a:solidFill>
                          <a:effectLst/>
                          <a:latin typeface="+mn-lt"/>
                          <a:ea typeface="+mn-ea"/>
                          <a:cs typeface="+mn-cs"/>
                        </a:rPr>
                        <a:t>In depth study Beijing and </a:t>
                      </a:r>
                      <a:r>
                        <a:rPr lang="en-GB" sz="700" b="0" kern="1200" baseline="0" dirty="0" err="1">
                          <a:solidFill>
                            <a:schemeClr val="tx1"/>
                          </a:solidFill>
                          <a:effectLst/>
                          <a:latin typeface="+mn-lt"/>
                          <a:ea typeface="+mn-ea"/>
                          <a:cs typeface="+mn-cs"/>
                        </a:rPr>
                        <a:t>Chengyang</a:t>
                      </a:r>
                      <a:r>
                        <a:rPr lang="en-GB" sz="700" b="0" kern="1200" baseline="0" dirty="0">
                          <a:solidFill>
                            <a:schemeClr val="tx1"/>
                          </a:solidFill>
                          <a:effectLst/>
                          <a:latin typeface="+mn-lt"/>
                          <a:ea typeface="+mn-ea"/>
                          <a:cs typeface="+mn-cs"/>
                        </a:rPr>
                        <a:t> Village</a:t>
                      </a:r>
                    </a:p>
                    <a:p>
                      <a:pPr marL="171450" indent="-171450" algn="ctr">
                        <a:buFontTx/>
                        <a:buChar char="-"/>
                      </a:pPr>
                      <a:r>
                        <a:rPr lang="en-GB" sz="700" b="0" kern="1200" baseline="0" dirty="0">
                          <a:solidFill>
                            <a:schemeClr val="tx1"/>
                          </a:solidFill>
                          <a:effectLst/>
                          <a:latin typeface="+mn-lt"/>
                          <a:ea typeface="+mn-ea"/>
                          <a:cs typeface="+mn-cs"/>
                        </a:rPr>
                        <a:t>Compare rural and urban China</a:t>
                      </a:r>
                    </a:p>
                    <a:p>
                      <a:pPr marL="0" indent="0" algn="ctr">
                        <a:buFontTx/>
                        <a:buNone/>
                      </a:pPr>
                      <a:endParaRPr lang="en-GB" sz="700" b="0" kern="1200" baseline="0" dirty="0">
                        <a:solidFill>
                          <a:schemeClr val="tx1"/>
                        </a:solidFill>
                        <a:effectLst/>
                        <a:latin typeface="+mn-lt"/>
                        <a:ea typeface="+mn-ea"/>
                        <a:cs typeface="+mn-cs"/>
                      </a:endParaRPr>
                    </a:p>
                    <a:p>
                      <a:pPr algn="ctr"/>
                      <a:r>
                        <a:rPr lang="en-GB" sz="700" b="1" kern="1200" dirty="0">
                          <a:solidFill>
                            <a:srgbClr val="FF0000"/>
                          </a:solidFill>
                          <a:effectLst/>
                          <a:latin typeface="+mn-lt"/>
                          <a:ea typeface="+mn-ea"/>
                          <a:cs typeface="+mn-cs"/>
                        </a:rPr>
                        <a:t>Expert Focus Trip:</a:t>
                      </a:r>
                      <a:endParaRPr lang="en-GB" sz="700" kern="1200" dirty="0">
                        <a:solidFill>
                          <a:srgbClr val="FF0000"/>
                        </a:solidFill>
                        <a:effectLst/>
                        <a:latin typeface="+mn-lt"/>
                        <a:ea typeface="+mn-ea"/>
                        <a:cs typeface="+mn-cs"/>
                      </a:endParaRPr>
                    </a:p>
                    <a:p>
                      <a:pPr algn="ctr"/>
                      <a:r>
                        <a:rPr lang="en-GB" sz="700" kern="1200" dirty="0">
                          <a:solidFill>
                            <a:srgbClr val="FF0000"/>
                          </a:solidFill>
                          <a:effectLst/>
                          <a:latin typeface="+mn-lt"/>
                          <a:ea typeface="+mn-ea"/>
                          <a:cs typeface="+mn-cs"/>
                        </a:rPr>
                        <a:t>Oriental Museum</a:t>
                      </a:r>
                    </a:p>
                    <a:p>
                      <a:pPr marL="0" indent="0" algn="ctr">
                        <a:buFontTx/>
                        <a:buNone/>
                      </a:pPr>
                      <a:endParaRPr lang="en-GB" sz="700" b="0" kern="1200" baseline="0" dirty="0">
                        <a:solidFill>
                          <a:schemeClr val="tx1"/>
                        </a:solidFill>
                        <a:effectLst/>
                        <a:latin typeface="+mn-lt"/>
                        <a:ea typeface="+mn-ea"/>
                        <a:cs typeface="+mn-cs"/>
                      </a:endParaRPr>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indent="0" algn="ctr">
                        <a:buFontTx/>
                        <a:buNone/>
                      </a:pPr>
                      <a:endParaRPr lang="en-GB" sz="700" b="0" kern="1200" baseline="0" dirty="0">
                        <a:solidFill>
                          <a:schemeClr val="tx1"/>
                        </a:solidFill>
                        <a:effectLst/>
                        <a:latin typeface="+mn-lt"/>
                        <a:ea typeface="+mn-ea"/>
                        <a:cs typeface="+mn-cs"/>
                      </a:endParaRPr>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lang="en-GB" sz="1000" kern="1200" dirty="0">
                        <a:solidFill>
                          <a:schemeClr val="tx1"/>
                        </a:solidFill>
                        <a:effectLst/>
                        <a:latin typeface="+mn-lt"/>
                        <a:ea typeface="+mn-ea"/>
                        <a:cs typeface="+mn-cs"/>
                      </a:endParaRPr>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lvl="0" algn="ctr"/>
                      <a:endParaRPr lang="en-GB" sz="1000" kern="1200" dirty="0">
                        <a:solidFill>
                          <a:schemeClr val="tx1"/>
                        </a:solidFill>
                        <a:effectLst/>
                        <a:latin typeface="+mn-lt"/>
                        <a:ea typeface="+mn-ea"/>
                        <a:cs typeface="+mn-cs"/>
                      </a:endParaRPr>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4">
                  <a:txBody>
                    <a:bodyPr/>
                    <a:lstStyle/>
                    <a:p>
                      <a:pPr marL="0" indent="0" algn="ctr">
                        <a:buFontTx/>
                        <a:buNone/>
                      </a:pPr>
                      <a:r>
                        <a:rPr lang="en-GB" sz="700" b="1" kern="1200" baseline="0" dirty="0">
                          <a:solidFill>
                            <a:schemeClr val="tx1"/>
                          </a:solidFill>
                          <a:effectLst/>
                          <a:latin typeface="+mn-lt"/>
                          <a:ea typeface="+mn-ea"/>
                          <a:cs typeface="+mn-cs"/>
                        </a:rPr>
                        <a:t>DT: Structures and Stability</a:t>
                      </a:r>
                    </a:p>
                    <a:p>
                      <a:pPr marL="0" marR="0" lvl="0" indent="0" algn="ctr" defTabSz="1280160" rtl="0" eaLnBrk="1" fontAlgn="auto" latinLnBrk="0" hangingPunct="1">
                        <a:lnSpc>
                          <a:spcPct val="100000"/>
                        </a:lnSpc>
                        <a:spcBef>
                          <a:spcPts val="0"/>
                        </a:spcBef>
                        <a:spcAft>
                          <a:spcPts val="0"/>
                        </a:spcAft>
                        <a:buClrTx/>
                        <a:buSzTx/>
                        <a:buFontTx/>
                        <a:buNone/>
                        <a:tabLst/>
                        <a:defRPr/>
                      </a:pPr>
                      <a:r>
                        <a:rPr lang="en-GB" sz="700" b="0" baseline="0" dirty="0"/>
                        <a:t>Design and make playground equipment from reclaimed materials (linked to Chinese park)</a:t>
                      </a:r>
                      <a:endParaRPr lang="en-GB" sz="700" b="0" kern="1200" baseline="0" dirty="0">
                        <a:solidFill>
                          <a:schemeClr val="tx1"/>
                        </a:solidFill>
                        <a:effectLst/>
                        <a:latin typeface="+mn-lt"/>
                        <a:ea typeface="+mn-ea"/>
                        <a:cs typeface="+mn-cs"/>
                      </a:endParaRPr>
                    </a:p>
                    <a:p>
                      <a:pPr marL="0" indent="0" algn="ctr">
                        <a:buFontTx/>
                        <a:buNone/>
                      </a:pPr>
                      <a:endParaRPr lang="en-GB" sz="700" b="0" kern="1200" baseline="0" dirty="0">
                        <a:solidFill>
                          <a:schemeClr val="tx1"/>
                        </a:solidFill>
                        <a:effectLst/>
                        <a:latin typeface="+mn-lt"/>
                        <a:ea typeface="+mn-ea"/>
                        <a:cs typeface="+mn-cs"/>
                      </a:endParaRPr>
                    </a:p>
                    <a:p>
                      <a:pPr marL="0" indent="0" algn="ctr">
                        <a:buFontTx/>
                        <a:buNone/>
                      </a:pPr>
                      <a:r>
                        <a:rPr lang="en-GB" sz="700" b="1" kern="1200" baseline="0" dirty="0">
                          <a:solidFill>
                            <a:schemeClr val="tx1"/>
                          </a:solidFill>
                          <a:effectLst/>
                          <a:latin typeface="+mn-lt"/>
                          <a:ea typeface="+mn-ea"/>
                          <a:cs typeface="+mn-cs"/>
                        </a:rPr>
                        <a:t>Art: Textiles</a:t>
                      </a:r>
                    </a:p>
                    <a:p>
                      <a:pPr marL="0" indent="0" algn="ctr">
                        <a:buFontTx/>
                        <a:buNone/>
                      </a:pPr>
                      <a:r>
                        <a:rPr lang="en-GB" sz="700" b="0" kern="1200" baseline="0" dirty="0">
                          <a:solidFill>
                            <a:schemeClr val="tx1"/>
                          </a:solidFill>
                          <a:effectLst/>
                          <a:latin typeface="+mn-lt"/>
                          <a:ea typeface="+mn-ea"/>
                          <a:cs typeface="+mn-cs"/>
                        </a:rPr>
                        <a:t>Exploring Chinese fabrics, drawing on textiles and weaving</a:t>
                      </a:r>
                    </a:p>
                    <a:p>
                      <a:pPr marL="0" indent="0" algn="ctr">
                        <a:buFontTx/>
                        <a:buNone/>
                      </a:pPr>
                      <a:endParaRPr lang="en-GB" sz="700" b="0" kern="1200" baseline="0" dirty="0">
                        <a:solidFill>
                          <a:schemeClr val="tx1"/>
                        </a:solidFill>
                        <a:effectLst/>
                        <a:latin typeface="+mn-lt"/>
                        <a:ea typeface="+mn-ea"/>
                        <a:cs typeface="+mn-cs"/>
                      </a:endParaRPr>
                    </a:p>
                    <a:p>
                      <a:pPr algn="ctr"/>
                      <a:r>
                        <a:rPr lang="en-GB" sz="700" b="1" kern="1200" dirty="0">
                          <a:solidFill>
                            <a:srgbClr val="FF0000"/>
                          </a:solidFill>
                          <a:effectLst/>
                          <a:latin typeface="+mn-lt"/>
                          <a:ea typeface="+mn-ea"/>
                          <a:cs typeface="+mn-cs"/>
                        </a:rPr>
                        <a:t>End Point:</a:t>
                      </a:r>
                      <a:endParaRPr lang="en-GB" sz="700" kern="1200" dirty="0">
                        <a:solidFill>
                          <a:srgbClr val="FF0000"/>
                        </a:solidFill>
                        <a:effectLst/>
                        <a:latin typeface="+mn-lt"/>
                        <a:ea typeface="+mn-ea"/>
                        <a:cs typeface="+mn-cs"/>
                      </a:endParaRPr>
                    </a:p>
                    <a:p>
                      <a:pPr algn="ctr"/>
                      <a:r>
                        <a:rPr lang="en-GB" sz="700" kern="1200" dirty="0">
                          <a:solidFill>
                            <a:srgbClr val="FF0000"/>
                          </a:solidFill>
                          <a:effectLst/>
                          <a:latin typeface="+mn-lt"/>
                          <a:ea typeface="+mn-ea"/>
                          <a:cs typeface="+mn-cs"/>
                        </a:rPr>
                        <a:t>Written comparison</a:t>
                      </a:r>
                    </a:p>
                    <a:p>
                      <a:pPr algn="ctr"/>
                      <a:endParaRPr lang="en-GB" sz="700" kern="1200" dirty="0">
                        <a:solidFill>
                          <a:schemeClr val="tx1"/>
                        </a:solidFill>
                        <a:effectLst/>
                        <a:latin typeface="+mn-lt"/>
                        <a:ea typeface="+mn-ea"/>
                        <a:cs typeface="+mn-cs"/>
                      </a:endParaRPr>
                    </a:p>
                    <a:p>
                      <a:endParaRPr lang="en-GB" sz="700" dirty="0"/>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lvl="0" algn="ctr"/>
                      <a:endParaRPr lang="en-GB" sz="1000" kern="1200" dirty="0">
                        <a:solidFill>
                          <a:schemeClr val="tx1"/>
                        </a:solidFill>
                        <a:effectLst/>
                        <a:latin typeface="+mn-lt"/>
                        <a:ea typeface="+mn-ea"/>
                        <a:cs typeface="+mn-cs"/>
                      </a:endParaRPr>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lvl="0" algn="ctr"/>
                      <a:endParaRPr lang="en-GB" sz="1000" kern="1200" dirty="0">
                        <a:solidFill>
                          <a:schemeClr val="tx1"/>
                        </a:solidFill>
                        <a:effectLst/>
                        <a:latin typeface="+mn-lt"/>
                        <a:ea typeface="+mn-ea"/>
                        <a:cs typeface="+mn-cs"/>
                      </a:endParaRPr>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GB" sz="700" dirty="0"/>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4">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endParaRPr lang="en-GB" sz="700" baseline="0" dirty="0"/>
                    </a:p>
                    <a:p>
                      <a:pPr algn="ctr"/>
                      <a:r>
                        <a:rPr lang="en-GB" sz="700" b="1" dirty="0"/>
                        <a:t>History:</a:t>
                      </a:r>
                      <a:r>
                        <a:rPr lang="en-GB" sz="700" b="1" baseline="0" dirty="0"/>
                        <a:t> </a:t>
                      </a:r>
                      <a:r>
                        <a:rPr lang="en-GB" sz="700" b="1" dirty="0"/>
                        <a:t>A Significant Event </a:t>
                      </a:r>
                    </a:p>
                    <a:p>
                      <a:pPr algn="ctr"/>
                      <a:r>
                        <a:rPr lang="en-GB" sz="700" dirty="0"/>
                        <a:t>Coal,</a:t>
                      </a:r>
                      <a:r>
                        <a:rPr lang="en-GB" sz="700" baseline="0" dirty="0"/>
                        <a:t> Water &amp; Steam </a:t>
                      </a:r>
                      <a:endParaRPr lang="en-GB" sz="700" b="0" baseline="0" dirty="0"/>
                    </a:p>
                    <a:p>
                      <a:pPr algn="ctr"/>
                      <a:endParaRPr lang="en-GB" sz="700" b="0" baseline="0" dirty="0"/>
                    </a:p>
                    <a:p>
                      <a:pPr algn="ctr"/>
                      <a:r>
                        <a:rPr lang="en-GB" sz="700" b="1" kern="1200" dirty="0">
                          <a:solidFill>
                            <a:srgbClr val="FF0000"/>
                          </a:solidFill>
                          <a:effectLst/>
                          <a:latin typeface="+mn-lt"/>
                          <a:ea typeface="+mn-ea"/>
                          <a:cs typeface="+mn-cs"/>
                        </a:rPr>
                        <a:t>Expert Focus Trip:</a:t>
                      </a:r>
                    </a:p>
                    <a:p>
                      <a:pPr algn="ctr"/>
                      <a:r>
                        <a:rPr lang="en-GB" sz="700" kern="1200" dirty="0" err="1">
                          <a:solidFill>
                            <a:srgbClr val="FF0000"/>
                          </a:solidFill>
                          <a:effectLst/>
                          <a:latin typeface="+mn-lt"/>
                          <a:ea typeface="+mn-ea"/>
                          <a:cs typeface="+mn-cs"/>
                        </a:rPr>
                        <a:t>Shildon</a:t>
                      </a:r>
                      <a:r>
                        <a:rPr lang="en-GB" sz="700" kern="1200" dirty="0">
                          <a:solidFill>
                            <a:srgbClr val="FF0000"/>
                          </a:solidFill>
                          <a:effectLst/>
                          <a:latin typeface="+mn-lt"/>
                          <a:ea typeface="+mn-ea"/>
                          <a:cs typeface="+mn-cs"/>
                        </a:rPr>
                        <a:t> Railway Museum</a:t>
                      </a:r>
                    </a:p>
                    <a:p>
                      <a:pPr algn="ctr"/>
                      <a:endParaRPr lang="en-GB" sz="700" b="0" dirty="0"/>
                    </a:p>
                    <a:p>
                      <a:pPr algn="ctr"/>
                      <a:endParaRPr lang="en-GB" sz="700" dirty="0"/>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lang="en-GB" sz="700" dirty="0"/>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lang="en-GB" sz="1000" b="0" dirty="0"/>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GB"/>
                    </a:p>
                  </a:txBody>
                  <a:tcPr/>
                </a:tc>
                <a:tc gridSpan="2">
                  <a:txBody>
                    <a:bodyPr/>
                    <a:lstStyle/>
                    <a:p>
                      <a:pPr algn="ctr"/>
                      <a:r>
                        <a:rPr lang="en-GB" sz="700" b="1" dirty="0"/>
                        <a:t>Art:</a:t>
                      </a:r>
                      <a:r>
                        <a:rPr lang="en-GB" sz="700" b="1" baseline="0" dirty="0"/>
                        <a:t> Sculpture</a:t>
                      </a:r>
                    </a:p>
                    <a:p>
                      <a:pPr algn="ctr"/>
                      <a:r>
                        <a:rPr lang="en-GB" sz="700" b="0" baseline="0" dirty="0"/>
                        <a:t>3D Clay</a:t>
                      </a:r>
                    </a:p>
                    <a:p>
                      <a:pPr algn="ctr"/>
                      <a:r>
                        <a:rPr lang="en-GB" sz="700" b="0" baseline="0" dirty="0"/>
                        <a:t>Sculpture of a boat</a:t>
                      </a:r>
                    </a:p>
                    <a:p>
                      <a:pPr algn="ctr"/>
                      <a:endParaRPr lang="en-GB" sz="700" b="1" kern="1200" dirty="0">
                        <a:solidFill>
                          <a:schemeClr val="tx1"/>
                        </a:solidFill>
                        <a:effectLst/>
                        <a:latin typeface="+mn-lt"/>
                        <a:ea typeface="+mn-ea"/>
                        <a:cs typeface="+mn-cs"/>
                      </a:endParaRPr>
                    </a:p>
                    <a:p>
                      <a:pPr algn="ctr"/>
                      <a:endParaRPr lang="en-GB" sz="700" b="1" kern="1200" dirty="0">
                        <a:solidFill>
                          <a:srgbClr val="FF0000"/>
                        </a:solidFill>
                        <a:effectLst/>
                        <a:latin typeface="+mn-lt"/>
                        <a:ea typeface="+mn-ea"/>
                        <a:cs typeface="+mn-cs"/>
                      </a:endParaRPr>
                    </a:p>
                    <a:p>
                      <a:pPr algn="ctr"/>
                      <a:r>
                        <a:rPr lang="en-GB" sz="700" b="1" kern="1200" dirty="0">
                          <a:solidFill>
                            <a:srgbClr val="FF0000"/>
                          </a:solidFill>
                          <a:effectLst/>
                          <a:latin typeface="+mn-lt"/>
                          <a:ea typeface="+mn-ea"/>
                          <a:cs typeface="+mn-cs"/>
                        </a:rPr>
                        <a:t>End Point: </a:t>
                      </a:r>
                    </a:p>
                    <a:p>
                      <a:pPr algn="ctr"/>
                      <a:r>
                        <a:rPr lang="en-GB" sz="700" kern="1200" dirty="0">
                          <a:solidFill>
                            <a:srgbClr val="FF0000"/>
                          </a:solidFill>
                          <a:effectLst/>
                          <a:latin typeface="+mn-lt"/>
                          <a:ea typeface="+mn-ea"/>
                          <a:cs typeface="+mn-cs"/>
                        </a:rPr>
                        <a:t>Class showcase</a:t>
                      </a:r>
                    </a:p>
                    <a:p>
                      <a:endParaRPr lang="en-GB" sz="700" dirty="0"/>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GB" sz="700" dirty="0"/>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ctr"/>
                      <a:endParaRPr lang="en-GB" sz="1000" b="1" dirty="0"/>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23366456"/>
                  </a:ext>
                </a:extLst>
              </a:tr>
              <a:tr h="1047020">
                <a:tc>
                  <a:txBody>
                    <a:bodyPr/>
                    <a:lstStyle/>
                    <a:p>
                      <a:pPr algn="ctr"/>
                      <a:r>
                        <a:rPr lang="en-GB" sz="1000" b="1" kern="1200" dirty="0">
                          <a:solidFill>
                            <a:schemeClr val="tx1"/>
                          </a:solidFill>
                          <a:effectLst/>
                          <a:latin typeface="+mn-lt"/>
                          <a:ea typeface="+mn-ea"/>
                          <a:cs typeface="+mn-cs"/>
                        </a:rPr>
                        <a:t>Science</a:t>
                      </a:r>
                    </a:p>
                  </a:txBody>
                  <a:tcPr marL="118169" marR="118169" marT="59086" marB="59086" vert="vert27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gridSpan="8">
                  <a:txBody>
                    <a:bodyPr/>
                    <a:lstStyle/>
                    <a:p>
                      <a:pPr algn="ctr"/>
                      <a:r>
                        <a:rPr lang="en-GB" sz="700" b="1" kern="1200" dirty="0">
                          <a:solidFill>
                            <a:schemeClr val="tx1"/>
                          </a:solidFill>
                          <a:effectLst/>
                          <a:latin typeface="+mn-lt"/>
                          <a:ea typeface="+mn-ea"/>
                          <a:cs typeface="+mn-cs"/>
                        </a:rPr>
                        <a:t>Science:</a:t>
                      </a:r>
                      <a:r>
                        <a:rPr lang="en-GB" sz="700" b="1" kern="1200" baseline="0" dirty="0">
                          <a:solidFill>
                            <a:schemeClr val="tx1"/>
                          </a:solidFill>
                          <a:effectLst/>
                          <a:latin typeface="+mn-lt"/>
                          <a:ea typeface="+mn-ea"/>
                          <a:cs typeface="+mn-cs"/>
                        </a:rPr>
                        <a:t> Light</a:t>
                      </a:r>
                    </a:p>
                    <a:p>
                      <a:pPr marL="171450" indent="-171450" algn="ctr">
                        <a:buFontTx/>
                        <a:buChar char="-"/>
                      </a:pPr>
                      <a:r>
                        <a:rPr lang="en-GB" sz="700" b="0" kern="1200" baseline="0" dirty="0">
                          <a:solidFill>
                            <a:schemeClr val="tx1"/>
                          </a:solidFill>
                          <a:effectLst/>
                          <a:latin typeface="+mn-lt"/>
                          <a:ea typeface="+mn-ea"/>
                          <a:cs typeface="+mn-cs"/>
                        </a:rPr>
                        <a:t>Sources of light</a:t>
                      </a:r>
                    </a:p>
                    <a:p>
                      <a:pPr marL="171450" indent="-171450" algn="ctr">
                        <a:buFontTx/>
                        <a:buChar char="-"/>
                      </a:pPr>
                      <a:r>
                        <a:rPr lang="en-GB" sz="700" b="0" kern="1200" baseline="0" dirty="0">
                          <a:solidFill>
                            <a:schemeClr val="tx1"/>
                          </a:solidFill>
                          <a:effectLst/>
                          <a:latin typeface="+mn-lt"/>
                          <a:ea typeface="+mn-ea"/>
                          <a:cs typeface="+mn-cs"/>
                        </a:rPr>
                        <a:t>Shadows and reflections</a:t>
                      </a:r>
                    </a:p>
                    <a:p>
                      <a:pPr marL="171450" indent="-171450" algn="ctr">
                        <a:buFontTx/>
                        <a:buChar char="-"/>
                      </a:pPr>
                      <a:r>
                        <a:rPr lang="en-GB" sz="700" b="0" kern="1200" baseline="0" dirty="0">
                          <a:solidFill>
                            <a:schemeClr val="tx1"/>
                          </a:solidFill>
                          <a:effectLst/>
                          <a:latin typeface="+mn-lt"/>
                          <a:ea typeface="+mn-ea"/>
                          <a:cs typeface="+mn-cs"/>
                        </a:rPr>
                        <a:t>Science investigations</a:t>
                      </a:r>
                    </a:p>
                    <a:p>
                      <a:pPr algn="ctr"/>
                      <a:endParaRPr lang="en-GB" sz="700" kern="1200" dirty="0">
                        <a:solidFill>
                          <a:schemeClr val="tx1"/>
                        </a:solidFill>
                        <a:effectLst/>
                        <a:latin typeface="+mn-lt"/>
                        <a:ea typeface="+mn-ea"/>
                        <a:cs typeface="+mn-cs"/>
                      </a:endParaRPr>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GB"/>
                    </a:p>
                  </a:txBody>
                  <a:tcPr/>
                </a:tc>
                <a:tc hMerge="1">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endParaRPr lang="en-GB" sz="1000" kern="1200" dirty="0">
                        <a:solidFill>
                          <a:schemeClr val="tx1"/>
                        </a:solidFill>
                        <a:effectLst/>
                        <a:latin typeface="+mn-lt"/>
                        <a:ea typeface="+mn-ea"/>
                        <a:cs typeface="+mn-cs"/>
                      </a:endParaRPr>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endParaRPr lang="en-GB" sz="1000" b="0" dirty="0"/>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GB"/>
                    </a:p>
                  </a:txBody>
                  <a:tcPr/>
                </a:tc>
                <a:tc hMerge="1">
                  <a:txBody>
                    <a:bodyPr/>
                    <a:lstStyle/>
                    <a:p>
                      <a:endParaRPr lang="en-GB"/>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hMerge="1">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endParaRPr lang="en-GB" sz="1000" b="0" dirty="0"/>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GB"/>
                    </a:p>
                  </a:txBody>
                  <a:tcPr/>
                </a:tc>
                <a:tc gridSpan="6">
                  <a:txBody>
                    <a:bodyPr/>
                    <a:lstStyle/>
                    <a:p>
                      <a:pPr algn="ctr"/>
                      <a:r>
                        <a:rPr lang="en-GB" sz="700" b="1" dirty="0"/>
                        <a:t>Science: Everyday Materials &amp; Uses</a:t>
                      </a:r>
                    </a:p>
                    <a:p>
                      <a:pPr marL="171450" indent="-171450" algn="ctr">
                        <a:buFontTx/>
                        <a:buChar char="-"/>
                      </a:pPr>
                      <a:r>
                        <a:rPr lang="en-GB" sz="700" baseline="0" dirty="0"/>
                        <a:t>Classify, describe and record different materials</a:t>
                      </a:r>
                    </a:p>
                    <a:p>
                      <a:pPr marL="171450" indent="-171450" algn="ctr">
                        <a:buFontTx/>
                        <a:buChar char="-"/>
                      </a:pPr>
                      <a:r>
                        <a:rPr lang="en-GB" sz="700" baseline="0" dirty="0"/>
                        <a:t>Science investigation: which materials work best to make a variety of objects</a:t>
                      </a:r>
                      <a:endParaRPr lang="en-GB" sz="700" dirty="0"/>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GB"/>
                    </a:p>
                  </a:txBody>
                  <a:tcPr/>
                </a:tc>
                <a:tc hMerge="1">
                  <a:txBody>
                    <a:bodyPr/>
                    <a:lstStyle/>
                    <a:p>
                      <a:pPr algn="ctr"/>
                      <a:endParaRPr lang="en-GB" sz="1000" b="0" dirty="0"/>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GB"/>
                    </a:p>
                  </a:txBody>
                  <a:tcPr/>
                </a:tc>
                <a:tc hMerge="1">
                  <a:txBody>
                    <a:bodyPr/>
                    <a:lstStyle/>
                    <a:p>
                      <a:endParaRPr lang="en-GB"/>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hMerge="1">
                  <a:txBody>
                    <a:bodyPr/>
                    <a:lstStyle/>
                    <a:p>
                      <a:pPr algn="ctr"/>
                      <a:endParaRPr lang="en-GB" sz="1050" b="1" dirty="0"/>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GB" dirty="0"/>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6"/>
                  </a:ext>
                </a:extLst>
              </a:tr>
              <a:tr h="428595">
                <a:tc>
                  <a:txBody>
                    <a:bodyPr/>
                    <a:lstStyle/>
                    <a:p>
                      <a:pPr algn="ctr"/>
                      <a:r>
                        <a:rPr lang="en-GB" sz="1000" b="1" kern="1200" dirty="0">
                          <a:solidFill>
                            <a:schemeClr val="tx1"/>
                          </a:solidFill>
                          <a:effectLst/>
                          <a:latin typeface="+mn-lt"/>
                          <a:ea typeface="+mn-ea"/>
                          <a:cs typeface="+mn-cs"/>
                        </a:rPr>
                        <a:t>Maths</a:t>
                      </a:r>
                    </a:p>
                  </a:txBody>
                  <a:tcPr marL="118169" marR="118169" marT="59086" marB="59086" vert="vert27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gridSpan="2">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kumimoji="0" lang="en-GB" sz="700" b="0" i="0" u="none" strike="noStrike" kern="1200" cap="none" spc="0" normalizeH="0" baseline="0" noProof="0" dirty="0">
                          <a:ln>
                            <a:noFill/>
                          </a:ln>
                          <a:solidFill>
                            <a:prstClr val="black"/>
                          </a:solidFill>
                          <a:effectLst/>
                          <a:uLnTx/>
                          <a:uFillTx/>
                          <a:latin typeface="+mn-lt"/>
                          <a:ea typeface="+mn-ea"/>
                          <a:cs typeface="+mn-cs"/>
                        </a:rPr>
                        <a:t>Addition and subtraction within 20</a:t>
                      </a:r>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lang="en-GB" sz="1000" kern="1200" dirty="0">
                        <a:solidFill>
                          <a:schemeClr val="tx1"/>
                        </a:solidFill>
                        <a:effectLst/>
                        <a:latin typeface="+mn-lt"/>
                        <a:ea typeface="+mn-ea"/>
                        <a:cs typeface="+mn-cs"/>
                      </a:endParaRPr>
                    </a:p>
                  </a:txBody>
                  <a:tcPr marL="118169" marR="118169" marT="59086" marB="59086"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3">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kumimoji="0" lang="en-GB" sz="700" b="0" i="0" u="none" strike="noStrike" kern="1200" cap="none" spc="0" normalizeH="0" baseline="0" noProof="0" dirty="0">
                          <a:ln>
                            <a:noFill/>
                          </a:ln>
                          <a:solidFill>
                            <a:prstClr val="black"/>
                          </a:solidFill>
                          <a:effectLst/>
                          <a:uLnTx/>
                          <a:uFillTx/>
                          <a:latin typeface="+mn-lt"/>
                          <a:ea typeface="+mn-ea"/>
                          <a:cs typeface="+mn-cs"/>
                        </a:rPr>
                        <a:t>Place value within 50</a:t>
                      </a:r>
                    </a:p>
                    <a:p>
                      <a:pPr algn="ctr"/>
                      <a:endParaRPr lang="en-GB" sz="700" kern="1200" dirty="0">
                        <a:solidFill>
                          <a:schemeClr val="tx1"/>
                        </a:solidFill>
                        <a:effectLst/>
                        <a:latin typeface="+mn-lt"/>
                        <a:ea typeface="+mn-ea"/>
                        <a:cs typeface="+mn-cs"/>
                      </a:endParaRPr>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GB" sz="1000" dirty="0"/>
                    </a:p>
                  </a:txBody>
                  <a:tcPr marL="118169" marR="118169" marT="59086" marB="59086"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hMerge="1">
                  <a:txBody>
                    <a:bodyPr/>
                    <a:lstStyle/>
                    <a:p>
                      <a:endParaRPr lang="en-GB"/>
                    </a:p>
                  </a:txBody>
                  <a:tcPr/>
                </a:tc>
                <a:tc gridSpan="2">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r>
                        <a:rPr lang="en-GB" sz="700" dirty="0"/>
                        <a:t>Multiplication and division</a:t>
                      </a:r>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endParaRPr lang="en-GB" sz="700" dirty="0"/>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700" b="0" dirty="0"/>
                        <a:t>Shape</a:t>
                      </a:r>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endParaRPr lang="en-GB" sz="700" baseline="0" dirty="0"/>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700" baseline="0" dirty="0"/>
                        <a:t>Length</a:t>
                      </a:r>
                    </a:p>
                  </a:txBody>
                  <a:tcPr marL="118169" marR="118169" marT="59086" marB="59086"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ctr"/>
                      <a:r>
                        <a:rPr lang="en-GB" sz="700" b="0" dirty="0"/>
                        <a:t>Height</a:t>
                      </a:r>
                    </a:p>
                  </a:txBody>
                  <a:tcPr marL="118169" marR="118169" marT="59086" marB="59086"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GB"/>
                    </a:p>
                  </a:txBody>
                  <a:tcPr/>
                </a:tc>
                <a:tc>
                  <a:txBody>
                    <a:bodyPr/>
                    <a:lstStyle/>
                    <a:p>
                      <a:pPr algn="ctr"/>
                      <a:r>
                        <a:rPr lang="en-GB" sz="700" b="0" dirty="0"/>
                        <a:t>Weight</a:t>
                      </a:r>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700" b="0" dirty="0"/>
                        <a:t>Consolidation</a:t>
                      </a:r>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GB" dirty="0"/>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7"/>
                  </a:ext>
                </a:extLst>
              </a:tr>
              <a:tr h="1722697">
                <a:tc>
                  <a:txBody>
                    <a:bodyPr/>
                    <a:lstStyle/>
                    <a:p>
                      <a:pPr lvl="0" algn="ctr"/>
                      <a:r>
                        <a:rPr lang="en-GB" sz="1000" b="1" kern="1200" dirty="0">
                          <a:solidFill>
                            <a:schemeClr val="tx1"/>
                          </a:solidFill>
                          <a:effectLst/>
                          <a:latin typeface="+mn-lt"/>
                          <a:ea typeface="+mn-ea"/>
                          <a:cs typeface="+mn-cs"/>
                        </a:rPr>
                        <a:t>Discrete</a:t>
                      </a:r>
                      <a:endParaRPr lang="en-GB" sz="1000" b="1" dirty="0">
                        <a:solidFill>
                          <a:schemeClr val="tx1"/>
                        </a:solidFill>
                      </a:endParaRPr>
                    </a:p>
                    <a:p>
                      <a:pPr algn="ctr"/>
                      <a:r>
                        <a:rPr lang="en-GB" sz="1000" b="1" dirty="0"/>
                        <a:t> </a:t>
                      </a:r>
                    </a:p>
                  </a:txBody>
                  <a:tcPr marL="118169" marR="118169" marT="59086" marB="59086" vert="vert27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b="1" dirty="0">
                          <a:solidFill>
                            <a:schemeClr val="tx1"/>
                          </a:solidFill>
                        </a:rPr>
                        <a:t> </a:t>
                      </a:r>
                      <a:endParaRPr lang="en-GB" sz="1000" b="0" dirty="0">
                        <a:solidFill>
                          <a:schemeClr val="tx1"/>
                        </a:solidFill>
                      </a:endParaRPr>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hMerge="1">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endParaRPr lang="en-GB" sz="1000" b="1" baseline="0" dirty="0"/>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1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000" b="1" kern="1200" dirty="0">
                        <a:solidFill>
                          <a:schemeClr val="tx1"/>
                        </a:solidFill>
                        <a:effectLst/>
                        <a:latin typeface="+mn-lt"/>
                        <a:ea typeface="+mn-ea"/>
                        <a:cs typeface="+mn-cs"/>
                      </a:endParaRPr>
                    </a:p>
                    <a:p>
                      <a:pPr marL="0" marR="0" lvl="0" indent="0" algn="ctr" defTabSz="1280160" rtl="0" eaLnBrk="1" fontAlgn="auto" latinLnBrk="0" hangingPunct="1">
                        <a:lnSpc>
                          <a:spcPct val="100000"/>
                        </a:lnSpc>
                        <a:spcBef>
                          <a:spcPts val="0"/>
                        </a:spcBef>
                        <a:spcAft>
                          <a:spcPts val="0"/>
                        </a:spcAft>
                        <a:buClrTx/>
                        <a:buSzTx/>
                        <a:buFontTx/>
                        <a:buNone/>
                        <a:tabLst/>
                        <a:defRPr/>
                      </a:pPr>
                      <a:r>
                        <a:rPr lang="en-GB" sz="700" b="1" kern="1200" dirty="0">
                          <a:solidFill>
                            <a:schemeClr val="tx1"/>
                          </a:solidFill>
                          <a:effectLst/>
                          <a:latin typeface="+mn-lt"/>
                          <a:ea typeface="+mn-ea"/>
                          <a:cs typeface="+mn-cs"/>
                        </a:rPr>
                        <a:t>DT</a:t>
                      </a:r>
                      <a:r>
                        <a:rPr lang="en-GB" sz="700" b="1" kern="1200" baseline="0" dirty="0">
                          <a:solidFill>
                            <a:schemeClr val="tx1"/>
                          </a:solidFill>
                          <a:effectLst/>
                          <a:latin typeface="+mn-lt"/>
                          <a:ea typeface="+mn-ea"/>
                          <a:cs typeface="+mn-cs"/>
                        </a:rPr>
                        <a:t> Food Technology: </a:t>
                      </a:r>
                      <a:r>
                        <a:rPr lang="en-GB" sz="700" b="0" kern="1200" baseline="0" dirty="0">
                          <a:solidFill>
                            <a:schemeClr val="tx1"/>
                          </a:solidFill>
                          <a:effectLst/>
                          <a:latin typeface="+mn-lt"/>
                          <a:ea typeface="+mn-ea"/>
                          <a:cs typeface="+mn-cs"/>
                        </a:rPr>
                        <a:t>cutting, grating, peeling (consolidate in Spring 1)</a:t>
                      </a:r>
                    </a:p>
                    <a:p>
                      <a:pPr marL="0" marR="0" lvl="0" indent="0" algn="ctr" defTabSz="1280160" rtl="0" eaLnBrk="1" fontAlgn="auto" latinLnBrk="0" hangingPunct="1">
                        <a:lnSpc>
                          <a:spcPct val="100000"/>
                        </a:lnSpc>
                        <a:spcBef>
                          <a:spcPts val="0"/>
                        </a:spcBef>
                        <a:spcAft>
                          <a:spcPts val="0"/>
                        </a:spcAft>
                        <a:buClrTx/>
                        <a:buSzTx/>
                        <a:buFontTx/>
                        <a:buNone/>
                        <a:tabLst/>
                        <a:defRPr/>
                      </a:pPr>
                      <a:r>
                        <a:rPr lang="en-GB" sz="700" b="1" kern="1200" dirty="0">
                          <a:solidFill>
                            <a:schemeClr val="tx1"/>
                          </a:solidFill>
                          <a:effectLst/>
                          <a:latin typeface="+mn-lt"/>
                          <a:ea typeface="+mn-ea"/>
                          <a:cs typeface="+mn-cs"/>
                        </a:rPr>
                        <a:t>DT</a:t>
                      </a:r>
                      <a:r>
                        <a:rPr lang="en-GB" sz="700" b="1" kern="1200" baseline="0" dirty="0">
                          <a:solidFill>
                            <a:schemeClr val="tx1"/>
                          </a:solidFill>
                          <a:effectLst/>
                          <a:latin typeface="+mn-lt"/>
                          <a:ea typeface="+mn-ea"/>
                          <a:cs typeface="+mn-cs"/>
                        </a:rPr>
                        <a:t> Woodwork skills: </a:t>
                      </a:r>
                      <a:r>
                        <a:rPr lang="en-GB" sz="700" kern="1200" baseline="0" dirty="0">
                          <a:solidFill>
                            <a:schemeClr val="tx1"/>
                          </a:solidFill>
                          <a:effectLst/>
                          <a:latin typeface="+mn-lt"/>
                          <a:ea typeface="+mn-ea"/>
                          <a:cs typeface="+mn-cs"/>
                        </a:rPr>
                        <a:t>hammer, screw diver, tape measure, palm drills, hand drill, clamp, Japanese saw (consolidated in Spring 2) </a:t>
                      </a:r>
                    </a:p>
                    <a:p>
                      <a:pPr marL="0" marR="0" lvl="0" indent="0" algn="ctr" defTabSz="1280160" rtl="0" eaLnBrk="1" fontAlgn="auto" latinLnBrk="0" hangingPunct="1">
                        <a:lnSpc>
                          <a:spcPct val="100000"/>
                        </a:lnSpc>
                        <a:spcBef>
                          <a:spcPts val="0"/>
                        </a:spcBef>
                        <a:spcAft>
                          <a:spcPts val="0"/>
                        </a:spcAft>
                        <a:buClrTx/>
                        <a:buSzTx/>
                        <a:buFontTx/>
                        <a:buNone/>
                        <a:tabLst/>
                        <a:defRPr/>
                      </a:pPr>
                      <a:r>
                        <a:rPr lang="en-GB" sz="700" b="1" kern="1200" baseline="0" dirty="0">
                          <a:solidFill>
                            <a:schemeClr val="tx1"/>
                          </a:solidFill>
                          <a:effectLst/>
                          <a:latin typeface="+mn-lt"/>
                          <a:ea typeface="+mn-ea"/>
                          <a:cs typeface="+mn-cs"/>
                        </a:rPr>
                        <a:t>Music: </a:t>
                      </a:r>
                      <a:r>
                        <a:rPr lang="en-GB" sz="700" b="0" kern="1200" baseline="0" dirty="0">
                          <a:solidFill>
                            <a:schemeClr val="tx1"/>
                          </a:solidFill>
                          <a:effectLst/>
                          <a:latin typeface="+mn-lt"/>
                          <a:ea typeface="+mn-ea"/>
                          <a:cs typeface="+mn-cs"/>
                        </a:rPr>
                        <a:t>Active Listening (Asian music), Composing &amp; Improvising &amp; Performing (with music teacher), singing (building up to Easter performance)</a:t>
                      </a:r>
                    </a:p>
                    <a:p>
                      <a:pPr marL="0" marR="0" lvl="0" indent="0" algn="ctr" defTabSz="1280160" rtl="0" eaLnBrk="1" fontAlgn="auto" latinLnBrk="0" hangingPunct="1">
                        <a:lnSpc>
                          <a:spcPct val="100000"/>
                        </a:lnSpc>
                        <a:spcBef>
                          <a:spcPts val="0"/>
                        </a:spcBef>
                        <a:spcAft>
                          <a:spcPts val="0"/>
                        </a:spcAft>
                        <a:buClrTx/>
                        <a:buSzTx/>
                        <a:buFontTx/>
                        <a:buNone/>
                        <a:tabLst/>
                        <a:defRPr/>
                      </a:pPr>
                      <a:r>
                        <a:rPr lang="en-GB" sz="700" b="1" kern="1200" baseline="0" dirty="0">
                          <a:solidFill>
                            <a:schemeClr val="tx1"/>
                          </a:solidFill>
                          <a:effectLst/>
                          <a:latin typeface="+mn-lt"/>
                          <a:ea typeface="+mn-ea"/>
                          <a:cs typeface="+mn-cs"/>
                        </a:rPr>
                        <a:t>MFL: </a:t>
                      </a:r>
                      <a:r>
                        <a:rPr lang="en-GB" sz="700" b="0" kern="1200" baseline="0" dirty="0">
                          <a:solidFill>
                            <a:schemeClr val="tx1"/>
                          </a:solidFill>
                          <a:effectLst/>
                          <a:latin typeface="+mn-lt"/>
                          <a:ea typeface="+mn-ea"/>
                          <a:cs typeface="+mn-cs"/>
                        </a:rPr>
                        <a:t>My Home (French)</a:t>
                      </a:r>
                      <a:endParaRPr lang="en-GB" sz="700" b="1" kern="1200" baseline="0" dirty="0">
                        <a:solidFill>
                          <a:schemeClr val="tx1"/>
                        </a:solidFill>
                        <a:effectLst/>
                        <a:latin typeface="+mn-lt"/>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GB" sz="700" b="1" kern="1200" dirty="0">
                          <a:solidFill>
                            <a:schemeClr val="tx1"/>
                          </a:solidFill>
                          <a:effectLst/>
                          <a:latin typeface="+mn-lt"/>
                          <a:ea typeface="+mn-ea"/>
                          <a:cs typeface="+mn-cs"/>
                        </a:rPr>
                        <a:t>PSHE</a:t>
                      </a:r>
                      <a:r>
                        <a:rPr lang="en-GB" sz="700" kern="1200" dirty="0">
                          <a:solidFill>
                            <a:schemeClr val="tx1"/>
                          </a:solidFill>
                          <a:effectLst/>
                          <a:latin typeface="+mn-lt"/>
                          <a:ea typeface="+mn-ea"/>
                          <a:cs typeface="+mn-cs"/>
                        </a:rPr>
                        <a:t>: A Problem Shared is a Problem Halved, Communication, Trust, What Makes a Family, My Growing Body, Respecting Others, Water Safety</a:t>
                      </a:r>
                      <a:endParaRPr lang="en-GB" sz="700" kern="1200" baseline="0" dirty="0">
                        <a:solidFill>
                          <a:schemeClr val="tx1"/>
                        </a:solidFill>
                        <a:effectLst/>
                        <a:latin typeface="+mn-lt"/>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GB" sz="700" b="1" kern="1200" baseline="0" dirty="0">
                          <a:solidFill>
                            <a:schemeClr val="tx1"/>
                          </a:solidFill>
                          <a:effectLst/>
                          <a:latin typeface="+mn-lt"/>
                          <a:ea typeface="+mn-ea"/>
                          <a:cs typeface="+mn-cs"/>
                        </a:rPr>
                        <a:t>RE: </a:t>
                      </a:r>
                      <a:r>
                        <a:rPr lang="en-GB" sz="700" b="0" kern="1200" baseline="0" dirty="0">
                          <a:solidFill>
                            <a:schemeClr val="tx1"/>
                          </a:solidFill>
                          <a:effectLst/>
                          <a:latin typeface="+mn-lt"/>
                          <a:ea typeface="+mn-ea"/>
                          <a:cs typeface="+mn-cs"/>
                        </a:rPr>
                        <a:t>Why is Jesus special to Christians? What is the Easter story?</a:t>
                      </a:r>
                      <a:endParaRPr lang="en-GB" sz="700" b="1" kern="1200" baseline="0" dirty="0">
                        <a:solidFill>
                          <a:schemeClr val="tx1"/>
                        </a:solidFill>
                        <a:effectLst/>
                        <a:latin typeface="+mn-lt"/>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GB" sz="700" b="1" kern="1200" baseline="0" dirty="0">
                          <a:solidFill>
                            <a:schemeClr val="tx1"/>
                          </a:solidFill>
                          <a:effectLst/>
                          <a:latin typeface="+mn-lt"/>
                          <a:ea typeface="+mn-ea"/>
                          <a:cs typeface="+mn-cs"/>
                        </a:rPr>
                        <a:t>Computing – Computer Science: </a:t>
                      </a:r>
                      <a:r>
                        <a:rPr lang="en-GB" sz="700" b="0" kern="1200" baseline="0" dirty="0">
                          <a:solidFill>
                            <a:schemeClr val="tx1"/>
                          </a:solidFill>
                          <a:effectLst/>
                          <a:latin typeface="+mn-lt"/>
                          <a:ea typeface="+mn-ea"/>
                          <a:cs typeface="+mn-cs"/>
                        </a:rPr>
                        <a:t>Understand an algorithm, understand a computer program, understand a digital device</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700" b="1" kern="1200" baseline="0" dirty="0">
                          <a:solidFill>
                            <a:schemeClr val="tx1"/>
                          </a:solidFill>
                          <a:effectLst/>
                          <a:latin typeface="+mn-lt"/>
                          <a:ea typeface="+mn-ea"/>
                          <a:cs typeface="+mn-cs"/>
                        </a:rPr>
                        <a:t>PE: </a:t>
                      </a:r>
                      <a:r>
                        <a:rPr lang="en-GB" sz="700" b="0" kern="1200" baseline="0" dirty="0">
                          <a:solidFill>
                            <a:schemeClr val="tx1"/>
                          </a:solidFill>
                          <a:effectLst/>
                          <a:latin typeface="+mn-lt"/>
                          <a:ea typeface="+mn-ea"/>
                          <a:cs typeface="+mn-cs"/>
                        </a:rPr>
                        <a:t>Gymnastics – making shapes. Dance – moving along.</a:t>
                      </a:r>
                      <a:endParaRPr lang="en-GB" sz="700" b="1" kern="1200" dirty="0">
                        <a:solidFill>
                          <a:schemeClr val="tx1"/>
                        </a:solidFill>
                        <a:effectLst/>
                        <a:latin typeface="+mn-lt"/>
                        <a:ea typeface="+mn-ea"/>
                        <a:cs typeface="+mn-cs"/>
                      </a:endParaRPr>
                    </a:p>
                    <a:p>
                      <a:pPr marL="0" marR="0" lvl="0" indent="0" algn="ctr" defTabSz="1280160" rtl="0" eaLnBrk="1" fontAlgn="auto" latinLnBrk="0" hangingPunct="1">
                        <a:lnSpc>
                          <a:spcPct val="100000"/>
                        </a:lnSpc>
                        <a:spcBef>
                          <a:spcPts val="0"/>
                        </a:spcBef>
                        <a:spcAft>
                          <a:spcPts val="0"/>
                        </a:spcAft>
                        <a:buClrTx/>
                        <a:buSzTx/>
                        <a:buFontTx/>
                        <a:buNone/>
                        <a:tabLst/>
                        <a:defRPr/>
                      </a:pPr>
                      <a:endParaRPr lang="en-GB" sz="1000" baseline="0" dirty="0"/>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endParaRPr lang="en-GB" sz="1000" b="1" dirty="0">
                        <a:solidFill>
                          <a:schemeClr val="tx1"/>
                        </a:solidFill>
                      </a:endParaRPr>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hMerge="1">
                  <a:txBody>
                    <a:bodyPr/>
                    <a:lstStyle/>
                    <a:p>
                      <a:endParaRPr lang="en-GB"/>
                    </a:p>
                  </a:txBody>
                  <a:tcPr/>
                </a:tc>
                <a:tc hMerge="1">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endParaRPr lang="en-GB" sz="1000" baseline="0" dirty="0"/>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hMerge="1">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endParaRPr lang="en-GB" sz="1000" baseline="0" dirty="0"/>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endParaRPr lang="en-GB" sz="1000" baseline="0" dirty="0"/>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endParaRPr lang="en-GB" sz="1000" b="1" baseline="0" dirty="0"/>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endParaRPr lang="en-GB" sz="900" kern="1200" dirty="0">
                        <a:solidFill>
                          <a:schemeClr val="tx1"/>
                        </a:solidFill>
                        <a:effectLst/>
                        <a:latin typeface="+mn-lt"/>
                        <a:ea typeface="+mn-ea"/>
                        <a:cs typeface="+mn-cs"/>
                      </a:endParaRPr>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endParaRPr lang="en-GB" sz="1000" b="1" dirty="0">
                        <a:solidFill>
                          <a:schemeClr val="tx1"/>
                        </a:solidFill>
                      </a:endParaRPr>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GB"/>
                    </a:p>
                  </a:txBody>
                  <a:tcPr/>
                </a:tc>
                <a:tc hMerge="1">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endParaRPr lang="en-GB" sz="1000" b="1" dirty="0">
                        <a:solidFill>
                          <a:schemeClr val="tx1"/>
                        </a:solidFill>
                      </a:endParaRPr>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endParaRPr lang="en-GB" sz="1000" baseline="0" dirty="0"/>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endParaRPr lang="en-GB" sz="1000" b="1" dirty="0">
                        <a:solidFill>
                          <a:schemeClr val="tx1"/>
                        </a:solidFill>
                      </a:endParaRPr>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42248950"/>
                  </a:ext>
                </a:extLst>
              </a:tr>
            </a:tbl>
          </a:graphicData>
        </a:graphic>
      </p:graphicFrame>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607571" y="296221"/>
            <a:ext cx="919576" cy="919576"/>
          </a:xfrm>
          <a:prstGeom prst="rect">
            <a:avLst/>
          </a:prstGeom>
        </p:spPr>
      </p:pic>
    </p:spTree>
    <p:extLst>
      <p:ext uri="{BB962C8B-B14F-4D97-AF65-F5344CB8AC3E}">
        <p14:creationId xmlns:p14="http://schemas.microsoft.com/office/powerpoint/2010/main" val="2251570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43580" y="591242"/>
            <a:ext cx="4684103" cy="311175"/>
          </a:xfrm>
          <a:prstGeom prst="rect">
            <a:avLst/>
          </a:prstGeom>
          <a:noFill/>
        </p:spPr>
        <p:txBody>
          <a:bodyPr wrap="none" rtlCol="0">
            <a:spAutoFit/>
          </a:bodyPr>
          <a:lstStyle/>
          <a:p>
            <a:r>
              <a:rPr lang="en-GB" sz="1422" u="sng" dirty="0"/>
              <a:t>Wheatley Hill Primary School – Long Term Overview – Year 1 </a:t>
            </a:r>
          </a:p>
        </p:txBody>
      </p:sp>
      <p:sp>
        <p:nvSpPr>
          <p:cNvPr id="7" name="Rectangle 6"/>
          <p:cNvSpPr/>
          <p:nvPr/>
        </p:nvSpPr>
        <p:spPr>
          <a:xfrm>
            <a:off x="200025" y="227306"/>
            <a:ext cx="12401550" cy="9146588"/>
          </a:xfrm>
          <a:prstGeom prst="rect">
            <a:avLst/>
          </a:prstGeom>
          <a:noFill/>
          <a:ln w="38100">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aphicFrame>
        <p:nvGraphicFramePr>
          <p:cNvPr id="9" name="Table 8"/>
          <p:cNvGraphicFramePr>
            <a:graphicFrameLocks noGrp="1"/>
          </p:cNvGraphicFramePr>
          <p:nvPr>
            <p:extLst>
              <p:ext uri="{D42A27DB-BD31-4B8C-83A1-F6EECF244321}">
                <p14:modId xmlns:p14="http://schemas.microsoft.com/office/powerpoint/2010/main" val="3582919639"/>
              </p:ext>
            </p:extLst>
          </p:nvPr>
        </p:nvGraphicFramePr>
        <p:xfrm>
          <a:off x="432606" y="931127"/>
          <a:ext cx="12312419" cy="8477689"/>
        </p:xfrm>
        <a:graphic>
          <a:graphicData uri="http://schemas.openxmlformats.org/drawingml/2006/table">
            <a:tbl>
              <a:tblPr firstRow="1" bandRow="1">
                <a:tableStyleId>{5940675A-B579-460E-94D1-54222C63F5DA}</a:tableStyleId>
              </a:tblPr>
              <a:tblGrid>
                <a:gridCol w="748679">
                  <a:extLst>
                    <a:ext uri="{9D8B030D-6E8A-4147-A177-3AD203B41FA5}">
                      <a16:colId xmlns:a16="http://schemas.microsoft.com/office/drawing/2014/main" val="1515145842"/>
                    </a:ext>
                  </a:extLst>
                </a:gridCol>
                <a:gridCol w="748679">
                  <a:extLst>
                    <a:ext uri="{9D8B030D-6E8A-4147-A177-3AD203B41FA5}">
                      <a16:colId xmlns:a16="http://schemas.microsoft.com/office/drawing/2014/main" val="2801019361"/>
                    </a:ext>
                  </a:extLst>
                </a:gridCol>
                <a:gridCol w="748679">
                  <a:extLst>
                    <a:ext uri="{9D8B030D-6E8A-4147-A177-3AD203B41FA5}">
                      <a16:colId xmlns:a16="http://schemas.microsoft.com/office/drawing/2014/main" val="3886250757"/>
                    </a:ext>
                  </a:extLst>
                </a:gridCol>
                <a:gridCol w="748679">
                  <a:extLst>
                    <a:ext uri="{9D8B030D-6E8A-4147-A177-3AD203B41FA5}">
                      <a16:colId xmlns:a16="http://schemas.microsoft.com/office/drawing/2014/main" val="564546485"/>
                    </a:ext>
                  </a:extLst>
                </a:gridCol>
                <a:gridCol w="748679">
                  <a:extLst>
                    <a:ext uri="{9D8B030D-6E8A-4147-A177-3AD203B41FA5}">
                      <a16:colId xmlns:a16="http://schemas.microsoft.com/office/drawing/2014/main" val="3318043987"/>
                    </a:ext>
                  </a:extLst>
                </a:gridCol>
                <a:gridCol w="187171">
                  <a:extLst>
                    <a:ext uri="{9D8B030D-6E8A-4147-A177-3AD203B41FA5}">
                      <a16:colId xmlns:a16="http://schemas.microsoft.com/office/drawing/2014/main" val="31436958"/>
                    </a:ext>
                  </a:extLst>
                </a:gridCol>
                <a:gridCol w="561510">
                  <a:extLst>
                    <a:ext uri="{9D8B030D-6E8A-4147-A177-3AD203B41FA5}">
                      <a16:colId xmlns:a16="http://schemas.microsoft.com/office/drawing/2014/main" val="1430372687"/>
                    </a:ext>
                  </a:extLst>
                </a:gridCol>
                <a:gridCol w="748679">
                  <a:extLst>
                    <a:ext uri="{9D8B030D-6E8A-4147-A177-3AD203B41FA5}">
                      <a16:colId xmlns:a16="http://schemas.microsoft.com/office/drawing/2014/main" val="2396593462"/>
                    </a:ext>
                  </a:extLst>
                </a:gridCol>
                <a:gridCol w="748679">
                  <a:extLst>
                    <a:ext uri="{9D8B030D-6E8A-4147-A177-3AD203B41FA5}">
                      <a16:colId xmlns:a16="http://schemas.microsoft.com/office/drawing/2014/main" val="2260121395"/>
                    </a:ext>
                  </a:extLst>
                </a:gridCol>
                <a:gridCol w="748680">
                  <a:extLst>
                    <a:ext uri="{9D8B030D-6E8A-4147-A177-3AD203B41FA5}">
                      <a16:colId xmlns:a16="http://schemas.microsoft.com/office/drawing/2014/main" val="1133684306"/>
                    </a:ext>
                  </a:extLst>
                </a:gridCol>
                <a:gridCol w="748679">
                  <a:extLst>
                    <a:ext uri="{9D8B030D-6E8A-4147-A177-3AD203B41FA5}">
                      <a16:colId xmlns:a16="http://schemas.microsoft.com/office/drawing/2014/main" val="2280477883"/>
                    </a:ext>
                  </a:extLst>
                </a:gridCol>
                <a:gridCol w="748679">
                  <a:extLst>
                    <a:ext uri="{9D8B030D-6E8A-4147-A177-3AD203B41FA5}">
                      <a16:colId xmlns:a16="http://schemas.microsoft.com/office/drawing/2014/main" val="3146685755"/>
                    </a:ext>
                  </a:extLst>
                </a:gridCol>
                <a:gridCol w="814003">
                  <a:extLst>
                    <a:ext uri="{9D8B030D-6E8A-4147-A177-3AD203B41FA5}">
                      <a16:colId xmlns:a16="http://schemas.microsoft.com/office/drawing/2014/main" val="969576128"/>
                    </a:ext>
                  </a:extLst>
                </a:gridCol>
                <a:gridCol w="748681">
                  <a:extLst>
                    <a:ext uri="{9D8B030D-6E8A-4147-A177-3AD203B41FA5}">
                      <a16:colId xmlns:a16="http://schemas.microsoft.com/office/drawing/2014/main" val="65668484"/>
                    </a:ext>
                  </a:extLst>
                </a:gridCol>
                <a:gridCol w="1262498">
                  <a:extLst>
                    <a:ext uri="{9D8B030D-6E8A-4147-A177-3AD203B41FA5}">
                      <a16:colId xmlns:a16="http://schemas.microsoft.com/office/drawing/2014/main" val="1672269246"/>
                    </a:ext>
                  </a:extLst>
                </a:gridCol>
                <a:gridCol w="1251765">
                  <a:extLst>
                    <a:ext uri="{9D8B030D-6E8A-4147-A177-3AD203B41FA5}">
                      <a16:colId xmlns:a16="http://schemas.microsoft.com/office/drawing/2014/main" val="3231118915"/>
                    </a:ext>
                  </a:extLst>
                </a:gridCol>
              </a:tblGrid>
              <a:tr h="283139">
                <a:tc>
                  <a:txBody>
                    <a:bodyPr/>
                    <a:lstStyle/>
                    <a:p>
                      <a:pPr algn="ctr"/>
                      <a:endParaRPr lang="en-GB" sz="1000" b="1" dirty="0"/>
                    </a:p>
                  </a:txBody>
                  <a:tcPr marL="118169" marR="118169" marT="59086" marB="59086" anchor="ctr">
                    <a:lnL w="12700" cap="flat" cmpd="sng" algn="ctr">
                      <a:noFill/>
                      <a:prstDash val="solid"/>
                      <a:round/>
                      <a:headEnd type="none" w="med" len="med"/>
                      <a:tailEnd type="none" w="med" len="med"/>
                    </a:lnL>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gridSpan="15">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r>
                        <a:rPr lang="en-GB" sz="1000" b="1" dirty="0"/>
                        <a:t>Summer Term </a:t>
                      </a:r>
                    </a:p>
                  </a:txBody>
                  <a:tcPr marL="118169" marR="118169" marT="59086" marB="5908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100" b="1" dirty="0"/>
                    </a:p>
                  </a:txBody>
                  <a:tcPr marL="118169" marR="118169" marT="59086" marB="59086"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pPr algn="ctr"/>
                      <a:endParaRPr lang="en-GB" sz="1100" b="1" dirty="0"/>
                    </a:p>
                  </a:txBody>
                  <a:tcPr marL="118169" marR="118169" marT="59086" marB="59086" anchor="ctr">
                    <a:lnB w="1270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pPr algn="ctr"/>
                      <a:endParaRPr lang="en-GB" sz="1100" b="1" dirty="0"/>
                    </a:p>
                  </a:txBody>
                  <a:tcPr marL="118169" marR="118169" marT="59086" marB="59086" anchor="ctr">
                    <a:lnB w="1270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pPr algn="ctr"/>
                      <a:endParaRPr lang="en-GB" sz="1100" b="1" dirty="0"/>
                    </a:p>
                  </a:txBody>
                  <a:tcPr marL="118169" marR="118169" marT="59086" marB="59086" anchor="ctr">
                    <a:lnB w="1270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endParaRPr lang="en-GB"/>
                    </a:p>
                  </a:txBody>
                  <a:tcPr/>
                </a:tc>
                <a:tc hMerge="1">
                  <a:txBody>
                    <a:bodyPr/>
                    <a:lstStyle/>
                    <a:p>
                      <a:pPr algn="ctr"/>
                      <a:endParaRPr lang="en-GB" sz="1100" b="1" dirty="0"/>
                    </a:p>
                  </a:txBody>
                  <a:tcPr marL="118169" marR="118169" marT="59086" marB="59086" anchor="ctr">
                    <a:lnB w="1270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pPr algn="ctr"/>
                      <a:endParaRPr lang="en-GB" sz="1100" b="1" dirty="0"/>
                    </a:p>
                  </a:txBody>
                  <a:tcPr marL="118169" marR="118169" marT="59086" marB="59086" anchor="ctr">
                    <a:lnB w="1270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pPr algn="ctr"/>
                      <a:endParaRPr lang="en-GB" sz="1100" b="1" dirty="0"/>
                    </a:p>
                  </a:txBody>
                  <a:tcPr marL="118169" marR="118169" marT="59086" marB="59086" anchor="ctr">
                    <a:lnB w="1270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pPr algn="ctr"/>
                      <a:endParaRPr lang="en-GB" sz="1100" b="1" dirty="0"/>
                    </a:p>
                  </a:txBody>
                  <a:tcPr marL="118169" marR="118169" marT="59086" marB="59086" anchor="ctr">
                    <a:lnB w="1270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pPr algn="ctr"/>
                      <a:endParaRPr lang="en-GB" sz="1100" b="1" dirty="0"/>
                    </a:p>
                  </a:txBody>
                  <a:tcPr marL="118169" marR="118169" marT="59086" marB="59086" anchor="ctr">
                    <a:lnB w="1270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pPr algn="ctr"/>
                      <a:endParaRPr lang="en-GB" sz="1100" b="1" dirty="0"/>
                    </a:p>
                  </a:txBody>
                  <a:tcPr marL="118169" marR="118169" marT="59086" marB="59086" anchor="ctr">
                    <a:lnB w="1270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pPr algn="ctr"/>
                      <a:endParaRPr lang="en-GB" sz="1100" b="1" dirty="0"/>
                    </a:p>
                  </a:txBody>
                  <a:tcPr marL="118169" marR="118169" marT="59086" marB="59086" anchor="ctr">
                    <a:lnB w="1270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pPr algn="ctr"/>
                      <a:endParaRPr lang="en-GB" sz="1100" b="1" dirty="0"/>
                    </a:p>
                  </a:txBody>
                  <a:tcPr marL="118169" marR="118169" marT="59086" marB="59086" anchor="ctr">
                    <a:lnB w="1270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pPr algn="ctr"/>
                      <a:endParaRPr lang="en-GB" sz="1050" b="1" dirty="0"/>
                    </a:p>
                  </a:txBody>
                  <a:tcPr marL="118169" marR="118169" marT="59086" marB="59086" anchor="ctr">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2447738436"/>
                  </a:ext>
                </a:extLst>
              </a:tr>
              <a:tr h="283139">
                <a:tc>
                  <a:txBody>
                    <a:bodyPr/>
                    <a:lstStyle/>
                    <a:p>
                      <a:pPr algn="ctr"/>
                      <a:endParaRPr lang="en-GB" sz="1000" b="1" dirty="0"/>
                    </a:p>
                  </a:txBody>
                  <a:tcPr marL="118169" marR="118169" marT="59086" marB="59086"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1000" b="1" dirty="0"/>
                        <a:t>Week 1</a:t>
                      </a:r>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b="1" dirty="0"/>
                        <a:t>Week 2</a:t>
                      </a:r>
                    </a:p>
                  </a:txBody>
                  <a:tcPr marL="118169" marR="118169" marT="59086" marB="59086"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r>
                        <a:rPr lang="en-GB" sz="1000" b="1" dirty="0"/>
                        <a:t>Week 3</a:t>
                      </a:r>
                    </a:p>
                  </a:txBody>
                  <a:tcPr marL="118169" marR="118169" marT="59086" marB="5908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r>
                        <a:rPr lang="en-GB" sz="1000" b="1" dirty="0"/>
                        <a:t>Week 4</a:t>
                      </a:r>
                    </a:p>
                  </a:txBody>
                  <a:tcPr marL="118169" marR="118169" marT="59086" marB="5908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gridSpan="2">
                  <a:txBody>
                    <a:bodyPr/>
                    <a:lstStyle/>
                    <a:p>
                      <a:pPr algn="ctr"/>
                      <a:r>
                        <a:rPr lang="en-GB" sz="1000" b="1" dirty="0"/>
                        <a:t>Week 5</a:t>
                      </a:r>
                    </a:p>
                  </a:txBody>
                  <a:tcPr marL="118169" marR="118169" marT="59086" marB="5908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endParaRPr lang="en-GB"/>
                    </a:p>
                  </a:txBody>
                  <a:tcPr/>
                </a:tc>
                <a:tc>
                  <a:txBody>
                    <a:bodyPr/>
                    <a:lstStyle/>
                    <a:p>
                      <a:pPr algn="ctr"/>
                      <a:r>
                        <a:rPr lang="en-GB" sz="1000" b="1" dirty="0"/>
                        <a:t>Week 6</a:t>
                      </a:r>
                    </a:p>
                  </a:txBody>
                  <a:tcPr marL="118169" marR="118169" marT="59086" marB="5908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r>
                        <a:rPr lang="en-GB" sz="1000" b="1" dirty="0"/>
                        <a:t>Week 7</a:t>
                      </a:r>
                    </a:p>
                  </a:txBody>
                  <a:tcPr marL="118169" marR="118169" marT="59086" marB="5908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r>
                        <a:rPr lang="en-GB" sz="1000" b="1" dirty="0"/>
                        <a:t>Week</a:t>
                      </a:r>
                      <a:r>
                        <a:rPr lang="en-GB" sz="1000" b="1" baseline="0" dirty="0"/>
                        <a:t> 8</a:t>
                      </a:r>
                      <a:endParaRPr lang="en-GB" sz="1000" b="1" dirty="0"/>
                    </a:p>
                  </a:txBody>
                  <a:tcPr marL="118169" marR="118169" marT="59086" marB="5908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r>
                        <a:rPr lang="en-GB" sz="1000" b="1" dirty="0"/>
                        <a:t>Week 9</a:t>
                      </a:r>
                    </a:p>
                  </a:txBody>
                  <a:tcPr marL="118169" marR="118169" marT="59086" marB="5908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r>
                        <a:rPr lang="en-GB" sz="1000" b="1" dirty="0"/>
                        <a:t>Week 10</a:t>
                      </a:r>
                    </a:p>
                  </a:txBody>
                  <a:tcPr marL="118169" marR="118169" marT="59086" marB="5908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r>
                        <a:rPr lang="en-GB" sz="1000" b="1" dirty="0"/>
                        <a:t>Week 11</a:t>
                      </a:r>
                    </a:p>
                  </a:txBody>
                  <a:tcPr marL="118169" marR="118169" marT="59086" marB="5908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r>
                        <a:rPr lang="en-GB" sz="1000" b="1" dirty="0"/>
                        <a:t>Week 12</a:t>
                      </a:r>
                    </a:p>
                  </a:txBody>
                  <a:tcPr marL="118169" marR="118169" marT="59086" marB="5908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r>
                        <a:rPr lang="en-GB" sz="1000" b="1" dirty="0"/>
                        <a:t>Week 13</a:t>
                      </a:r>
                    </a:p>
                  </a:txBody>
                  <a:tcPr marL="118169" marR="118169" marT="59086" marB="5908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endParaRPr lang="en-GB" sz="1000" b="1" dirty="0"/>
                    </a:p>
                  </a:txBody>
                  <a:tcPr marL="118169" marR="118169" marT="59086" marB="5908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3231307935"/>
                  </a:ext>
                </a:extLst>
              </a:tr>
              <a:tr h="1595119">
                <a:tc>
                  <a:txBody>
                    <a:bodyPr/>
                    <a:lstStyle/>
                    <a:p>
                      <a:pPr algn="ctr"/>
                      <a:r>
                        <a:rPr lang="en-GB" sz="1000" b="1" dirty="0"/>
                        <a:t>Expert Focus</a:t>
                      </a:r>
                    </a:p>
                  </a:txBody>
                  <a:tcPr marL="118169" marR="118169" marT="59086" marB="59086"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gridSpan="7">
                  <a:txBody>
                    <a:bodyPr/>
                    <a:lstStyle/>
                    <a:p>
                      <a:pPr algn="ctr"/>
                      <a:r>
                        <a:rPr lang="en-GB" sz="1200" b="0" dirty="0"/>
                        <a:t>To become an expert in</a:t>
                      </a:r>
                      <a:r>
                        <a:rPr lang="en-GB" sz="1200" b="0" baseline="0" dirty="0"/>
                        <a:t> our natural world</a:t>
                      </a:r>
                    </a:p>
                    <a:p>
                      <a:pPr algn="ctr"/>
                      <a:r>
                        <a:rPr lang="en-GB" sz="800" b="0" i="1" baseline="0" dirty="0"/>
                        <a:t>We will explore different kinds of weather and seasons and explore characteristics linked to each. We will be learning about and comparing different plants and we will label their main features. Within Art, we will be looking at printing with natural materials.</a:t>
                      </a:r>
                    </a:p>
                    <a:p>
                      <a:pPr algn="ctr"/>
                      <a:endParaRPr lang="en-GB" sz="800" b="0" i="1" baseline="0" dirty="0"/>
                    </a:p>
                    <a:p>
                      <a:pPr algn="ctr"/>
                      <a:r>
                        <a:rPr lang="en-GB" sz="1000" b="1" i="0" dirty="0"/>
                        <a:t>Expert Focus Trip: Botanic Gardens</a:t>
                      </a:r>
                    </a:p>
                    <a:p>
                      <a:pPr algn="ctr"/>
                      <a:r>
                        <a:rPr lang="en-GB" sz="1000" b="1" i="0" dirty="0"/>
                        <a:t>End Point: Video presentation e.g.</a:t>
                      </a:r>
                      <a:r>
                        <a:rPr lang="en-GB" sz="1000" b="1" i="0" baseline="0" dirty="0"/>
                        <a:t> present weather forecast using vocabulary learnt</a:t>
                      </a:r>
                      <a:endParaRPr lang="en-GB" sz="1000" b="1" i="0" dirty="0"/>
                    </a:p>
                    <a:p>
                      <a:pPr algn="ctr"/>
                      <a:endParaRPr lang="en-GB" sz="1000" b="0" dirty="0"/>
                    </a:p>
                    <a:p>
                      <a:pPr algn="ctr"/>
                      <a:endParaRPr lang="en-GB" sz="1000" b="0" dirty="0"/>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GB"/>
                    </a:p>
                  </a:txBody>
                  <a:tcPr/>
                </a:tc>
                <a:tc hMerge="1">
                  <a:txBody>
                    <a:bodyPr/>
                    <a:lstStyle/>
                    <a:p>
                      <a:pPr marL="0" algn="ctr" defTabSz="1280160" rtl="0" eaLnBrk="1" latinLnBrk="0" hangingPunct="1"/>
                      <a:endParaRPr lang="en-GB" sz="1000" b="1" kern="1200" dirty="0">
                        <a:solidFill>
                          <a:schemeClr val="tx1"/>
                        </a:solidFill>
                        <a:latin typeface="+mn-lt"/>
                        <a:ea typeface="+mn-ea"/>
                        <a:cs typeface="+mn-cs"/>
                      </a:endParaRPr>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GB"/>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hMerge="1">
                  <a:txBody>
                    <a:bodyPr/>
                    <a:lstStyle/>
                    <a:p>
                      <a:endParaRPr lang="en-GB"/>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hMerge="1">
                  <a:txBody>
                    <a:bodyPr/>
                    <a:lstStyle/>
                    <a:p>
                      <a:endParaRPr lang="en-GB"/>
                    </a:p>
                  </a:txBody>
                  <a:tcPr/>
                </a:tc>
                <a:tc hMerge="1">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endParaRPr lang="en-GB" sz="900" b="0" dirty="0"/>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7">
                  <a:txBody>
                    <a:bodyPr/>
                    <a:lstStyle/>
                    <a:p>
                      <a:pPr algn="ctr"/>
                      <a:r>
                        <a:rPr lang="en-GB" sz="1200" dirty="0"/>
                        <a:t>To become an expert in our local seaside</a:t>
                      </a:r>
                    </a:p>
                    <a:p>
                      <a:pPr algn="ctr"/>
                      <a:r>
                        <a:rPr lang="en-GB" sz="800" i="1" dirty="0"/>
                        <a:t>We will visit our</a:t>
                      </a:r>
                      <a:r>
                        <a:rPr lang="en-GB" sz="800" i="1" baseline="0" dirty="0"/>
                        <a:t> local seaside. We will then look at the history of the seaside, why people began visiting the seaside and why people visit the seaside now. In DT, we will learn how to sew using a running stitch and we will make a textile picture of a beach hut. In Art, we look at ways to paint on different surfaces. We will each choose a rock from the seaside to paint on.</a:t>
                      </a:r>
                    </a:p>
                    <a:p>
                      <a:pPr algn="ctr"/>
                      <a:endParaRPr lang="en-GB" sz="800" i="1" baseline="0" dirty="0"/>
                    </a:p>
                    <a:p>
                      <a:pPr algn="ctr"/>
                      <a:r>
                        <a:rPr lang="en-GB" sz="1000" b="1" i="0" dirty="0"/>
                        <a:t>Expert Focus Trip: Visit</a:t>
                      </a:r>
                      <a:r>
                        <a:rPr lang="en-GB" sz="1000" b="1" i="0" baseline="0" dirty="0"/>
                        <a:t> local seaside</a:t>
                      </a:r>
                      <a:endParaRPr lang="en-GB" sz="1000" b="1" i="0" dirty="0"/>
                    </a:p>
                    <a:p>
                      <a:pPr algn="ctr"/>
                      <a:r>
                        <a:rPr lang="en-GB" sz="1000" b="1" i="0" dirty="0"/>
                        <a:t>End Point: Written </a:t>
                      </a:r>
                      <a:r>
                        <a:rPr lang="en-GB" sz="1000" b="1" i="0" baseline="0" dirty="0"/>
                        <a:t>comparison (comparing historic and modern seaside)</a:t>
                      </a:r>
                      <a:endParaRPr lang="en-GB" sz="1000" b="1" i="0" dirty="0"/>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ctr"/>
                      <a:endParaRPr lang="en-GB" sz="1000" b="0" dirty="0"/>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GB"/>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hMerge="1">
                  <a:txBody>
                    <a:bodyPr/>
                    <a:lstStyle/>
                    <a:p>
                      <a:pPr algn="ctr"/>
                      <a:endParaRPr lang="en-GB" sz="1000" b="0" dirty="0"/>
                    </a:p>
                  </a:txBody>
                  <a:tcPr marL="118169" marR="118169" marT="59086" marB="5908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1000" b="0" dirty="0"/>
                        <a:t>The extremes ?? (why can’t a polar bear live in Wheatley Hill?)</a:t>
                      </a:r>
                    </a:p>
                    <a:p>
                      <a:pPr marL="0" algn="ctr" defTabSz="1280160" rtl="0" eaLnBrk="1" latinLnBrk="0" hangingPunct="1"/>
                      <a:endParaRPr lang="en-GB" sz="1000" b="0" kern="1200" dirty="0">
                        <a:solidFill>
                          <a:schemeClr val="tx1"/>
                        </a:solidFill>
                        <a:latin typeface="+mn-lt"/>
                        <a:ea typeface="+mn-ea"/>
                        <a:cs typeface="+mn-cs"/>
                      </a:endParaRPr>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ctr"/>
                      <a:r>
                        <a:rPr lang="en-GB" sz="1000" b="0" dirty="0"/>
                        <a:t>Tales with a twist??</a:t>
                      </a:r>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GB"/>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rowSpan="7">
                  <a:txBody>
                    <a:bodyPr/>
                    <a:lstStyle/>
                    <a:p>
                      <a:pPr algn="ctr"/>
                      <a:r>
                        <a:rPr lang="en-GB" sz="1000" b="1" dirty="0"/>
                        <a:t>Half term after week 6</a:t>
                      </a:r>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extLst>
                  <a:ext uri="{0D108BD9-81ED-4DB2-BD59-A6C34878D82A}">
                    <a16:rowId xmlns:a16="http://schemas.microsoft.com/office/drawing/2014/main" val="10002"/>
                  </a:ext>
                </a:extLst>
              </a:tr>
              <a:tr h="641469">
                <a:tc>
                  <a:txBody>
                    <a:bodyPr/>
                    <a:lstStyle/>
                    <a:p>
                      <a:pPr algn="ctr"/>
                      <a:r>
                        <a:rPr lang="en-GB" sz="1000" b="1" dirty="0"/>
                        <a:t>Class Text</a:t>
                      </a:r>
                    </a:p>
                  </a:txBody>
                  <a:tcPr marL="118169" marR="118169" marT="59086" marB="59086"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gridSpan="2">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700" b="0" dirty="0"/>
                        <a:t>The Enormous Turnip</a:t>
                      </a:r>
                    </a:p>
                    <a:p>
                      <a:pPr algn="ctr"/>
                      <a:endParaRPr lang="en-GB" sz="700" dirty="0"/>
                    </a:p>
                  </a:txBody>
                  <a:tcPr marL="118169" marR="118169" marT="59086" marB="59086"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GB"/>
                    </a:p>
                  </a:txBody>
                  <a:tcPr/>
                </a:tc>
                <a:tc>
                  <a:txBody>
                    <a:bodyPr/>
                    <a:lstStyle/>
                    <a:p>
                      <a:pPr algn="ctr"/>
                      <a:r>
                        <a:rPr lang="en-GB" sz="700" dirty="0"/>
                        <a:t>Jack and the Beanstalk</a:t>
                      </a:r>
                    </a:p>
                  </a:txBody>
                  <a:tcPr marL="118169" marR="118169" marT="59086" marB="5908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pPr algn="ctr"/>
                      <a:r>
                        <a:rPr lang="en-GB" sz="700" dirty="0"/>
                        <a:t>Jasper’s Beanstalk</a:t>
                      </a:r>
                    </a:p>
                  </a:txBody>
                  <a:tcPr marL="118169" marR="118169" marT="59086" marB="5908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GB"/>
                    </a:p>
                  </a:txBody>
                  <a:tcPr/>
                </a:tc>
                <a:tc>
                  <a:txBody>
                    <a:bodyPr/>
                    <a:lstStyle/>
                    <a:p>
                      <a:pPr algn="ctr"/>
                      <a:r>
                        <a:rPr lang="en-GB" sz="700" dirty="0"/>
                        <a:t>It Starts with a Seed</a:t>
                      </a:r>
                    </a:p>
                  </a:txBody>
                  <a:tcPr marL="118169" marR="118169" marT="59086" marB="5908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700" dirty="0"/>
                        <a:t>A Stroll through Seasons</a:t>
                      </a:r>
                    </a:p>
                    <a:p>
                      <a:pPr algn="ctr"/>
                      <a:endParaRPr lang="en-GB" sz="700" b="0" dirty="0"/>
                    </a:p>
                  </a:txBody>
                  <a:tcPr marL="118169" marR="118169" marT="59086" marB="5908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pPr algn="ctr"/>
                      <a:r>
                        <a:rPr lang="en-GB" sz="700" b="0" dirty="0"/>
                        <a:t>A House for Hermit Crab</a:t>
                      </a:r>
                    </a:p>
                  </a:txBody>
                  <a:tcPr marL="118169" marR="118169" marT="59086" marB="5908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ctr"/>
                      <a:endParaRPr lang="en-GB" sz="700" b="0" dirty="0"/>
                    </a:p>
                  </a:txBody>
                  <a:tcPr marL="118169" marR="118169" marT="59086" marB="5908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700" dirty="0"/>
                        <a:t>At The</a:t>
                      </a:r>
                      <a:r>
                        <a:rPr lang="en-GB" sz="700" baseline="0" dirty="0"/>
                        <a:t> Beach</a:t>
                      </a:r>
                      <a:endParaRPr lang="en-GB" sz="700" dirty="0"/>
                    </a:p>
                  </a:txBody>
                  <a:tcPr marL="118169" marR="118169" marT="59086" marB="59086"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solidFill>
                  </a:tcPr>
                </a:tc>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700" dirty="0"/>
                        <a:t>The Lighthouse</a:t>
                      </a:r>
                      <a:r>
                        <a:rPr lang="en-GB" sz="700" baseline="0" dirty="0"/>
                        <a:t> Keeper’s Lunch</a:t>
                      </a:r>
                      <a:endParaRPr lang="en-GB" sz="700" dirty="0"/>
                    </a:p>
                    <a:p>
                      <a:pPr marL="0" marR="0" lvl="0" indent="0" algn="ctr" defTabSz="1280160" rtl="0" eaLnBrk="1" fontAlgn="auto" latinLnBrk="0" hangingPunct="1">
                        <a:lnSpc>
                          <a:spcPct val="100000"/>
                        </a:lnSpc>
                        <a:spcBef>
                          <a:spcPts val="0"/>
                        </a:spcBef>
                        <a:spcAft>
                          <a:spcPts val="0"/>
                        </a:spcAft>
                        <a:buClrTx/>
                        <a:buSzTx/>
                        <a:buFontTx/>
                        <a:buNone/>
                        <a:tabLst/>
                        <a:defRPr/>
                      </a:pPr>
                      <a:endParaRPr lang="en-GB" sz="700" dirty="0"/>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solidFill>
                  </a:tcPr>
                </a:tc>
                <a:tc>
                  <a:txBody>
                    <a:bodyPr/>
                    <a:lstStyle/>
                    <a:p>
                      <a:pPr algn="ctr"/>
                      <a:r>
                        <a:rPr lang="en-GB" sz="700" dirty="0">
                          <a:solidFill>
                            <a:schemeClr val="tx1"/>
                          </a:solidFill>
                        </a:rPr>
                        <a:t>The Beach Puppy</a:t>
                      </a:r>
                    </a:p>
                  </a:txBody>
                  <a:tcPr marL="118169" marR="118169" marT="59086" marB="59086"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sz="700" b="0" dirty="0">
                          <a:solidFill>
                            <a:schemeClr val="tx1"/>
                          </a:solidFill>
                        </a:rPr>
                        <a:t>Sharing</a:t>
                      </a:r>
                      <a:r>
                        <a:rPr lang="en-GB" sz="700" b="0" baseline="0" dirty="0">
                          <a:solidFill>
                            <a:schemeClr val="tx1"/>
                          </a:solidFill>
                        </a:rPr>
                        <a:t> a Shell</a:t>
                      </a:r>
                      <a:endParaRPr lang="en-GB" sz="700" b="0" dirty="0">
                        <a:solidFill>
                          <a:schemeClr val="tx1"/>
                        </a:solidFill>
                      </a:endParaRPr>
                    </a:p>
                  </a:txBody>
                  <a:tcPr marL="118169" marR="118169" marT="59086" marB="5908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sz="700" dirty="0"/>
                        <a:t>Seaside Holidays:</a:t>
                      </a:r>
                      <a:r>
                        <a:rPr lang="en-GB" sz="700" baseline="0" dirty="0"/>
                        <a:t> Then and Now</a:t>
                      </a:r>
                      <a:endParaRPr lang="en-GB" sz="700" dirty="0"/>
                    </a:p>
                  </a:txBody>
                  <a:tcPr marL="118169" marR="118169" marT="59086" marB="5908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pPr algn="ctr"/>
                      <a:endParaRPr lang="en-GB" sz="1000" b="1" dirty="0"/>
                    </a:p>
                  </a:txBody>
                  <a:tcPr marL="118169" marR="118169" marT="59086" marB="59086"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extLst>
                  <a:ext uri="{0D108BD9-81ED-4DB2-BD59-A6C34878D82A}">
                    <a16:rowId xmlns:a16="http://schemas.microsoft.com/office/drawing/2014/main" val="10003"/>
                  </a:ext>
                </a:extLst>
              </a:tr>
              <a:tr h="684468">
                <a:tc>
                  <a:txBody>
                    <a:bodyPr/>
                    <a:lstStyle/>
                    <a:p>
                      <a:pPr algn="ctr"/>
                      <a:r>
                        <a:rPr lang="en-GB" sz="1000" b="1" dirty="0"/>
                        <a:t>Writing Focus</a:t>
                      </a:r>
                    </a:p>
                  </a:txBody>
                  <a:tcPr marL="118169" marR="118169" marT="59086" marB="59086"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gridSpan="2">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700" b="0" dirty="0"/>
                        <a:t>Narrative: Traditional Tale</a:t>
                      </a:r>
                    </a:p>
                  </a:txBody>
                  <a:tcPr marL="118169" marR="118169" marT="59086" marB="59086"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ctr"/>
                      <a:endParaRPr lang="en-GB" sz="800" b="0" dirty="0"/>
                    </a:p>
                  </a:txBody>
                  <a:tcPr marL="118169" marR="118169" marT="59086" marB="5908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700" b="0" dirty="0"/>
                        <a:t>Persuasive: Wanted poster (to find the man</a:t>
                      </a:r>
                      <a:r>
                        <a:rPr lang="en-GB" sz="700" b="0" baseline="0" dirty="0"/>
                        <a:t> who sold the seeds)</a:t>
                      </a:r>
                      <a:endParaRPr lang="en-GB" sz="700" b="0" dirty="0"/>
                    </a:p>
                  </a:txBody>
                  <a:tcPr marL="118169" marR="118169" marT="59086" marB="5908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pPr algn="ctr"/>
                      <a:r>
                        <a:rPr lang="en-GB" sz="700" b="0" dirty="0"/>
                        <a:t>Explanation: Instructions</a:t>
                      </a:r>
                    </a:p>
                    <a:p>
                      <a:pPr algn="ctr"/>
                      <a:r>
                        <a:rPr lang="en-GB" sz="700" b="0" dirty="0"/>
                        <a:t>(how to plant a</a:t>
                      </a:r>
                      <a:r>
                        <a:rPr lang="en-GB" sz="700" b="0" baseline="0" dirty="0"/>
                        <a:t> bean plant)</a:t>
                      </a:r>
                      <a:endParaRPr lang="en-GB" sz="700" b="0" dirty="0"/>
                    </a:p>
                  </a:txBody>
                  <a:tcPr marL="118169" marR="118169" marT="59086" marB="5908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endParaRPr lang="en-GB" sz="700" b="0" dirty="0"/>
                    </a:p>
                  </a:txBody>
                  <a:tcPr marL="118169" marR="118169" marT="59086" marB="59086" anchor="ctr">
                    <a:lnB w="12700" cap="flat" cmpd="sng" algn="ctr">
                      <a:solidFill>
                        <a:schemeClr val="tx1"/>
                      </a:solidFill>
                      <a:prstDash val="solid"/>
                      <a:round/>
                      <a:headEnd type="none" w="med" len="med"/>
                      <a:tailEnd type="none" w="med" len="med"/>
                    </a:lnB>
                    <a:solidFill>
                      <a:schemeClr val="bg1"/>
                    </a:solidFill>
                  </a:tcPr>
                </a:tc>
                <a:tc>
                  <a:txBody>
                    <a:bodyPr/>
                    <a:lstStyle/>
                    <a:p>
                      <a:r>
                        <a:rPr lang="en-GB" sz="700" dirty="0"/>
                        <a:t>Poetry:</a:t>
                      </a:r>
                      <a:r>
                        <a:rPr lang="en-GB" sz="700" baseline="0" dirty="0"/>
                        <a:t> Rhyming (about Spring)</a:t>
                      </a:r>
                      <a:endParaRPr lang="en-GB" sz="700" dirty="0"/>
                    </a:p>
                  </a:txBody>
                  <a:tcPr marL="118169" marR="118169" marT="59086" marB="5908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700" dirty="0"/>
                        <a:t>Information text: Non-Chronological</a:t>
                      </a:r>
                      <a:r>
                        <a:rPr lang="en-GB" sz="700" baseline="0" dirty="0"/>
                        <a:t> Report (about seasons)</a:t>
                      </a:r>
                      <a:endParaRPr lang="en-GB" sz="700" dirty="0"/>
                    </a:p>
                    <a:p>
                      <a:pPr algn="ctr"/>
                      <a:endParaRPr lang="en-GB" sz="700" b="0" dirty="0"/>
                    </a:p>
                  </a:txBody>
                  <a:tcPr marL="118169" marR="118169" marT="59086" marB="5908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pPr algn="ctr"/>
                      <a:r>
                        <a:rPr lang="en-GB" sz="700" b="0" dirty="0"/>
                        <a:t>Narrative: A Repetitive Pattern</a:t>
                      </a:r>
                    </a:p>
                  </a:txBody>
                  <a:tcPr marL="118169" marR="118169" marT="59086" marB="5908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ctr"/>
                      <a:endParaRPr lang="en-GB" sz="700" b="0" dirty="0"/>
                    </a:p>
                  </a:txBody>
                  <a:tcPr marL="118169" marR="118169" marT="59086" marB="5908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700" b="0" dirty="0"/>
                        <a:t>Recount:</a:t>
                      </a:r>
                      <a:r>
                        <a:rPr lang="en-GB" sz="700" b="0" baseline="0" dirty="0"/>
                        <a:t> Postcard (about our visit to the seaside)</a:t>
                      </a:r>
                      <a:endParaRPr lang="en-GB" sz="700" b="0" dirty="0"/>
                    </a:p>
                  </a:txBody>
                  <a:tcPr marL="118169" marR="118169" marT="59086" marB="59086" anchor="ctr">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700" b="0" dirty="0"/>
                        <a:t>Information</a:t>
                      </a:r>
                      <a:r>
                        <a:rPr lang="en-GB" sz="700" b="0" baseline="0" dirty="0"/>
                        <a:t> text: Non-Chronological Report (about lighthouses)</a:t>
                      </a:r>
                      <a:endParaRPr lang="en-GB" sz="700" b="0" dirty="0"/>
                    </a:p>
                  </a:txBody>
                  <a:tcPr marL="118169" marR="118169" marT="59086" marB="59086" anchor="ctr">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sz="700" b="0" dirty="0"/>
                        <a:t>Persuasive: Poster (about the missing</a:t>
                      </a:r>
                      <a:r>
                        <a:rPr lang="en-GB" sz="700" b="0" baseline="0" dirty="0"/>
                        <a:t> dog)</a:t>
                      </a:r>
                      <a:endParaRPr lang="en-GB" sz="700" b="0" dirty="0"/>
                    </a:p>
                  </a:txBody>
                  <a:tcPr marL="118169" marR="118169" marT="59086" marB="5908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700" b="0" dirty="0"/>
                        <a:t>Explanation</a:t>
                      </a:r>
                      <a:r>
                        <a:rPr lang="en-GB" sz="700" b="0" baseline="0" dirty="0"/>
                        <a:t>: Instructions (how to sew a beach hut)</a:t>
                      </a:r>
                      <a:endParaRPr lang="en-GB" sz="700" b="0" dirty="0"/>
                    </a:p>
                  </a:txBody>
                  <a:tcPr marL="118169" marR="118169" marT="59086" marB="59086"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sz="700" b="0" dirty="0"/>
                        <a:t>History</a:t>
                      </a:r>
                      <a:r>
                        <a:rPr lang="en-GB" sz="700" b="0" baseline="0" dirty="0"/>
                        <a:t> comparison (comparing the seaside then and now)</a:t>
                      </a:r>
                      <a:endParaRPr lang="en-GB" sz="700" b="0" dirty="0"/>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pPr algn="ctr"/>
                      <a:endParaRPr lang="en-GB" sz="1000" b="1" dirty="0"/>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extLst>
                  <a:ext uri="{0D108BD9-81ED-4DB2-BD59-A6C34878D82A}">
                    <a16:rowId xmlns:a16="http://schemas.microsoft.com/office/drawing/2014/main" val="4236140578"/>
                  </a:ext>
                </a:extLst>
              </a:tr>
              <a:tr h="1687792">
                <a:tc>
                  <a:txBody>
                    <a:bodyPr/>
                    <a:lstStyle/>
                    <a:p>
                      <a:pPr algn="ctr"/>
                      <a:r>
                        <a:rPr lang="en-GB" sz="1000" b="1" kern="1200" dirty="0">
                          <a:solidFill>
                            <a:schemeClr val="tx1"/>
                          </a:solidFill>
                          <a:effectLst/>
                          <a:latin typeface="+mn-lt"/>
                          <a:ea typeface="+mn-ea"/>
                          <a:cs typeface="+mn-cs"/>
                        </a:rPr>
                        <a:t>Foundation Subjects – Expert Focus Link</a:t>
                      </a:r>
                    </a:p>
                  </a:txBody>
                  <a:tcPr marL="118169" marR="118169" marT="59086" marB="59086" vert="vert27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gridSpan="3">
                  <a:txBody>
                    <a:bodyPr/>
                    <a:lstStyle/>
                    <a:p>
                      <a:pPr algn="ctr"/>
                      <a:r>
                        <a:rPr lang="en-GB" sz="700" b="1" kern="1200" dirty="0">
                          <a:solidFill>
                            <a:srgbClr val="FF0000"/>
                          </a:solidFill>
                          <a:effectLst/>
                          <a:latin typeface="+mn-lt"/>
                          <a:ea typeface="+mn-ea"/>
                          <a:cs typeface="+mn-cs"/>
                        </a:rPr>
                        <a:t>Expert Focus Trip:</a:t>
                      </a:r>
                    </a:p>
                    <a:p>
                      <a:pPr algn="ctr"/>
                      <a:r>
                        <a:rPr lang="en-GB" sz="700" kern="1200" dirty="0">
                          <a:solidFill>
                            <a:srgbClr val="FF0000"/>
                          </a:solidFill>
                          <a:effectLst/>
                          <a:latin typeface="+mn-lt"/>
                          <a:ea typeface="+mn-ea"/>
                          <a:cs typeface="+mn-cs"/>
                        </a:rPr>
                        <a:t>Botanic Gardens</a:t>
                      </a:r>
                    </a:p>
                    <a:p>
                      <a:pPr algn="ctr"/>
                      <a:endParaRPr lang="en-GB" sz="700" kern="1200" dirty="0">
                        <a:solidFill>
                          <a:schemeClr val="tx1"/>
                        </a:solidFill>
                        <a:effectLst/>
                        <a:latin typeface="+mn-lt"/>
                        <a:ea typeface="+mn-ea"/>
                        <a:cs typeface="+mn-cs"/>
                      </a:endParaRPr>
                    </a:p>
                    <a:p>
                      <a:pPr algn="ctr"/>
                      <a:r>
                        <a:rPr lang="en-GB" sz="700" b="1" kern="1200" baseline="0" dirty="0">
                          <a:solidFill>
                            <a:schemeClr val="tx1"/>
                          </a:solidFill>
                          <a:effectLst/>
                          <a:latin typeface="+mn-lt"/>
                          <a:ea typeface="+mn-ea"/>
                          <a:cs typeface="+mn-cs"/>
                        </a:rPr>
                        <a:t>Geography: Physical Geography</a:t>
                      </a:r>
                    </a:p>
                    <a:p>
                      <a:pPr marL="171450" indent="-171450" algn="ctr">
                        <a:buFontTx/>
                        <a:buChar char="-"/>
                      </a:pPr>
                      <a:r>
                        <a:rPr lang="en-GB" sz="700" b="0" kern="1200" baseline="0" dirty="0">
                          <a:solidFill>
                            <a:schemeClr val="tx1"/>
                          </a:solidFill>
                          <a:effectLst/>
                          <a:latin typeface="+mn-lt"/>
                          <a:ea typeface="+mn-ea"/>
                          <a:cs typeface="+mn-cs"/>
                        </a:rPr>
                        <a:t>Weather and seasons</a:t>
                      </a:r>
                    </a:p>
                    <a:p>
                      <a:pPr marL="171450" indent="-171450" algn="ctr">
                        <a:buFontTx/>
                        <a:buChar char="-"/>
                      </a:pPr>
                      <a:endParaRPr lang="en-GB" sz="1000" b="0" kern="1200" baseline="0" dirty="0">
                        <a:solidFill>
                          <a:schemeClr val="tx1"/>
                        </a:solidFill>
                        <a:effectLst/>
                        <a:latin typeface="+mn-lt"/>
                        <a:ea typeface="+mn-ea"/>
                        <a:cs typeface="+mn-cs"/>
                      </a:endParaRPr>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171450" indent="-171450" algn="ctr">
                        <a:buFontTx/>
                        <a:buChar char="-"/>
                      </a:pPr>
                      <a:endParaRPr lang="en-GB" sz="1000" b="0" kern="1200" baseline="0" dirty="0">
                        <a:solidFill>
                          <a:schemeClr val="tx1"/>
                        </a:solidFill>
                        <a:effectLst/>
                        <a:latin typeface="+mn-lt"/>
                        <a:ea typeface="+mn-ea"/>
                        <a:cs typeface="+mn-cs"/>
                      </a:endParaRPr>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lang="en-GB" sz="1000" kern="1200" dirty="0">
                        <a:solidFill>
                          <a:schemeClr val="tx1"/>
                        </a:solidFill>
                        <a:effectLst/>
                        <a:latin typeface="+mn-lt"/>
                        <a:ea typeface="+mn-ea"/>
                        <a:cs typeface="+mn-cs"/>
                      </a:endParaRPr>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4">
                  <a:txBody>
                    <a:bodyPr/>
                    <a:lstStyle/>
                    <a:p>
                      <a:pPr marL="0" indent="0" algn="ctr">
                        <a:buFontTx/>
                        <a:buNone/>
                      </a:pPr>
                      <a:r>
                        <a:rPr lang="en-GB" sz="700" b="1" kern="1200" baseline="0" dirty="0">
                          <a:solidFill>
                            <a:schemeClr val="tx1"/>
                          </a:solidFill>
                          <a:effectLst/>
                          <a:latin typeface="+mn-lt"/>
                          <a:ea typeface="+mn-ea"/>
                          <a:cs typeface="+mn-cs"/>
                        </a:rPr>
                        <a:t>Art: Printing</a:t>
                      </a:r>
                    </a:p>
                    <a:p>
                      <a:pPr marL="171450" indent="-171450" algn="ctr">
                        <a:buFontTx/>
                        <a:buChar char="-"/>
                      </a:pPr>
                      <a:r>
                        <a:rPr lang="en-GB" sz="700" b="0" kern="1200" baseline="0" dirty="0">
                          <a:solidFill>
                            <a:schemeClr val="tx1"/>
                          </a:solidFill>
                          <a:effectLst/>
                          <a:latin typeface="+mn-lt"/>
                          <a:ea typeface="+mn-ea"/>
                          <a:cs typeface="+mn-cs"/>
                        </a:rPr>
                        <a:t>Paul Klee</a:t>
                      </a:r>
                    </a:p>
                    <a:p>
                      <a:pPr marL="171450" indent="-171450" algn="ctr">
                        <a:buFontTx/>
                        <a:buChar char="-"/>
                      </a:pPr>
                      <a:r>
                        <a:rPr lang="en-GB" sz="700" b="0" kern="1200" baseline="0" dirty="0">
                          <a:solidFill>
                            <a:schemeClr val="tx1"/>
                          </a:solidFill>
                          <a:effectLst/>
                          <a:latin typeface="+mn-lt"/>
                          <a:ea typeface="+mn-ea"/>
                          <a:cs typeface="+mn-cs"/>
                        </a:rPr>
                        <a:t>Print natural and man-made objects</a:t>
                      </a:r>
                    </a:p>
                    <a:p>
                      <a:pPr marL="171450" indent="-171450" algn="ctr">
                        <a:buFontTx/>
                        <a:buChar char="-"/>
                      </a:pPr>
                      <a:r>
                        <a:rPr lang="en-GB" sz="700" b="0" kern="1200" baseline="0" dirty="0">
                          <a:solidFill>
                            <a:schemeClr val="tx1"/>
                          </a:solidFill>
                          <a:effectLst/>
                          <a:latin typeface="+mn-lt"/>
                          <a:ea typeface="+mn-ea"/>
                          <a:cs typeface="+mn-cs"/>
                        </a:rPr>
                        <a:t>Make rubbings</a:t>
                      </a:r>
                    </a:p>
                    <a:p>
                      <a:pPr marL="171450" indent="-171450" algn="ctr">
                        <a:buFontTx/>
                        <a:buChar char="-"/>
                      </a:pPr>
                      <a:endParaRPr lang="en-GB" sz="700" b="0" kern="1200" baseline="0" dirty="0">
                        <a:solidFill>
                          <a:schemeClr val="tx1"/>
                        </a:solidFill>
                        <a:effectLst/>
                        <a:latin typeface="+mn-lt"/>
                        <a:ea typeface="+mn-ea"/>
                        <a:cs typeface="+mn-cs"/>
                      </a:endParaRPr>
                    </a:p>
                    <a:p>
                      <a:pPr marL="0" marR="0" lvl="0" indent="0" algn="ctr" defTabSz="1280160" rtl="0" eaLnBrk="1" fontAlgn="auto" latinLnBrk="0" hangingPunct="1">
                        <a:lnSpc>
                          <a:spcPct val="100000"/>
                        </a:lnSpc>
                        <a:spcBef>
                          <a:spcPts val="0"/>
                        </a:spcBef>
                        <a:spcAft>
                          <a:spcPts val="0"/>
                        </a:spcAft>
                        <a:buClrTx/>
                        <a:buSzTx/>
                        <a:buFontTx/>
                        <a:buNone/>
                        <a:tabLst/>
                        <a:defRPr/>
                      </a:pPr>
                      <a:r>
                        <a:rPr lang="en-GB" sz="700" b="1" baseline="0" dirty="0">
                          <a:solidFill>
                            <a:srgbClr val="FF0000"/>
                          </a:solidFill>
                        </a:rPr>
                        <a:t>End Point:</a:t>
                      </a:r>
                    </a:p>
                    <a:p>
                      <a:pPr marL="0" marR="0" lvl="0" indent="0" algn="ctr" defTabSz="1280160" rtl="0" eaLnBrk="1" fontAlgn="auto" latinLnBrk="0" hangingPunct="1">
                        <a:lnSpc>
                          <a:spcPct val="100000"/>
                        </a:lnSpc>
                        <a:spcBef>
                          <a:spcPts val="0"/>
                        </a:spcBef>
                        <a:spcAft>
                          <a:spcPts val="0"/>
                        </a:spcAft>
                        <a:buClrTx/>
                        <a:buSzTx/>
                        <a:buFontTx/>
                        <a:buNone/>
                        <a:tabLst/>
                        <a:defRPr/>
                      </a:pPr>
                      <a:r>
                        <a:rPr lang="en-GB" sz="700" b="0" baseline="0" dirty="0">
                          <a:solidFill>
                            <a:srgbClr val="FF0000"/>
                          </a:solidFill>
                        </a:rPr>
                        <a:t>Video presentation (weather forecast role play)</a:t>
                      </a:r>
                    </a:p>
                    <a:p>
                      <a:pPr marL="0" marR="0" lvl="0" indent="0" algn="ctr" defTabSz="1280160" rtl="0" eaLnBrk="1" fontAlgn="auto" latinLnBrk="0" hangingPunct="1">
                        <a:lnSpc>
                          <a:spcPct val="100000"/>
                        </a:lnSpc>
                        <a:spcBef>
                          <a:spcPts val="0"/>
                        </a:spcBef>
                        <a:spcAft>
                          <a:spcPts val="0"/>
                        </a:spcAft>
                        <a:buClrTx/>
                        <a:buSzTx/>
                        <a:buFontTx/>
                        <a:buNone/>
                        <a:tabLst/>
                        <a:defRPr/>
                      </a:pPr>
                      <a:endParaRPr lang="en-GB" sz="1000" baseline="0" dirty="0"/>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endParaRPr lang="en-GB" sz="1000" baseline="0" dirty="0"/>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GB"/>
                    </a:p>
                  </a:txBody>
                  <a:tcPr/>
                </a:tc>
                <a:tc hMerge="1">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endParaRPr lang="en-GB" sz="1000" baseline="0" dirty="0"/>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3">
                  <a:txBody>
                    <a:bodyPr/>
                    <a:lstStyle/>
                    <a:p>
                      <a:pPr algn="ctr"/>
                      <a:r>
                        <a:rPr lang="en-GB" sz="700" b="1" kern="1200" dirty="0">
                          <a:solidFill>
                            <a:srgbClr val="FF0000"/>
                          </a:solidFill>
                          <a:effectLst/>
                          <a:latin typeface="+mn-lt"/>
                          <a:ea typeface="+mn-ea"/>
                          <a:cs typeface="+mn-cs"/>
                        </a:rPr>
                        <a:t>Expert Focus Trip:</a:t>
                      </a:r>
                    </a:p>
                    <a:p>
                      <a:pPr algn="ctr"/>
                      <a:r>
                        <a:rPr lang="en-GB" sz="700" kern="1200" dirty="0" err="1">
                          <a:solidFill>
                            <a:srgbClr val="FF0000"/>
                          </a:solidFill>
                          <a:effectLst/>
                          <a:latin typeface="+mn-lt"/>
                          <a:ea typeface="+mn-ea"/>
                          <a:cs typeface="+mn-cs"/>
                        </a:rPr>
                        <a:t>Seaham</a:t>
                      </a:r>
                      <a:r>
                        <a:rPr lang="en-GB" sz="700" kern="1200" baseline="0" dirty="0">
                          <a:solidFill>
                            <a:srgbClr val="FF0000"/>
                          </a:solidFill>
                          <a:effectLst/>
                          <a:latin typeface="+mn-lt"/>
                          <a:ea typeface="+mn-ea"/>
                          <a:cs typeface="+mn-cs"/>
                        </a:rPr>
                        <a:t> Beach</a:t>
                      </a:r>
                      <a:endParaRPr lang="en-GB" sz="700" kern="1200" dirty="0">
                        <a:solidFill>
                          <a:srgbClr val="FF0000"/>
                        </a:solidFill>
                        <a:effectLst/>
                        <a:latin typeface="+mn-lt"/>
                        <a:ea typeface="+mn-ea"/>
                        <a:cs typeface="+mn-cs"/>
                      </a:endParaRPr>
                    </a:p>
                    <a:p>
                      <a:endParaRPr lang="en-GB" sz="700" dirty="0"/>
                    </a:p>
                    <a:p>
                      <a:pPr algn="ctr"/>
                      <a:r>
                        <a:rPr lang="en-GB" sz="700" b="1" dirty="0"/>
                        <a:t>History:</a:t>
                      </a:r>
                      <a:r>
                        <a:rPr lang="en-GB" sz="700" b="1" baseline="0" dirty="0"/>
                        <a:t> Changes within living memory.</a:t>
                      </a:r>
                    </a:p>
                    <a:p>
                      <a:pPr algn="ctr"/>
                      <a:r>
                        <a:rPr lang="en-GB" sz="700" baseline="0" dirty="0"/>
                        <a:t>A Day at the Beach</a:t>
                      </a:r>
                      <a:endParaRPr lang="en-GB" sz="1000" baseline="0" dirty="0"/>
                    </a:p>
                    <a:p>
                      <a:pPr algn="ctr"/>
                      <a:endParaRPr lang="en-GB" sz="1000" b="0" dirty="0"/>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lang="en-GB" sz="1000" b="0" dirty="0"/>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lang="en-GB" sz="1000" b="0" dirty="0"/>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4">
                  <a:txBody>
                    <a:bodyPr/>
                    <a:lstStyle/>
                    <a:p>
                      <a:pPr algn="ctr"/>
                      <a:r>
                        <a:rPr lang="en-GB" sz="700" b="1" baseline="0" dirty="0"/>
                        <a:t>DT: Textiles</a:t>
                      </a:r>
                    </a:p>
                    <a:p>
                      <a:pPr algn="ctr"/>
                      <a:r>
                        <a:rPr lang="en-GB" sz="700" b="0" baseline="0" dirty="0"/>
                        <a:t>Sewing a beach hut.</a:t>
                      </a:r>
                    </a:p>
                    <a:p>
                      <a:pPr algn="ctr"/>
                      <a:endParaRPr lang="en-GB" sz="700" b="0" baseline="0" dirty="0"/>
                    </a:p>
                    <a:p>
                      <a:pPr algn="ctr"/>
                      <a:r>
                        <a:rPr lang="en-GB" sz="700" b="1" baseline="0" dirty="0"/>
                        <a:t>Art: Painting</a:t>
                      </a:r>
                    </a:p>
                    <a:p>
                      <a:pPr algn="ctr"/>
                      <a:r>
                        <a:rPr lang="en-GB" sz="700" b="0" baseline="0" dirty="0"/>
                        <a:t>-Mixing paint/paint on different surfaces</a:t>
                      </a:r>
                    </a:p>
                    <a:p>
                      <a:pPr algn="ctr"/>
                      <a:r>
                        <a:rPr lang="en-GB" sz="700" b="0" baseline="0" dirty="0"/>
                        <a:t>-Paint on stones/rocks from the beach.</a:t>
                      </a:r>
                      <a:endParaRPr lang="en-GB" sz="700" b="0" dirty="0"/>
                    </a:p>
                    <a:p>
                      <a:pPr algn="ctr"/>
                      <a:endParaRPr lang="en-GB" sz="700" b="0" dirty="0"/>
                    </a:p>
                    <a:p>
                      <a:pPr algn="ctr"/>
                      <a:r>
                        <a:rPr lang="en-GB" sz="700" b="1" dirty="0">
                          <a:solidFill>
                            <a:srgbClr val="FF0000"/>
                          </a:solidFill>
                        </a:rPr>
                        <a:t>End Point:</a:t>
                      </a:r>
                    </a:p>
                    <a:p>
                      <a:pPr algn="ctr"/>
                      <a:r>
                        <a:rPr lang="en-GB" sz="700" b="0" dirty="0">
                          <a:solidFill>
                            <a:srgbClr val="FF0000"/>
                          </a:solidFill>
                        </a:rPr>
                        <a:t>Parent showcase</a:t>
                      </a:r>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lang="en-GB" sz="1000" b="1" dirty="0"/>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lang="en-GB" sz="1000" b="1" dirty="0"/>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lang="en-GB" sz="1000" b="1" dirty="0"/>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GB" dirty="0"/>
                    </a:p>
                  </a:txBody>
                  <a:tcPr marT="45721" marB="4572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extLst>
                  <a:ext uri="{0D108BD9-81ED-4DB2-BD59-A6C34878D82A}">
                    <a16:rowId xmlns:a16="http://schemas.microsoft.com/office/drawing/2014/main" val="3423366456"/>
                  </a:ext>
                </a:extLst>
              </a:tr>
              <a:tr h="1257796">
                <a:tc>
                  <a:txBody>
                    <a:bodyPr/>
                    <a:lstStyle/>
                    <a:p>
                      <a:pPr algn="ctr"/>
                      <a:r>
                        <a:rPr lang="en-GB" sz="1000" b="1" kern="1200" dirty="0">
                          <a:solidFill>
                            <a:schemeClr val="tx1"/>
                          </a:solidFill>
                          <a:effectLst/>
                          <a:latin typeface="+mn-lt"/>
                          <a:ea typeface="+mn-ea"/>
                          <a:cs typeface="+mn-cs"/>
                        </a:rPr>
                        <a:t>Science</a:t>
                      </a:r>
                    </a:p>
                  </a:txBody>
                  <a:tcPr marL="118169" marR="118169" marT="59086" marB="59086" vert="vert27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gridSpan="7">
                  <a:txBody>
                    <a:bodyPr/>
                    <a:lstStyle/>
                    <a:p>
                      <a:pPr algn="ctr"/>
                      <a:r>
                        <a:rPr lang="en-GB" sz="700" b="1" kern="1200" baseline="0" dirty="0">
                          <a:solidFill>
                            <a:schemeClr val="tx1"/>
                          </a:solidFill>
                          <a:effectLst/>
                          <a:latin typeface="+mn-lt"/>
                          <a:ea typeface="+mn-ea"/>
                          <a:cs typeface="+mn-cs"/>
                        </a:rPr>
                        <a:t>Science: Seasonal Changes</a:t>
                      </a:r>
                    </a:p>
                    <a:p>
                      <a:pPr algn="ctr"/>
                      <a:r>
                        <a:rPr lang="en-GB" sz="700" b="0" u="none" kern="1200" baseline="0" dirty="0">
                          <a:solidFill>
                            <a:schemeClr val="tx1"/>
                          </a:solidFill>
                          <a:effectLst/>
                          <a:latin typeface="+mn-lt"/>
                          <a:ea typeface="+mn-ea"/>
                          <a:cs typeface="+mn-cs"/>
                        </a:rPr>
                        <a:t>- Seasons</a:t>
                      </a:r>
                    </a:p>
                    <a:p>
                      <a:pPr algn="ctr"/>
                      <a:r>
                        <a:rPr lang="en-GB" sz="700" b="0" u="none" kern="1200" baseline="0" dirty="0">
                          <a:solidFill>
                            <a:schemeClr val="tx1"/>
                          </a:solidFill>
                          <a:effectLst/>
                          <a:latin typeface="+mn-lt"/>
                          <a:ea typeface="+mn-ea"/>
                          <a:cs typeface="+mn-cs"/>
                        </a:rPr>
                        <a:t>- Characteristics</a:t>
                      </a:r>
                    </a:p>
                    <a:p>
                      <a:pPr marL="171450" indent="-171450" algn="ctr">
                        <a:buFontTx/>
                        <a:buChar char="-"/>
                      </a:pPr>
                      <a:r>
                        <a:rPr lang="en-GB" sz="700" b="0" u="none" kern="1200" baseline="0" dirty="0">
                          <a:solidFill>
                            <a:schemeClr val="tx1"/>
                          </a:solidFill>
                          <a:effectLst/>
                          <a:latin typeface="+mn-lt"/>
                          <a:ea typeface="+mn-ea"/>
                          <a:cs typeface="+mn-cs"/>
                        </a:rPr>
                        <a:t>Extreme weather</a:t>
                      </a:r>
                    </a:p>
                    <a:p>
                      <a:pPr marL="171450" indent="-171450" algn="ctr">
                        <a:buFontTx/>
                        <a:buChar char="-"/>
                      </a:pPr>
                      <a:r>
                        <a:rPr lang="en-GB" sz="700" b="0" u="none" kern="1200" baseline="0" dirty="0">
                          <a:solidFill>
                            <a:schemeClr val="tx1"/>
                          </a:solidFill>
                          <a:effectLst/>
                          <a:latin typeface="+mn-lt"/>
                          <a:ea typeface="+mn-ea"/>
                          <a:cs typeface="+mn-cs"/>
                        </a:rPr>
                        <a:t>Hibernation</a:t>
                      </a:r>
                    </a:p>
                    <a:p>
                      <a:pPr marL="0" indent="0" algn="ctr">
                        <a:buFontTx/>
                        <a:buNone/>
                      </a:pPr>
                      <a:endParaRPr lang="en-GB" sz="700" b="0" kern="1200" baseline="0" dirty="0">
                        <a:solidFill>
                          <a:schemeClr val="tx1"/>
                        </a:solidFill>
                        <a:effectLst/>
                        <a:latin typeface="+mn-lt"/>
                        <a:ea typeface="+mn-ea"/>
                        <a:cs typeface="+mn-cs"/>
                      </a:endParaRPr>
                    </a:p>
                    <a:p>
                      <a:pPr marL="0" indent="0" algn="ctr">
                        <a:buFontTx/>
                        <a:buNone/>
                      </a:pPr>
                      <a:r>
                        <a:rPr lang="en-GB" sz="700" b="1" kern="1200" baseline="0" dirty="0">
                          <a:solidFill>
                            <a:schemeClr val="tx1"/>
                          </a:solidFill>
                          <a:effectLst/>
                          <a:latin typeface="+mn-lt"/>
                          <a:ea typeface="+mn-ea"/>
                          <a:cs typeface="+mn-cs"/>
                        </a:rPr>
                        <a:t>Science: Plants</a:t>
                      </a:r>
                    </a:p>
                    <a:p>
                      <a:pPr marL="171450" indent="-171450" algn="ctr">
                        <a:buFontTx/>
                        <a:buChar char="-"/>
                      </a:pPr>
                      <a:r>
                        <a:rPr lang="en-GB" sz="700" b="0" kern="1200" baseline="0" dirty="0">
                          <a:solidFill>
                            <a:schemeClr val="tx1"/>
                          </a:solidFill>
                          <a:effectLst/>
                          <a:latin typeface="+mn-lt"/>
                          <a:ea typeface="+mn-ea"/>
                          <a:cs typeface="+mn-cs"/>
                        </a:rPr>
                        <a:t>Plants and living things</a:t>
                      </a:r>
                    </a:p>
                    <a:p>
                      <a:pPr marL="171450" indent="-171450" algn="ctr">
                        <a:buFontTx/>
                        <a:buChar char="-"/>
                      </a:pPr>
                      <a:r>
                        <a:rPr lang="en-GB" sz="700" b="0" kern="1200" baseline="0" dirty="0">
                          <a:solidFill>
                            <a:schemeClr val="tx1"/>
                          </a:solidFill>
                          <a:effectLst/>
                          <a:latin typeface="+mn-lt"/>
                          <a:ea typeface="+mn-ea"/>
                          <a:cs typeface="+mn-cs"/>
                        </a:rPr>
                        <a:t>Compare and classify</a:t>
                      </a:r>
                    </a:p>
                    <a:p>
                      <a:pPr marL="171450" indent="-171450" algn="ctr">
                        <a:buFontTx/>
                        <a:buChar char="-"/>
                      </a:pPr>
                      <a:r>
                        <a:rPr lang="en-GB" sz="700" b="0" kern="1200" baseline="0" dirty="0">
                          <a:solidFill>
                            <a:schemeClr val="tx1"/>
                          </a:solidFill>
                          <a:effectLst/>
                          <a:latin typeface="+mn-lt"/>
                          <a:ea typeface="+mn-ea"/>
                          <a:cs typeface="+mn-cs"/>
                        </a:rPr>
                        <a:t>Label main features</a:t>
                      </a:r>
                    </a:p>
                  </a:txBody>
                  <a:tcPr marL="118169" marR="118169" marT="59086" marB="59086"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GB"/>
                    </a:p>
                  </a:txBody>
                  <a:tcPr/>
                </a:tc>
                <a:tc hMerge="1">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endParaRPr lang="en-GB" sz="1000" kern="1200" dirty="0">
                        <a:solidFill>
                          <a:schemeClr val="tx1"/>
                        </a:solidFill>
                        <a:effectLst/>
                        <a:latin typeface="+mn-lt"/>
                        <a:ea typeface="+mn-ea"/>
                        <a:cs typeface="+mn-cs"/>
                      </a:endParaRPr>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indent="0" algn="ctr">
                        <a:buFontTx/>
                        <a:buNone/>
                      </a:pPr>
                      <a:endParaRPr lang="en-GB" sz="700" b="0" kern="1200" baseline="0" dirty="0">
                        <a:solidFill>
                          <a:schemeClr val="tx1"/>
                        </a:solidFill>
                        <a:effectLst/>
                        <a:latin typeface="+mn-lt"/>
                        <a:ea typeface="+mn-ea"/>
                        <a:cs typeface="+mn-cs"/>
                      </a:endParaRPr>
                    </a:p>
                  </a:txBody>
                  <a:tcPr marL="118169" marR="118169" marT="59086" marB="59086"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hMerge="1">
                  <a:txBody>
                    <a:bodyPr/>
                    <a:lstStyle/>
                    <a:p>
                      <a:pPr marL="0" indent="0" algn="ctr">
                        <a:buFontTx/>
                        <a:buNone/>
                      </a:pPr>
                      <a:endParaRPr lang="en-GB" sz="700" b="0" kern="1200" baseline="0" dirty="0">
                        <a:solidFill>
                          <a:schemeClr val="tx1"/>
                        </a:solidFill>
                        <a:effectLst/>
                        <a:latin typeface="+mn-lt"/>
                        <a:ea typeface="+mn-ea"/>
                        <a:cs typeface="+mn-cs"/>
                      </a:endParaRPr>
                    </a:p>
                  </a:txBody>
                  <a:tcPr marL="118169" marR="118169" marT="59086" marB="59086"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hMerge="1">
                  <a:txBody>
                    <a:bodyPr/>
                    <a:lstStyle/>
                    <a:p>
                      <a:endParaRPr lang="en-GB"/>
                    </a:p>
                  </a:txBody>
                  <a:tcPr/>
                </a:tc>
                <a:tc hMerge="1">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endParaRPr lang="en-GB" sz="1000" baseline="0" dirty="0"/>
                    </a:p>
                  </a:txBody>
                  <a:tcPr marL="118169" marR="118169" marT="59086" marB="5908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7">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endParaRPr lang="en-GB" sz="700" baseline="0" dirty="0"/>
                    </a:p>
                    <a:p>
                      <a:pPr algn="ctr"/>
                      <a:r>
                        <a:rPr lang="en-GB" sz="700" b="1" dirty="0"/>
                        <a:t>Science:</a:t>
                      </a:r>
                      <a:r>
                        <a:rPr lang="en-GB" sz="700" b="1" baseline="0" dirty="0"/>
                        <a:t> Rocks (Additional Unit)</a:t>
                      </a:r>
                    </a:p>
                    <a:p>
                      <a:pPr algn="ctr"/>
                      <a:r>
                        <a:rPr lang="en-GB" sz="700" baseline="0" dirty="0"/>
                        <a:t>-Erosion</a:t>
                      </a:r>
                    </a:p>
                    <a:p>
                      <a:pPr algn="ctr"/>
                      <a:r>
                        <a:rPr lang="en-GB" sz="700" baseline="0" dirty="0"/>
                        <a:t>-Fossils</a:t>
                      </a:r>
                    </a:p>
                    <a:p>
                      <a:pPr algn="ctr"/>
                      <a:r>
                        <a:rPr lang="en-GB" sz="700" baseline="0" dirty="0"/>
                        <a:t>-Mountains</a:t>
                      </a:r>
                    </a:p>
                    <a:p>
                      <a:pPr algn="ctr"/>
                      <a:r>
                        <a:rPr lang="en-GB" sz="700" baseline="0" dirty="0"/>
                        <a:t>-Volcanoes</a:t>
                      </a:r>
                      <a:endParaRPr lang="en-GB" sz="700" dirty="0"/>
                    </a:p>
                    <a:p>
                      <a:pPr marL="0" marR="0" lvl="0" indent="0" algn="ctr" defTabSz="1280160" rtl="0" eaLnBrk="1" fontAlgn="auto" latinLnBrk="0" hangingPunct="1">
                        <a:lnSpc>
                          <a:spcPct val="100000"/>
                        </a:lnSpc>
                        <a:spcBef>
                          <a:spcPts val="0"/>
                        </a:spcBef>
                        <a:spcAft>
                          <a:spcPts val="0"/>
                        </a:spcAft>
                        <a:buClrTx/>
                        <a:buSzTx/>
                        <a:buFontTx/>
                        <a:buNone/>
                        <a:tabLst/>
                        <a:defRPr/>
                      </a:pPr>
                      <a:endParaRPr lang="en-GB" sz="700" baseline="0" dirty="0"/>
                    </a:p>
                  </a:txBody>
                  <a:tcPr marL="118169" marR="118169" marT="59086" marB="59086"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endParaRPr lang="en-GB" sz="1000" baseline="0" dirty="0"/>
                    </a:p>
                  </a:txBody>
                  <a:tcPr marL="118169" marR="118169" marT="59086" marB="59086"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endParaRPr lang="en-GB" sz="1000" baseline="0" dirty="0"/>
                    </a:p>
                  </a:txBody>
                  <a:tcPr marL="118169" marR="118169" marT="59086" marB="5908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lang="en-GB" sz="1000" b="0" dirty="0"/>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GB"/>
                    </a:p>
                  </a:txBody>
                  <a:tcPr>
                    <a:lnT w="12700" cap="flat" cmpd="sng" algn="ctr">
                      <a:solidFill>
                        <a:schemeClr val="tx1"/>
                      </a:solidFill>
                      <a:prstDash val="solid"/>
                      <a:round/>
                      <a:headEnd type="none" w="med" len="med"/>
                      <a:tailEnd type="none" w="med" len="med"/>
                    </a:lnT>
                  </a:tcPr>
                </a:tc>
                <a:tc hMerge="1">
                  <a:txBody>
                    <a:bodyPr/>
                    <a:lstStyle/>
                    <a:p>
                      <a:pPr algn="ctr"/>
                      <a:endParaRPr lang="en-GB" sz="1050" b="1" dirty="0"/>
                    </a:p>
                  </a:txBody>
                  <a:tcPr marL="118169" marR="118169" marT="59086" marB="59086"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GB"/>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vMerge="1">
                  <a:txBody>
                    <a:bodyPr/>
                    <a:lstStyle/>
                    <a:p>
                      <a:endParaRPr lang="en-GB"/>
                    </a:p>
                  </a:txBody>
                  <a:tcPr/>
                </a:tc>
                <a:extLst>
                  <a:ext uri="{0D108BD9-81ED-4DB2-BD59-A6C34878D82A}">
                    <a16:rowId xmlns:a16="http://schemas.microsoft.com/office/drawing/2014/main" val="10006"/>
                  </a:ext>
                </a:extLst>
              </a:tr>
              <a:tr h="684468">
                <a:tc>
                  <a:txBody>
                    <a:bodyPr/>
                    <a:lstStyle/>
                    <a:p>
                      <a:pPr algn="ctr"/>
                      <a:r>
                        <a:rPr lang="en-GB" sz="1000" b="1" kern="1200" dirty="0">
                          <a:solidFill>
                            <a:schemeClr val="tx1"/>
                          </a:solidFill>
                          <a:effectLst/>
                          <a:latin typeface="+mn-lt"/>
                          <a:ea typeface="+mn-ea"/>
                          <a:cs typeface="+mn-cs"/>
                        </a:rPr>
                        <a:t>Maths</a:t>
                      </a:r>
                    </a:p>
                  </a:txBody>
                  <a:tcPr marL="118169" marR="118169" marT="59086" marB="59086" vert="vert27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ctr"/>
                      <a:r>
                        <a:rPr lang="en-GB" sz="700" kern="1200" dirty="0">
                          <a:solidFill>
                            <a:schemeClr val="tx1"/>
                          </a:solidFill>
                          <a:effectLst/>
                          <a:latin typeface="+mn-lt"/>
                          <a:ea typeface="+mn-ea"/>
                          <a:cs typeface="+mn-cs"/>
                        </a:rPr>
                        <a:t>Multiplication</a:t>
                      </a:r>
                      <a:r>
                        <a:rPr lang="en-GB" sz="700" kern="1200" baseline="0" dirty="0">
                          <a:solidFill>
                            <a:schemeClr val="tx1"/>
                          </a:solidFill>
                          <a:effectLst/>
                          <a:latin typeface="+mn-lt"/>
                          <a:ea typeface="+mn-ea"/>
                          <a:cs typeface="+mn-cs"/>
                        </a:rPr>
                        <a:t> &amp; Division</a:t>
                      </a:r>
                      <a:endParaRPr lang="en-GB" sz="700" kern="1200" dirty="0">
                        <a:solidFill>
                          <a:schemeClr val="tx1"/>
                        </a:solidFill>
                        <a:effectLst/>
                        <a:latin typeface="+mn-lt"/>
                        <a:ea typeface="+mn-ea"/>
                        <a:cs typeface="+mn-cs"/>
                      </a:endParaRPr>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GB"/>
                    </a:p>
                  </a:txBody>
                  <a:tcPr/>
                </a:tc>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700" dirty="0"/>
                        <a:t>Capacity</a:t>
                      </a:r>
                    </a:p>
                    <a:p>
                      <a:pPr marL="0" marR="0" lvl="0" indent="0" algn="ctr" defTabSz="1280160" rtl="0" eaLnBrk="1" fontAlgn="auto" latinLnBrk="0" hangingPunct="1">
                        <a:lnSpc>
                          <a:spcPct val="100000"/>
                        </a:lnSpc>
                        <a:spcBef>
                          <a:spcPts val="0"/>
                        </a:spcBef>
                        <a:spcAft>
                          <a:spcPts val="0"/>
                        </a:spcAft>
                        <a:buClrTx/>
                        <a:buSzTx/>
                        <a:buFontTx/>
                        <a:buNone/>
                        <a:tabLst/>
                        <a:defRPr/>
                      </a:pPr>
                      <a:endParaRPr lang="en-GB" sz="700" kern="1200" dirty="0">
                        <a:solidFill>
                          <a:schemeClr val="tx1"/>
                        </a:solidFill>
                        <a:effectLst/>
                        <a:latin typeface="+mn-lt"/>
                        <a:ea typeface="+mn-ea"/>
                        <a:cs typeface="+mn-cs"/>
                      </a:endParaRPr>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3">
                  <a:txBody>
                    <a:bodyPr/>
                    <a:lstStyle/>
                    <a:p>
                      <a:pPr algn="ctr"/>
                      <a:r>
                        <a:rPr kumimoji="0" lang="en-GB" sz="700" b="0" i="0" u="none" strike="noStrike" kern="1200" cap="none" spc="0" normalizeH="0" baseline="0" noProof="0" dirty="0">
                          <a:ln>
                            <a:noFill/>
                          </a:ln>
                          <a:solidFill>
                            <a:prstClr val="black"/>
                          </a:solidFill>
                          <a:effectLst/>
                          <a:uLnTx/>
                          <a:uFillTx/>
                          <a:latin typeface="+mn-lt"/>
                          <a:ea typeface="+mn-ea"/>
                          <a:cs typeface="+mn-cs"/>
                        </a:rPr>
                        <a:t>Fractions</a:t>
                      </a:r>
                      <a:endParaRPr lang="en-GB" sz="700" dirty="0"/>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lang="en-GB" sz="700" dirty="0"/>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hMerge="1">
                  <a:txBody>
                    <a:bodyPr/>
                    <a:lstStyle/>
                    <a:p>
                      <a:endParaRPr lang="en-GB"/>
                    </a:p>
                  </a:txBody>
                  <a:tcPr/>
                </a:tc>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kumimoji="0" lang="en-GB" sz="700" b="0" i="0" u="none" strike="noStrike" kern="1200" cap="none" spc="0" normalizeH="0" baseline="0" noProof="0" dirty="0">
                          <a:ln>
                            <a:noFill/>
                          </a:ln>
                          <a:solidFill>
                            <a:prstClr val="black"/>
                          </a:solidFill>
                          <a:effectLst/>
                          <a:uLnTx/>
                          <a:uFillTx/>
                          <a:latin typeface="+mn-lt"/>
                          <a:ea typeface="+mn-ea"/>
                          <a:cs typeface="+mn-cs"/>
                        </a:rPr>
                        <a:t>Position &amp; direction</a:t>
                      </a:r>
                    </a:p>
                    <a:p>
                      <a:pPr marL="0" marR="0" lvl="0" indent="0" algn="ctr" defTabSz="1280160" rtl="0" eaLnBrk="1" fontAlgn="auto" latinLnBrk="0" hangingPunct="1">
                        <a:lnSpc>
                          <a:spcPct val="100000"/>
                        </a:lnSpc>
                        <a:spcBef>
                          <a:spcPts val="0"/>
                        </a:spcBef>
                        <a:spcAft>
                          <a:spcPts val="0"/>
                        </a:spcAft>
                        <a:buClrTx/>
                        <a:buSzTx/>
                        <a:buFontTx/>
                        <a:buNone/>
                        <a:tabLst/>
                        <a:defRPr/>
                      </a:pPr>
                      <a:endParaRPr lang="en-GB" sz="700" b="0" dirty="0"/>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r>
                        <a:rPr kumimoji="0" lang="en-GB" sz="700" b="0" i="0" u="none" strike="noStrike" kern="1200" cap="none" spc="0" normalizeH="0" baseline="0" noProof="0" dirty="0">
                          <a:ln>
                            <a:noFill/>
                          </a:ln>
                          <a:solidFill>
                            <a:prstClr val="black"/>
                          </a:solidFill>
                          <a:effectLst/>
                          <a:uLnTx/>
                          <a:uFillTx/>
                          <a:latin typeface="+mn-lt"/>
                          <a:ea typeface="+mn-ea"/>
                          <a:cs typeface="+mn-cs"/>
                        </a:rPr>
                        <a:t>Place value with 100</a:t>
                      </a:r>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endParaRPr lang="en-GB" sz="1000" baseline="0" dirty="0"/>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700" baseline="0" dirty="0"/>
                        <a:t>Money</a:t>
                      </a:r>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lang="en-GB" sz="1000" b="0" dirty="0"/>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ctr"/>
                      <a:r>
                        <a:rPr lang="en-GB" sz="700" b="0" dirty="0"/>
                        <a:t>Time</a:t>
                      </a:r>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hMerge="1">
                  <a:txBody>
                    <a:bodyPr/>
                    <a:lstStyle/>
                    <a:p>
                      <a:pPr algn="ctr"/>
                      <a:endParaRPr lang="en-GB" sz="700" b="0" dirty="0"/>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700" b="0" dirty="0"/>
                        <a:t>Consolidation</a:t>
                      </a:r>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vMerge="1">
                  <a:txBody>
                    <a:bodyPr/>
                    <a:lstStyle/>
                    <a:p>
                      <a:endParaRPr lang="en-GB"/>
                    </a:p>
                  </a:txBody>
                  <a:tcPr/>
                </a:tc>
                <a:extLst>
                  <a:ext uri="{0D108BD9-81ED-4DB2-BD59-A6C34878D82A}">
                    <a16:rowId xmlns:a16="http://schemas.microsoft.com/office/drawing/2014/main" val="10007"/>
                  </a:ext>
                </a:extLst>
              </a:tr>
              <a:tr h="1263124">
                <a:tc>
                  <a:txBody>
                    <a:bodyPr/>
                    <a:lstStyle/>
                    <a:p>
                      <a:pPr lvl="0" algn="ctr"/>
                      <a:r>
                        <a:rPr lang="en-GB" sz="1000" b="1" kern="1200" dirty="0">
                          <a:solidFill>
                            <a:schemeClr val="tx1"/>
                          </a:solidFill>
                          <a:effectLst/>
                          <a:latin typeface="+mn-lt"/>
                          <a:ea typeface="+mn-ea"/>
                          <a:cs typeface="+mn-cs"/>
                        </a:rPr>
                        <a:t>Discrete</a:t>
                      </a:r>
                      <a:endParaRPr lang="en-GB" sz="1000" b="1" dirty="0">
                        <a:solidFill>
                          <a:schemeClr val="tx1"/>
                        </a:solidFill>
                      </a:endParaRPr>
                    </a:p>
                    <a:p>
                      <a:pPr algn="ctr"/>
                      <a:r>
                        <a:rPr lang="en-GB" sz="1000" b="1" dirty="0"/>
                        <a:t> </a:t>
                      </a:r>
                    </a:p>
                  </a:txBody>
                  <a:tcPr marL="118169" marR="118169" marT="59086" marB="59086" vert="vert27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b="1" dirty="0">
                          <a:solidFill>
                            <a:schemeClr val="tx1"/>
                          </a:solidFill>
                        </a:rPr>
                        <a:t> </a:t>
                      </a:r>
                      <a:endParaRPr lang="en-GB" sz="1000" b="0" dirty="0">
                        <a:solidFill>
                          <a:schemeClr val="tx1"/>
                        </a:solidFill>
                      </a:endParaRPr>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gridSpan="12">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700" b="1" kern="1200" dirty="0">
                          <a:solidFill>
                            <a:schemeClr val="tx1"/>
                          </a:solidFill>
                          <a:effectLst/>
                          <a:latin typeface="+mn-lt"/>
                          <a:ea typeface="+mn-ea"/>
                          <a:cs typeface="+mn-cs"/>
                        </a:rPr>
                        <a:t>DT</a:t>
                      </a:r>
                      <a:r>
                        <a:rPr lang="en-GB" sz="700" b="1" kern="1200" baseline="0" dirty="0">
                          <a:solidFill>
                            <a:schemeClr val="tx1"/>
                          </a:solidFill>
                          <a:effectLst/>
                          <a:latin typeface="+mn-lt"/>
                          <a:ea typeface="+mn-ea"/>
                          <a:cs typeface="+mn-cs"/>
                        </a:rPr>
                        <a:t> Food Technology: </a:t>
                      </a:r>
                      <a:r>
                        <a:rPr lang="en-GB" sz="700" b="0" kern="1200" baseline="0" dirty="0">
                          <a:solidFill>
                            <a:schemeClr val="tx1"/>
                          </a:solidFill>
                          <a:effectLst/>
                          <a:latin typeface="+mn-lt"/>
                          <a:ea typeface="+mn-ea"/>
                          <a:cs typeface="+mn-cs"/>
                        </a:rPr>
                        <a:t>cutting, grating, peeling (consolidate in Summer 1)</a:t>
                      </a:r>
                    </a:p>
                    <a:p>
                      <a:pPr marL="0" marR="0" lvl="0" indent="0" algn="ctr" defTabSz="1280160" rtl="0" eaLnBrk="1" fontAlgn="auto" latinLnBrk="0" hangingPunct="1">
                        <a:lnSpc>
                          <a:spcPct val="100000"/>
                        </a:lnSpc>
                        <a:spcBef>
                          <a:spcPts val="0"/>
                        </a:spcBef>
                        <a:spcAft>
                          <a:spcPts val="0"/>
                        </a:spcAft>
                        <a:buClrTx/>
                        <a:buSzTx/>
                        <a:buFontTx/>
                        <a:buNone/>
                        <a:tabLst/>
                        <a:defRPr/>
                      </a:pPr>
                      <a:r>
                        <a:rPr lang="en-GB" sz="700" b="1" kern="1200" dirty="0">
                          <a:solidFill>
                            <a:schemeClr val="tx1"/>
                          </a:solidFill>
                          <a:effectLst/>
                          <a:latin typeface="+mn-lt"/>
                          <a:ea typeface="+mn-ea"/>
                          <a:cs typeface="+mn-cs"/>
                        </a:rPr>
                        <a:t>DT</a:t>
                      </a:r>
                      <a:r>
                        <a:rPr lang="en-GB" sz="700" b="1" kern="1200" baseline="0" dirty="0">
                          <a:solidFill>
                            <a:schemeClr val="tx1"/>
                          </a:solidFill>
                          <a:effectLst/>
                          <a:latin typeface="+mn-lt"/>
                          <a:ea typeface="+mn-ea"/>
                          <a:cs typeface="+mn-cs"/>
                        </a:rPr>
                        <a:t> Woodwork skills: </a:t>
                      </a:r>
                      <a:r>
                        <a:rPr lang="en-GB" sz="700" kern="1200" baseline="0" dirty="0">
                          <a:solidFill>
                            <a:schemeClr val="tx1"/>
                          </a:solidFill>
                          <a:effectLst/>
                          <a:latin typeface="+mn-lt"/>
                          <a:ea typeface="+mn-ea"/>
                          <a:cs typeface="+mn-cs"/>
                        </a:rPr>
                        <a:t>hammer, screw diver, tape measure, palm drills, hand drill, clamp, Japanese saw (consolidated in Summer 2) </a:t>
                      </a:r>
                    </a:p>
                    <a:p>
                      <a:pPr marL="0" marR="0" lvl="0" indent="0" algn="ctr" defTabSz="1280160" rtl="0" eaLnBrk="1" fontAlgn="auto" latinLnBrk="0" hangingPunct="1">
                        <a:lnSpc>
                          <a:spcPct val="100000"/>
                        </a:lnSpc>
                        <a:spcBef>
                          <a:spcPts val="0"/>
                        </a:spcBef>
                        <a:spcAft>
                          <a:spcPts val="0"/>
                        </a:spcAft>
                        <a:buClrTx/>
                        <a:buSzTx/>
                        <a:buFontTx/>
                        <a:buNone/>
                        <a:tabLst/>
                        <a:defRPr/>
                      </a:pPr>
                      <a:r>
                        <a:rPr lang="en-GB" sz="700" b="1" kern="1200" baseline="0" dirty="0">
                          <a:solidFill>
                            <a:schemeClr val="tx1"/>
                          </a:solidFill>
                          <a:effectLst/>
                          <a:latin typeface="+mn-lt"/>
                          <a:ea typeface="+mn-ea"/>
                          <a:cs typeface="+mn-cs"/>
                        </a:rPr>
                        <a:t>Music: </a:t>
                      </a:r>
                      <a:r>
                        <a:rPr lang="en-GB" sz="700" b="0" kern="1200" baseline="0" dirty="0">
                          <a:solidFill>
                            <a:schemeClr val="tx1"/>
                          </a:solidFill>
                          <a:effectLst/>
                          <a:latin typeface="+mn-lt"/>
                          <a:ea typeface="+mn-ea"/>
                          <a:cs typeface="+mn-cs"/>
                        </a:rPr>
                        <a:t>Active Listening (medieval period), Composing &amp; Improvising &amp; Performing (with music teacher), singing (building up to Summer performance)</a:t>
                      </a:r>
                    </a:p>
                    <a:p>
                      <a:pPr marL="0" marR="0" lvl="0" indent="0" algn="ctr" defTabSz="1280160" rtl="0" eaLnBrk="1" fontAlgn="auto" latinLnBrk="0" hangingPunct="1">
                        <a:lnSpc>
                          <a:spcPct val="100000"/>
                        </a:lnSpc>
                        <a:spcBef>
                          <a:spcPts val="0"/>
                        </a:spcBef>
                        <a:spcAft>
                          <a:spcPts val="0"/>
                        </a:spcAft>
                        <a:buClrTx/>
                        <a:buSzTx/>
                        <a:buFontTx/>
                        <a:buNone/>
                        <a:tabLst/>
                        <a:defRPr/>
                      </a:pPr>
                      <a:r>
                        <a:rPr lang="en-GB" sz="700" b="1" kern="1200" baseline="0" dirty="0">
                          <a:solidFill>
                            <a:schemeClr val="tx1"/>
                          </a:solidFill>
                          <a:effectLst/>
                          <a:latin typeface="+mn-lt"/>
                          <a:ea typeface="+mn-ea"/>
                          <a:cs typeface="+mn-cs"/>
                        </a:rPr>
                        <a:t>MFL: </a:t>
                      </a:r>
                      <a:r>
                        <a:rPr lang="en-GB" sz="700" b="0" kern="1200" baseline="0" dirty="0">
                          <a:solidFill>
                            <a:schemeClr val="tx1"/>
                          </a:solidFill>
                          <a:effectLst/>
                          <a:latin typeface="+mn-lt"/>
                          <a:ea typeface="+mn-ea"/>
                          <a:cs typeface="+mn-cs"/>
                        </a:rPr>
                        <a:t>Things I Like (French)</a:t>
                      </a:r>
                      <a:endParaRPr lang="en-GB" sz="700" b="1" kern="1200" baseline="0" dirty="0">
                        <a:solidFill>
                          <a:schemeClr val="tx1"/>
                        </a:solidFill>
                        <a:effectLst/>
                        <a:latin typeface="+mn-lt"/>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GB" sz="700" b="1" kern="1200" dirty="0">
                          <a:solidFill>
                            <a:schemeClr val="tx1"/>
                          </a:solidFill>
                          <a:effectLst/>
                          <a:latin typeface="+mn-lt"/>
                          <a:ea typeface="+mn-ea"/>
                          <a:cs typeface="+mn-cs"/>
                        </a:rPr>
                        <a:t>PSHE:  </a:t>
                      </a:r>
                      <a:r>
                        <a:rPr lang="en-GB" sz="700" b="0" kern="1200" dirty="0">
                          <a:solidFill>
                            <a:schemeClr val="tx1"/>
                          </a:solidFill>
                          <a:effectLst/>
                          <a:latin typeface="+mn-lt"/>
                          <a:ea typeface="+mn-ea"/>
                          <a:cs typeface="+mn-cs"/>
                        </a:rPr>
                        <a:t>Braving the Weather, Emergency Services, Food Safety and What Not to Eat, Wildlife, Road Safety, Safety Symbols, Signalling &amp; Sign Language</a:t>
                      </a:r>
                      <a:endParaRPr lang="en-GB" sz="700" b="1" kern="1200" dirty="0">
                        <a:solidFill>
                          <a:schemeClr val="tx1"/>
                        </a:solidFill>
                        <a:effectLst/>
                        <a:latin typeface="+mn-lt"/>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GB" sz="700" b="1" kern="1200" baseline="0" dirty="0">
                          <a:solidFill>
                            <a:schemeClr val="tx1"/>
                          </a:solidFill>
                          <a:effectLst/>
                          <a:latin typeface="+mn-lt"/>
                          <a:ea typeface="+mn-ea"/>
                          <a:cs typeface="+mn-cs"/>
                        </a:rPr>
                        <a:t>RE: </a:t>
                      </a:r>
                      <a:r>
                        <a:rPr lang="en-GB" sz="700" b="0" kern="1200" baseline="0" dirty="0">
                          <a:solidFill>
                            <a:schemeClr val="tx1"/>
                          </a:solidFill>
                          <a:effectLst/>
                          <a:latin typeface="+mn-lt"/>
                          <a:ea typeface="+mn-ea"/>
                          <a:cs typeface="+mn-cs"/>
                        </a:rPr>
                        <a:t>What can we find out about Buddha? Why did Buddha leave home? Why is Buddha special to Buddhists?</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700" b="1" kern="1200" baseline="0" dirty="0">
                          <a:solidFill>
                            <a:schemeClr val="tx1"/>
                          </a:solidFill>
                          <a:effectLst/>
                          <a:latin typeface="+mn-lt"/>
                          <a:ea typeface="+mn-ea"/>
                          <a:cs typeface="+mn-cs"/>
                        </a:rPr>
                        <a:t>Computing – Information &amp; Communication: </a:t>
                      </a:r>
                      <a:r>
                        <a:rPr lang="en-GB" sz="700" b="0" kern="1200" baseline="0" dirty="0">
                          <a:solidFill>
                            <a:schemeClr val="tx1"/>
                          </a:solidFill>
                          <a:effectLst/>
                          <a:latin typeface="+mn-lt"/>
                          <a:ea typeface="+mn-ea"/>
                          <a:cs typeface="+mn-cs"/>
                        </a:rPr>
                        <a:t>Create, store and manipulate digital content</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700" b="1" kern="1200" baseline="0" dirty="0">
                          <a:solidFill>
                            <a:schemeClr val="tx1"/>
                          </a:solidFill>
                          <a:effectLst/>
                          <a:latin typeface="+mn-lt"/>
                          <a:ea typeface="+mn-ea"/>
                          <a:cs typeface="+mn-cs"/>
                        </a:rPr>
                        <a:t>PE: </a:t>
                      </a:r>
                      <a:r>
                        <a:rPr lang="en-GB" sz="700" b="0" kern="1200" baseline="0" dirty="0">
                          <a:solidFill>
                            <a:schemeClr val="tx1"/>
                          </a:solidFill>
                          <a:effectLst/>
                          <a:latin typeface="+mn-lt"/>
                          <a:ea typeface="+mn-ea"/>
                          <a:cs typeface="+mn-cs"/>
                        </a:rPr>
                        <a:t>Invasion games: Bean bag throw. Athletics: Honey pot</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000" b="0" kern="1200" baseline="0" dirty="0">
                        <a:solidFill>
                          <a:schemeClr val="tx1"/>
                        </a:solidFill>
                        <a:effectLst/>
                        <a:latin typeface="+mn-lt"/>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000" kern="1200" dirty="0">
                        <a:solidFill>
                          <a:schemeClr val="tx1"/>
                        </a:solidFill>
                        <a:effectLst/>
                        <a:latin typeface="+mn-lt"/>
                        <a:ea typeface="+mn-ea"/>
                        <a:cs typeface="+mn-cs"/>
                      </a:endParaRPr>
                    </a:p>
                  </a:txBody>
                  <a:tcPr marL="118169" marR="118169" marT="59086" marB="59086"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000" kern="1200" dirty="0">
                        <a:solidFill>
                          <a:schemeClr val="tx1"/>
                        </a:solidFill>
                        <a:effectLst/>
                        <a:latin typeface="+mn-lt"/>
                        <a:ea typeface="+mn-ea"/>
                        <a:cs typeface="+mn-cs"/>
                      </a:endParaRPr>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endParaRPr lang="en-GB" sz="1000" b="1" dirty="0">
                        <a:solidFill>
                          <a:schemeClr val="tx1"/>
                        </a:solidFill>
                      </a:endParaRPr>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hMerge="1">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endParaRPr lang="en-GB" sz="1000" baseline="0" dirty="0"/>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hMerge="1">
                  <a:txBody>
                    <a:bodyPr/>
                    <a:lstStyle/>
                    <a:p>
                      <a:endParaRPr lang="en-GB"/>
                    </a:p>
                  </a:txBody>
                  <a:tcPr/>
                </a:tc>
                <a:tc hMerge="1">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endParaRPr lang="en-GB" sz="1000" baseline="0" dirty="0"/>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endParaRPr lang="en-GB" sz="1000" b="1" baseline="0" dirty="0"/>
                    </a:p>
                  </a:txBody>
                  <a:tcPr marL="118169" marR="118169" marT="59086" marB="59086"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endParaRPr lang="en-GB" sz="900" kern="1200" dirty="0">
                        <a:solidFill>
                          <a:schemeClr val="tx1"/>
                        </a:solidFill>
                        <a:effectLst/>
                        <a:latin typeface="+mn-lt"/>
                        <a:ea typeface="+mn-ea"/>
                        <a:cs typeface="+mn-cs"/>
                      </a:endParaRPr>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endParaRPr lang="en-GB" sz="900" kern="1200" dirty="0">
                        <a:solidFill>
                          <a:schemeClr val="tx1"/>
                        </a:solidFill>
                        <a:effectLst/>
                        <a:latin typeface="+mn-lt"/>
                        <a:ea typeface="+mn-ea"/>
                        <a:cs typeface="+mn-cs"/>
                      </a:endParaRPr>
                    </a:p>
                  </a:txBody>
                  <a:tcPr marL="118169" marR="118169" marT="59086" marB="59086"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hMerge="1">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endParaRPr lang="en-GB" sz="1000" b="1" dirty="0">
                        <a:solidFill>
                          <a:schemeClr val="tx1"/>
                        </a:solidFill>
                      </a:endParaRPr>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endParaRPr lang="en-GB" sz="1000" b="1" dirty="0">
                        <a:solidFill>
                          <a:schemeClr val="tx1"/>
                        </a:solidFill>
                      </a:endParaRPr>
                    </a:p>
                  </a:txBody>
                  <a:tcPr marL="118169" marR="118169" marT="59086" marB="59086"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endParaRPr lang="en-GB" sz="1000" baseline="0" dirty="0"/>
                    </a:p>
                  </a:txBody>
                  <a:tcPr marL="118169" marR="118169" marT="59086" marB="59086"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endParaRPr lang="en-GB" sz="1000" b="1" dirty="0">
                        <a:solidFill>
                          <a:schemeClr val="tx1"/>
                        </a:solidFill>
                      </a:endParaRPr>
                    </a:p>
                  </a:txBody>
                  <a:tcPr marL="118169" marR="118169" marT="59086" marB="59086"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lumMod val="75000"/>
                      </a:schemeClr>
                    </a:solidFill>
                  </a:tcPr>
                </a:tc>
                <a:tc vMerge="1">
                  <a:txBody>
                    <a:bodyPr/>
                    <a:lstStyle/>
                    <a:p>
                      <a:pPr algn="ctr"/>
                      <a:endParaRPr lang="en-GB" sz="1000" dirty="0"/>
                    </a:p>
                  </a:txBody>
                  <a:tcPr marT="45721" marB="4572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extLst>
                  <a:ext uri="{0D108BD9-81ED-4DB2-BD59-A6C34878D82A}">
                    <a16:rowId xmlns:a16="http://schemas.microsoft.com/office/drawing/2014/main" val="842248950"/>
                  </a:ext>
                </a:extLst>
              </a:tr>
            </a:tbl>
          </a:graphicData>
        </a:graphic>
      </p:graphicFrame>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607571" y="296221"/>
            <a:ext cx="919576" cy="919576"/>
          </a:xfrm>
          <a:prstGeom prst="rect">
            <a:avLst/>
          </a:prstGeom>
        </p:spPr>
      </p:pic>
    </p:spTree>
    <p:extLst>
      <p:ext uri="{BB962C8B-B14F-4D97-AF65-F5344CB8AC3E}">
        <p14:creationId xmlns:p14="http://schemas.microsoft.com/office/powerpoint/2010/main" val="192456145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6413</TotalTime>
  <Words>2193</Words>
  <Application>Microsoft Office PowerPoint</Application>
  <PresentationFormat>A3 Paper (297x420 mm)</PresentationFormat>
  <Paragraphs>342</Paragraphs>
  <Slides>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Calibri</vt:lpstr>
      <vt:lpstr>Calibri Light</vt:lpstr>
      <vt:lpstr>Office Theme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kdobson</dc:creator>
  <cp:lastModifiedBy>R.McCartney [ Wheatley Hill Community Primary School ]</cp:lastModifiedBy>
  <cp:revision>179</cp:revision>
  <cp:lastPrinted>2020-06-30T14:03:36Z</cp:lastPrinted>
  <dcterms:created xsi:type="dcterms:W3CDTF">2020-06-30T14:01:22Z</dcterms:created>
  <dcterms:modified xsi:type="dcterms:W3CDTF">2023-07-24T21:56:04Z</dcterms:modified>
</cp:coreProperties>
</file>