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88" r:id="rId2"/>
    <p:sldId id="289" r:id="rId3"/>
    <p:sldId id="256" r:id="rId4"/>
    <p:sldId id="343" r:id="rId5"/>
    <p:sldId id="389" r:id="rId6"/>
    <p:sldId id="440" r:id="rId7"/>
    <p:sldId id="438" r:id="rId8"/>
    <p:sldId id="401" r:id="rId9"/>
    <p:sldId id="441" r:id="rId10"/>
    <p:sldId id="270" r:id="rId11"/>
    <p:sldId id="347" r:id="rId12"/>
    <p:sldId id="420" r:id="rId13"/>
    <p:sldId id="442" r:id="rId14"/>
    <p:sldId id="443" r:id="rId15"/>
    <p:sldId id="444" r:id="rId16"/>
    <p:sldId id="445" r:id="rId17"/>
    <p:sldId id="446" r:id="rId18"/>
    <p:sldId id="447" r:id="rId19"/>
    <p:sldId id="268" r:id="rId20"/>
    <p:sldId id="345" r:id="rId21"/>
    <p:sldId id="46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346" r:id="rId30"/>
    <p:sldId id="455" r:id="rId31"/>
    <p:sldId id="456" r:id="rId32"/>
    <p:sldId id="457" r:id="rId33"/>
    <p:sldId id="458" r:id="rId34"/>
    <p:sldId id="459" r:id="rId35"/>
    <p:sldId id="460" r:id="rId36"/>
    <p:sldId id="348" r:id="rId37"/>
    <p:sldId id="461" r:id="rId38"/>
    <p:sldId id="462" r:id="rId39"/>
    <p:sldId id="463" r:id="rId40"/>
    <p:sldId id="464" r:id="rId41"/>
    <p:sldId id="465" r:id="rId42"/>
    <p:sldId id="466" r:id="rId4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8DFF284-E938-4C79-AE45-8DA7268CE9AE}">
          <p14:sldIdLst>
            <p14:sldId id="388"/>
            <p14:sldId id="289"/>
            <p14:sldId id="256"/>
            <p14:sldId id="343"/>
            <p14:sldId id="389"/>
            <p14:sldId id="440"/>
            <p14:sldId id="438"/>
            <p14:sldId id="401"/>
            <p14:sldId id="441"/>
            <p14:sldId id="270"/>
            <p14:sldId id="347"/>
            <p14:sldId id="420"/>
            <p14:sldId id="442"/>
            <p14:sldId id="443"/>
            <p14:sldId id="444"/>
            <p14:sldId id="445"/>
            <p14:sldId id="446"/>
            <p14:sldId id="447"/>
            <p14:sldId id="268"/>
            <p14:sldId id="345"/>
            <p14:sldId id="467"/>
            <p14:sldId id="448"/>
            <p14:sldId id="449"/>
            <p14:sldId id="450"/>
            <p14:sldId id="451"/>
            <p14:sldId id="452"/>
            <p14:sldId id="453"/>
            <p14:sldId id="454"/>
            <p14:sldId id="346"/>
            <p14:sldId id="455"/>
            <p14:sldId id="456"/>
            <p14:sldId id="457"/>
            <p14:sldId id="458"/>
            <p14:sldId id="459"/>
            <p14:sldId id="460"/>
            <p14:sldId id="348"/>
            <p14:sldId id="461"/>
            <p14:sldId id="462"/>
            <p14:sldId id="463"/>
            <p14:sldId id="464"/>
            <p14:sldId id="465"/>
            <p14:sldId id="466"/>
          </p14:sldIdLst>
        </p14:section>
        <p14:section name="Untitled Section" id="{A9C10E01-0C8F-43B2-BA66-AEF789A39BE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FF66CC"/>
    <a:srgbClr val="9999FF"/>
    <a:srgbClr val="FF00FF"/>
    <a:srgbClr val="FF33CC"/>
    <a:srgbClr val="CC00CC"/>
    <a:srgbClr val="CC0099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ACCE9-C9DA-4ADD-B129-4FE93EFDA1D7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6FE94-7B88-4AED-AD7C-C55B1CC9A6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9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DBF01-2E21-4778-B3AE-9CE212D2F46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24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chers.thenational.academy/lessons/to-explore-expanded-noun-phrases-ccwk8d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092" y="90616"/>
            <a:ext cx="11977816" cy="664793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" y="5987219"/>
            <a:ext cx="588390" cy="5883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4066" y="6033803"/>
            <a:ext cx="110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Pack: B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361" y="222475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Subject: English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70440"/>
            <a:ext cx="588390" cy="588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5971" t="15979" r="15639" b="15451"/>
          <a:stretch/>
        </p:blipFill>
        <p:spPr>
          <a:xfrm>
            <a:off x="3744685" y="1092200"/>
            <a:ext cx="4667268" cy="46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7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Tuesday 23rd February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 smtClean="0"/>
              <a:t>To be able to write sentences in the past tense using expanded noun </a:t>
            </a:r>
            <a:r>
              <a:rPr lang="en-GB" sz="4000" dirty="0" smtClean="0"/>
              <a:t>phrases.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14802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7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0" y="0"/>
            <a:ext cx="10429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u="sng" dirty="0" smtClean="0"/>
          </a:p>
          <a:p>
            <a:r>
              <a:rPr lang="en-GB" sz="2800" u="sng" dirty="0" smtClean="0"/>
              <a:t>L.O.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</a:t>
            </a:r>
            <a:r>
              <a:rPr lang="en-GB" sz="2800" u="sng" dirty="0" smtClean="0"/>
              <a:t>list.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30" y="1293741"/>
            <a:ext cx="2805928" cy="4375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5700" y="2019573"/>
            <a:ext cx="7596968" cy="268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3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063" y="5638963"/>
            <a:ext cx="1374315" cy="9761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2" y="1700846"/>
            <a:ext cx="5743576" cy="40205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3" y="128588"/>
            <a:ext cx="11830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We are going to build up to writing our own non-chronological report in English. </a:t>
            </a:r>
          </a:p>
          <a:p>
            <a:r>
              <a:rPr lang="en-GB" sz="2400" dirty="0" smtClean="0"/>
              <a:t>We have looked at these in school </a:t>
            </a:r>
            <a:r>
              <a:rPr lang="en-GB" sz="2400" dirty="0" smtClean="0"/>
              <a:t>before. </a:t>
            </a:r>
            <a:endParaRPr lang="en-GB" sz="2400" dirty="0" smtClean="0"/>
          </a:p>
          <a:p>
            <a:r>
              <a:rPr lang="en-GB" sz="2400" dirty="0" smtClean="0"/>
              <a:t>Can you remember what we might find in them?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00775" y="1585913"/>
            <a:ext cx="43576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Title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Paragraphs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  <a:endParaRPr lang="en-GB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3548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5738976"/>
            <a:ext cx="1374315" cy="976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8" y="0"/>
            <a:ext cx="5372100" cy="6464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9700" y="314325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Title </a:t>
            </a:r>
            <a:endParaRPr lang="en-GB" sz="28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386638" y="357188"/>
            <a:ext cx="1643062" cy="37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34588" y="160907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Paragraphs  </a:t>
            </a:r>
            <a:endParaRPr lang="en-GB" sz="28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391526" y="1989711"/>
            <a:ext cx="1371599" cy="2538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53575" y="248159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Sub-headings  </a:t>
            </a:r>
            <a:endParaRPr lang="en-GB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72163" y="2743200"/>
            <a:ext cx="3681412" cy="1397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763125" y="3574677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Factual </a:t>
            </a:r>
          </a:p>
          <a:p>
            <a:r>
              <a:rPr lang="en-GB" sz="2800" b="1" dirty="0"/>
              <a:t>l</a:t>
            </a:r>
            <a:r>
              <a:rPr lang="en-GB" sz="2800" b="1" dirty="0" smtClean="0"/>
              <a:t>anguage </a:t>
            </a:r>
            <a:endParaRPr lang="en-GB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120063" y="3242869"/>
            <a:ext cx="1643062" cy="37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348523" y="903531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Introduction  </a:t>
            </a:r>
            <a:endParaRPr lang="en-GB" sz="2800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7712869" y="1099155"/>
            <a:ext cx="1445419" cy="1506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86188" y="575935"/>
            <a:ext cx="175736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57225" y="837545"/>
            <a:ext cx="2500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Here is an example of a non-chronological report. </a:t>
            </a:r>
          </a:p>
          <a:p>
            <a:endParaRPr lang="en-GB" sz="2000" dirty="0"/>
          </a:p>
          <a:p>
            <a:r>
              <a:rPr lang="en-GB" sz="2000" dirty="0" smtClean="0"/>
              <a:t>They can be presented in slightly different ways but they contain the same features. </a:t>
            </a:r>
            <a:endParaRPr lang="en-GB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9398461" y="5098652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Pictures/photos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246338" y="4669183"/>
            <a:ext cx="1643062" cy="3714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342671" y="590092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Third person </a:t>
            </a:r>
          </a:p>
          <a:p>
            <a:r>
              <a:rPr lang="en-GB" b="1" dirty="0" smtClean="0"/>
              <a:t>(e.g. she, he, they)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543550" y="5276099"/>
            <a:ext cx="4290060" cy="5668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9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4766" y="352697"/>
            <a:ext cx="11617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Non-chronological reports can be written in past or present tense.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66" y="868272"/>
            <a:ext cx="3719921" cy="3099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5063" y="1541417"/>
            <a:ext cx="662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this non-chronological report work, we will be writing in </a:t>
            </a:r>
            <a:r>
              <a:rPr lang="en-GB" sz="2400" b="1" dirty="0" smtClean="0"/>
              <a:t>past tense</a:t>
            </a:r>
            <a:r>
              <a:rPr lang="en-GB" sz="2400" dirty="0" smtClean="0"/>
              <a:t> because we are looking at how mines were used in the past. 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4137" y="4200590"/>
            <a:ext cx="95750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Underline the past tense words in the following sentences-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sz="2400" dirty="0" smtClean="0"/>
              <a:t>The boy worked  down the mine since he was 6 years old.</a:t>
            </a:r>
          </a:p>
          <a:p>
            <a:endParaRPr lang="en-GB" sz="2400" dirty="0"/>
          </a:p>
          <a:p>
            <a:r>
              <a:rPr lang="en-GB" sz="2400" dirty="0" smtClean="0"/>
              <a:t>The Trapper opened and closed  the trap doors.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37" y="5791838"/>
            <a:ext cx="1254732" cy="9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63" y="2247159"/>
            <a:ext cx="6752815" cy="2628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005" y="261257"/>
            <a:ext cx="11456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is a picture of some people working in the coal mines.</a:t>
            </a:r>
          </a:p>
          <a:p>
            <a:r>
              <a:rPr lang="en-GB" sz="2400" dirty="0" smtClean="0"/>
              <a:t>Write some adjectives (describing words) around the picture. </a:t>
            </a:r>
            <a:endParaRPr lang="en-GB" sz="2400" dirty="0"/>
          </a:p>
          <a:p>
            <a:r>
              <a:rPr lang="en-GB" sz="2400" dirty="0" smtClean="0"/>
              <a:t>Add </a:t>
            </a:r>
            <a:r>
              <a:rPr lang="en-GB" sz="2400" dirty="0" smtClean="0"/>
              <a:t>at least </a:t>
            </a:r>
            <a:r>
              <a:rPr lang="en-GB" sz="2400" dirty="0"/>
              <a:t>8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" y="5791838"/>
            <a:ext cx="1254732" cy="9317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09078" y="153054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dark 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851581" y="526861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</a:t>
            </a:r>
            <a:r>
              <a:rPr lang="en-GB" sz="2800" dirty="0" smtClean="0"/>
              <a:t>epressing  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598" y="205376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</a:t>
            </a:r>
            <a:r>
              <a:rPr lang="en-GB" sz="2800" dirty="0" smtClean="0"/>
              <a:t>ardworking  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48553" y="338686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ired  </a:t>
            </a:r>
            <a:endParaRPr lang="en-GB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977299" y="1408096"/>
            <a:ext cx="2116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</a:t>
            </a:r>
            <a:r>
              <a:rPr lang="en-GB" sz="2800" dirty="0" smtClean="0"/>
              <a:t>xhausted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48553" y="5069509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dangerous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362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616" y="1286770"/>
            <a:ext cx="5076028" cy="1976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005" y="261257"/>
            <a:ext cx="1145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Today we are going to write sentences that contain 2 adjectives (expanded noun phrase) and are in the past tense. </a:t>
            </a:r>
            <a:endParaRPr lang="en-GB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402711" y="3457450"/>
            <a:ext cx="69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coal mine </a:t>
            </a:r>
            <a:r>
              <a:rPr lang="en-GB" sz="2400" dirty="0" smtClean="0">
                <a:solidFill>
                  <a:srgbClr val="FF0000"/>
                </a:solidFill>
              </a:rPr>
              <a:t>was</a:t>
            </a:r>
            <a:r>
              <a:rPr lang="en-GB" sz="2400" dirty="0" smtClean="0"/>
              <a:t> a </a:t>
            </a:r>
            <a:r>
              <a:rPr lang="en-GB" sz="2400" dirty="0" smtClean="0">
                <a:solidFill>
                  <a:schemeClr val="accent1"/>
                </a:solidFill>
              </a:rPr>
              <a:t>dark , dangerous</a:t>
            </a:r>
            <a:r>
              <a:rPr lang="en-GB" sz="2400" dirty="0" smtClean="0"/>
              <a:t> place to work. </a:t>
            </a:r>
            <a:endParaRPr lang="en-GB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120616" y="3973458"/>
            <a:ext cx="331313" cy="80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77232" y="4045503"/>
            <a:ext cx="186653" cy="783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73558" y="4837698"/>
            <a:ext cx="189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Past tense 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526665" y="4837698"/>
            <a:ext cx="4160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</a:t>
            </a:r>
            <a:r>
              <a:rPr lang="en-GB" sz="2400" dirty="0" smtClean="0"/>
              <a:t>xpanded noun phrase 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3" y="5638963"/>
            <a:ext cx="1374315" cy="9761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5209" y="5956336"/>
            <a:ext cx="7210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miners </a:t>
            </a:r>
            <a:r>
              <a:rPr lang="en-GB" sz="2400" dirty="0" smtClean="0">
                <a:solidFill>
                  <a:srgbClr val="FF0000"/>
                </a:solidFill>
              </a:rPr>
              <a:t>were </a:t>
            </a:r>
            <a:r>
              <a:rPr lang="en-GB" sz="2400" dirty="0" smtClean="0"/>
              <a:t>all 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</a:rPr>
              <a:t>tired , hardworking </a:t>
            </a:r>
            <a:r>
              <a:rPr lang="en-GB" sz="2400" dirty="0" smtClean="0"/>
              <a:t>people.</a:t>
            </a:r>
            <a:r>
              <a:rPr lang="en-GB" sz="2400" dirty="0" smtClean="0">
                <a:solidFill>
                  <a:srgbClr val="00B0F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800" dirty="0" smtClean="0"/>
              <a:t> </a:t>
            </a:r>
            <a:endParaRPr lang="en-GB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899954" y="5299363"/>
            <a:ext cx="218358" cy="779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26665" y="5299363"/>
            <a:ext cx="437220" cy="656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86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30" y="140023"/>
            <a:ext cx="5411552" cy="2106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445" y="2985741"/>
            <a:ext cx="11456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The _________________ , ___________________ children pushed the ________________, _______________ cart. 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endParaRPr lang="en-GB" sz="2400" dirty="0"/>
          </a:p>
          <a:p>
            <a:pPr marL="457200" indent="-457200">
              <a:buAutoNum type="arabicPeriod" startAt="2"/>
            </a:pPr>
            <a:r>
              <a:rPr lang="en-GB" sz="2400" dirty="0" smtClean="0"/>
              <a:t>A ___________ , _____________ candle allowed the workers to see. </a:t>
            </a:r>
            <a:endParaRPr lang="en-GB" sz="2400" dirty="0"/>
          </a:p>
          <a:p>
            <a:pPr marL="457200" indent="-457200">
              <a:buAutoNum type="arabicPeriod" startAt="2"/>
            </a:pPr>
            <a:endParaRPr lang="en-GB" sz="2400" dirty="0" smtClean="0"/>
          </a:p>
          <a:p>
            <a:pPr marL="457200" indent="-457200">
              <a:buAutoNum type="arabicPeriod" startAt="2"/>
            </a:pPr>
            <a:endParaRPr lang="en-GB" sz="2400" dirty="0"/>
          </a:p>
          <a:p>
            <a:pPr marL="457200" indent="-457200">
              <a:buAutoNum type="arabicPeriod" startAt="2"/>
            </a:pPr>
            <a:r>
              <a:rPr lang="en-GB" sz="2400" dirty="0" smtClean="0"/>
              <a:t>The ______________ , _______________ mines were a terrible to work.</a:t>
            </a:r>
          </a:p>
          <a:p>
            <a:pPr marL="457200" indent="-457200">
              <a:buAutoNum type="arabicPeriod"/>
            </a:pPr>
            <a:endParaRPr lang="en-GB" sz="2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6" y="35066"/>
            <a:ext cx="1254830" cy="944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188" y="5648416"/>
            <a:ext cx="1376303" cy="10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54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533" y="261256"/>
            <a:ext cx="112863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continue with sentences on your own.</a:t>
            </a:r>
          </a:p>
          <a:p>
            <a:r>
              <a:rPr lang="en-GB" sz="2400" dirty="0" smtClean="0"/>
              <a:t>Remember to include </a:t>
            </a:r>
            <a:r>
              <a:rPr lang="en-GB" sz="2400" b="1" dirty="0" smtClean="0"/>
              <a:t>adjectives</a:t>
            </a:r>
            <a:r>
              <a:rPr lang="en-GB" sz="2400" dirty="0" smtClean="0"/>
              <a:t> and </a:t>
            </a:r>
            <a:r>
              <a:rPr lang="en-GB" sz="2400" b="1" dirty="0" smtClean="0"/>
              <a:t>past tense</a:t>
            </a:r>
            <a:r>
              <a:rPr lang="en-GB" sz="2400" dirty="0" smtClean="0"/>
              <a:t>.</a:t>
            </a:r>
          </a:p>
          <a:p>
            <a:endParaRPr lang="en-GB" sz="2400" dirty="0"/>
          </a:p>
          <a:p>
            <a:r>
              <a:rPr lang="en-GB" sz="2400" dirty="0" smtClean="0"/>
              <a:t>4.______________________________________________________________________       ____________________________________________________________________</a:t>
            </a:r>
          </a:p>
          <a:p>
            <a:pPr marL="457200" indent="-457200">
              <a:buAutoNum type="arabicPeriod" startAt="3"/>
            </a:pPr>
            <a:endParaRPr lang="en-GB" sz="2400" dirty="0" smtClean="0"/>
          </a:p>
          <a:p>
            <a:r>
              <a:rPr lang="en-GB" sz="2400" dirty="0" smtClean="0"/>
              <a:t>5.__________________________________________________________________________________________________________________________________________ </a:t>
            </a:r>
          </a:p>
          <a:p>
            <a:pPr marL="457200" indent="-457200">
              <a:buAutoNum type="arabicPeriod" startAt="3"/>
            </a:pPr>
            <a:endParaRPr lang="en-GB" sz="2400" dirty="0"/>
          </a:p>
          <a:p>
            <a:r>
              <a:rPr lang="en-GB" sz="2400" dirty="0" smtClean="0"/>
              <a:t>6.__________________________________________________________________________________________________________________________________________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9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Wednesday 24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 smtClean="0"/>
              <a:t>To be able to use conjunctions to extend </a:t>
            </a:r>
            <a:r>
              <a:rPr lang="en-GB" sz="4000" dirty="0" smtClean="0"/>
              <a:t>sentences. </a:t>
            </a:r>
            <a:endParaRPr lang="en-GB" sz="4000" dirty="0" smtClean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https://www.myon.co.uk/index.html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540"/>
            <a:ext cx="10515600" cy="671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 login -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</a:t>
            </a:r>
          </a:p>
          <a:p>
            <a:pPr marL="0" indent="0">
              <a:buNone/>
            </a:pPr>
            <a:r>
              <a:rPr lang="en-GB" dirty="0" err="1" smtClean="0"/>
              <a:t>DavidW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</a:t>
            </a:r>
          </a:p>
          <a:p>
            <a:pPr marL="0" indent="0">
              <a:buNone/>
            </a:pPr>
            <a:r>
              <a:rPr lang="en-GB" dirty="0" smtClean="0"/>
              <a:t>password1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21" y="2210935"/>
            <a:ext cx="5268667" cy="42990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Remember to use </a:t>
            </a:r>
            <a:r>
              <a:rPr lang="en-GB" dirty="0" err="1" smtClean="0"/>
              <a:t>myon</a:t>
            </a:r>
            <a:r>
              <a:rPr lang="en-GB" dirty="0" smtClean="0"/>
              <a:t> for online reading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8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252098" y="0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L.O.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</a:t>
            </a:r>
            <a:r>
              <a:rPr lang="en-GB" sz="2800" u="sng" dirty="0" smtClean="0"/>
              <a:t>list.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38" y="931272"/>
            <a:ext cx="8919160" cy="55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02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64320" y="100310"/>
            <a:ext cx="6482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Pre-recorded Teaching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2" y="3318918"/>
            <a:ext cx="4098916" cy="2224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3950" y="1201783"/>
            <a:ext cx="9953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ysClr val="windowText" lastClr="000000"/>
                </a:solidFill>
              </a:rPr>
              <a:t>Access the online teaching video below that will support you to complete the work in this lesson. This video will act as a support but all of the work can still be successfully understood &amp; completed using paper-based versions of this pack. If you need further support to understand / complete work then please contact school via e-mail or telephone.</a:t>
            </a:r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>
            <a:hlinkClick r:id="rId3"/>
          </p:cNvPr>
          <p:cNvSpPr/>
          <p:nvPr/>
        </p:nvSpPr>
        <p:spPr>
          <a:xfrm>
            <a:off x="6217920" y="3779520"/>
            <a:ext cx="4415246" cy="14107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 Video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13532" y="5998466"/>
            <a:ext cx="1120877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You can also copy and paste this link if you would </a:t>
            </a:r>
            <a:r>
              <a:rPr lang="en-GB" dirty="0"/>
              <a:t>prefer: https://teachers.thenational.academy/lessons/to-explore-expanded-noun-phrases-ccwk8d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18404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7" y="100013"/>
            <a:ext cx="113728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1"/>
                </a:solidFill>
              </a:rPr>
              <a:t>A conjunction is a joining word that links different parts of sentences. </a:t>
            </a:r>
          </a:p>
          <a:p>
            <a:endParaRPr lang="en-GB" sz="2800" dirty="0"/>
          </a:p>
          <a:p>
            <a:r>
              <a:rPr lang="en-GB" sz="2800" dirty="0" smtClean="0"/>
              <a:t>We use 2 different types of conjunctions, </a:t>
            </a:r>
            <a:r>
              <a:rPr lang="en-GB" sz="2800" b="1" dirty="0" smtClean="0"/>
              <a:t>co-ordinating conjunctions </a:t>
            </a:r>
            <a:r>
              <a:rPr lang="en-GB" sz="2800" dirty="0" smtClean="0"/>
              <a:t>and </a:t>
            </a:r>
            <a:r>
              <a:rPr lang="en-GB" sz="2800" b="1" dirty="0" smtClean="0"/>
              <a:t>subordinating conjunctions</a:t>
            </a:r>
            <a:r>
              <a:rPr lang="en-GB" sz="2800" dirty="0" smtClean="0"/>
              <a:t>. </a:t>
            </a:r>
          </a:p>
          <a:p>
            <a:endParaRPr lang="en-GB" sz="2800" dirty="0"/>
          </a:p>
          <a:p>
            <a:r>
              <a:rPr lang="en-GB" sz="2800" dirty="0" smtClean="0"/>
              <a:t>A subordinating conjunction adds additional information to the main clause (main part of the sentence) and does not make sense on its own. 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solidFill>
                  <a:srgbClr val="FF0000"/>
                </a:solidFill>
              </a:rPr>
              <a:t>because       although      however     as</a:t>
            </a:r>
            <a:endParaRPr lang="en-GB" sz="2800" dirty="0">
              <a:solidFill>
                <a:srgbClr val="FF0000"/>
              </a:solidFill>
            </a:endParaRP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/>
              <a:t>A co-ordinating conjunction joins two main clauses together. </a:t>
            </a:r>
          </a:p>
          <a:p>
            <a:r>
              <a:rPr lang="en-GB" sz="2800" dirty="0"/>
              <a:t> </a:t>
            </a:r>
            <a:endParaRPr lang="en-GB" sz="2800" dirty="0" smtClean="0"/>
          </a:p>
          <a:p>
            <a:r>
              <a:rPr lang="en-GB" sz="2800" dirty="0">
                <a:solidFill>
                  <a:srgbClr val="FF0000"/>
                </a:solidFill>
              </a:rPr>
              <a:t>b</a:t>
            </a:r>
            <a:r>
              <a:rPr lang="en-GB" sz="2800" dirty="0" smtClean="0">
                <a:solidFill>
                  <a:srgbClr val="FF0000"/>
                </a:solidFill>
              </a:rPr>
              <a:t>ut       and        so         or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85" y="5717341"/>
            <a:ext cx="1374315" cy="9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39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0" y="5686424"/>
            <a:ext cx="1498303" cy="106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" y="1514476"/>
            <a:ext cx="99583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Young children had to work long </a:t>
            </a:r>
            <a:r>
              <a:rPr lang="en-GB" sz="2400" dirty="0" smtClean="0"/>
              <a:t>hours </a:t>
            </a:r>
            <a:r>
              <a:rPr lang="en-GB" sz="2400" b="1" dirty="0" smtClean="0"/>
              <a:t>although </a:t>
            </a:r>
            <a:r>
              <a:rPr lang="en-GB" sz="2400" dirty="0" smtClean="0"/>
              <a:t>it was very dangerous. 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Wealthy children went to school </a:t>
            </a:r>
            <a:r>
              <a:rPr lang="en-GB" sz="2400" b="1" dirty="0" smtClean="0"/>
              <a:t>but</a:t>
            </a:r>
            <a:r>
              <a:rPr lang="en-GB" sz="2400" dirty="0" smtClean="0"/>
              <a:t> poor children were expected to work.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Children were given horrible jobs </a:t>
            </a:r>
            <a:r>
              <a:rPr lang="en-GB" sz="2400" b="1" dirty="0" smtClean="0"/>
              <a:t>because</a:t>
            </a:r>
            <a:r>
              <a:rPr lang="en-GB" sz="2400" dirty="0" smtClean="0"/>
              <a:t> there was no laws protecting them.</a:t>
            </a:r>
            <a:endParaRPr lang="en-GB" sz="2400" dirty="0"/>
          </a:p>
          <a:p>
            <a:endParaRPr lang="en-GB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82885" y="185738"/>
            <a:ext cx="11809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Here are some examples of sentences containing </a:t>
            </a:r>
            <a:r>
              <a:rPr lang="en-GB" sz="2400" dirty="0" smtClean="0"/>
              <a:t>conjunctions. Decide if </a:t>
            </a:r>
            <a:r>
              <a:rPr lang="en-GB" sz="2400" dirty="0" smtClean="0"/>
              <a:t>they are examples of </a:t>
            </a:r>
            <a:r>
              <a:rPr lang="en-GB" sz="2400" b="1" dirty="0" smtClean="0"/>
              <a:t>subordinating</a:t>
            </a:r>
            <a:r>
              <a:rPr lang="en-GB" sz="2400" dirty="0" smtClean="0"/>
              <a:t> or </a:t>
            </a:r>
            <a:r>
              <a:rPr lang="en-GB" sz="2400" b="1" dirty="0" smtClean="0"/>
              <a:t>co-ordinating</a:t>
            </a:r>
            <a:r>
              <a:rPr lang="en-GB" sz="2400" dirty="0" smtClean="0"/>
              <a:t>  conjunctions.   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109" y="4371975"/>
            <a:ext cx="4786827" cy="225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86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69976" y="1281291"/>
            <a:ext cx="14573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Here is some more information about the </a:t>
            </a:r>
            <a:r>
              <a:rPr lang="en-GB" b="1" dirty="0" smtClean="0">
                <a:solidFill>
                  <a:srgbClr val="FF0000"/>
                </a:solidFill>
              </a:rPr>
              <a:t>mines, </a:t>
            </a:r>
            <a:r>
              <a:rPr lang="en-GB" b="1" dirty="0">
                <a:solidFill>
                  <a:srgbClr val="FF0000"/>
                </a:solidFill>
              </a:rPr>
              <a:t>which could help you write your own sentences with </a:t>
            </a:r>
            <a:r>
              <a:rPr lang="en-GB" b="1" dirty="0" smtClean="0">
                <a:solidFill>
                  <a:srgbClr val="FF0000"/>
                </a:solidFill>
              </a:rPr>
              <a:t>conjunctions.  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163" y="2677120"/>
            <a:ext cx="40290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Before you go down the shaft, you’ll be given a metal disc called tally. Mine owners know how many men are below ground by checking how many tallies have been taken from the tally board.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7218" y="5195887"/>
            <a:ext cx="3128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Safety lamp- This lamp or ‘Davy’, could save your life. It will warn you if there’s a build-up of explosive fire-damp. 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4063400" y="3406408"/>
            <a:ext cx="980087" cy="13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43300" y="5943600"/>
            <a:ext cx="1401656" cy="212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Callout 21"/>
          <p:cNvSpPr/>
          <p:nvPr/>
        </p:nvSpPr>
        <p:spPr>
          <a:xfrm>
            <a:off x="28486" y="125368"/>
            <a:ext cx="4869250" cy="1856543"/>
          </a:xfrm>
          <a:prstGeom prst="cloudCallout">
            <a:avLst>
              <a:gd name="adj1" fmla="val 49402"/>
              <a:gd name="adj2" fmla="val 40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527245" y="300425"/>
            <a:ext cx="383758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Have a think about what you know already about what it was like working in the coal mines. You could always read back Monday’s lesson to help you.</a:t>
            </a:r>
          </a:p>
          <a:p>
            <a:endParaRPr lang="en-GB" sz="24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t="681"/>
          <a:stretch/>
        </p:blipFill>
        <p:spPr>
          <a:xfrm>
            <a:off x="5043486" y="39292"/>
            <a:ext cx="5626489" cy="67309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79" y="5705980"/>
            <a:ext cx="1498303" cy="10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04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074" r="1643" b="2535"/>
          <a:stretch/>
        </p:blipFill>
        <p:spPr>
          <a:xfrm>
            <a:off x="4817628" y="122476"/>
            <a:ext cx="5837927" cy="66769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9976" y="1281291"/>
            <a:ext cx="145732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Here is some more information about the </a:t>
            </a:r>
            <a:r>
              <a:rPr lang="en-GB" b="1" dirty="0" smtClean="0">
                <a:solidFill>
                  <a:srgbClr val="FF0000"/>
                </a:solidFill>
              </a:rPr>
              <a:t>mines, </a:t>
            </a:r>
            <a:r>
              <a:rPr lang="en-GB" b="1" dirty="0">
                <a:solidFill>
                  <a:srgbClr val="FF0000"/>
                </a:solidFill>
              </a:rPr>
              <a:t>which could help you write your own sentences with </a:t>
            </a:r>
            <a:r>
              <a:rPr lang="en-GB" b="1" dirty="0" smtClean="0">
                <a:solidFill>
                  <a:srgbClr val="FF0000"/>
                </a:solidFill>
              </a:rPr>
              <a:t>conjunctions. 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1441280"/>
            <a:ext cx="492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Dark- You’ll be in total darkness for the 30 seconds it takes the cage to reach the pit bottom. 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086225" y="2014538"/>
            <a:ext cx="783026" cy="857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906" y="2999299"/>
            <a:ext cx="397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Windy- The cage galls around 27 meters every second and you’ll feel cold air rushing past you.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906" y="4310360"/>
            <a:ext cx="3650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Noisy- There will be lots of noise from the clanking of the cage and the unwinding of the steel cable.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14324" y="5467350"/>
            <a:ext cx="3771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Painful- Your eardrums will feel like they’re going to burst, from the sudden change in air pressure.  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940407" y="3567114"/>
            <a:ext cx="980087" cy="134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764667" y="4738689"/>
            <a:ext cx="1104584" cy="333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543300" y="5943600"/>
            <a:ext cx="1401656" cy="21223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9079" y="5705980"/>
            <a:ext cx="1498303" cy="10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08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68940"/>
            <a:ext cx="11844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A tally was taken in the mines so 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The workers needed to travel in a cage to the bottom because 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A lamp could save a miners life as </a:t>
            </a:r>
          </a:p>
          <a:p>
            <a:r>
              <a:rPr lang="en-GB" sz="2400" dirty="0" smtClean="0"/>
              <a:t>       ____________________________________________________________________</a:t>
            </a:r>
            <a:endParaRPr lang="en-GB" sz="2400" dirty="0"/>
          </a:p>
          <a:p>
            <a:r>
              <a:rPr lang="en-GB" sz="2400" dirty="0" smtClean="0"/>
              <a:t>      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07" y="174521"/>
            <a:ext cx="4508784" cy="175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04" y="284616"/>
            <a:ext cx="4414839" cy="16144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202918" y="1130139"/>
            <a:ext cx="4000500" cy="614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531530" y="1252654"/>
            <a:ext cx="4143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b</a:t>
            </a:r>
            <a:r>
              <a:rPr lang="en-GB" b="1" dirty="0" smtClean="0">
                <a:solidFill>
                  <a:schemeClr val="accent1"/>
                </a:solidFill>
              </a:rPr>
              <a:t>ut       so          and         or       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7279" y="1142559"/>
            <a:ext cx="1136468" cy="2661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606941" y="1443163"/>
            <a:ext cx="1136468" cy="2169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9" t="69464" r="44549" b="12472"/>
          <a:stretch/>
        </p:blipFill>
        <p:spPr bwMode="auto">
          <a:xfrm>
            <a:off x="1529814" y="1091861"/>
            <a:ext cx="334665" cy="3168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529814" y="1511891"/>
            <a:ext cx="2077127" cy="2771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loud Callout 12"/>
          <p:cNvSpPr/>
          <p:nvPr/>
        </p:nvSpPr>
        <p:spPr>
          <a:xfrm>
            <a:off x="7937925" y="1950209"/>
            <a:ext cx="3962317" cy="1372062"/>
          </a:xfrm>
          <a:prstGeom prst="cloudCallout">
            <a:avLst>
              <a:gd name="adj1" fmla="val 49402"/>
              <a:gd name="adj2" fmla="val 401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Complete the sentences using a different conjunction each time.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503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154" y="104938"/>
            <a:ext cx="1184433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add 3 sentences of your own – try to use a mixture of different conjunctions.  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4.______________________________________________________________________________________________________________________________________________________</a:t>
            </a:r>
          </a:p>
          <a:p>
            <a:endParaRPr lang="en-GB" sz="2400" dirty="0"/>
          </a:p>
          <a:p>
            <a:r>
              <a:rPr lang="en-GB" sz="2400" dirty="0" smtClean="0"/>
              <a:t>5.__________________________________________________________________________________________________________________________________________________</a:t>
            </a:r>
          </a:p>
          <a:p>
            <a:endParaRPr lang="en-GB" sz="2400" dirty="0" smtClean="0"/>
          </a:p>
          <a:p>
            <a:r>
              <a:rPr lang="en-GB" sz="2400" dirty="0" smtClean="0"/>
              <a:t>6.___________________________________________________________________________________________________________________________________________________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 smtClean="0"/>
          </a:p>
          <a:p>
            <a:pPr marL="457200" indent="-457200">
              <a:buAutoNum type="arabicPeriod"/>
            </a:pP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4035" y="5930537"/>
            <a:ext cx="849085" cy="1775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769325" y="6108128"/>
            <a:ext cx="679269" cy="2220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78" y="4559654"/>
            <a:ext cx="71342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2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Thursday 25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871" y="1683374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3031651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L.O.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able to understand what a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determiner</a:t>
            </a:r>
            <a:r>
              <a:rPr lang="en-GB" sz="4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4000" dirty="0" smtClean="0">
                <a:solidFill>
                  <a:prstClr val="black"/>
                </a:solidFill>
                <a:latin typeface="Calibri" panose="020F0502020204030204"/>
              </a:rPr>
              <a:t>is.</a:t>
            </a:r>
            <a:endParaRPr kumimoji="0" lang="en-GB" sz="4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61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296626" y="11373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L.O.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</a:t>
            </a:r>
            <a:r>
              <a:rPr lang="en-GB" sz="2800" u="sng" dirty="0" smtClean="0"/>
              <a:t>list.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59" y="534593"/>
            <a:ext cx="9777277" cy="609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6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22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February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L.O. </a:t>
            </a:r>
            <a:r>
              <a:rPr lang="en-GB" sz="4000" dirty="0"/>
              <a:t>To be able </a:t>
            </a:r>
            <a:r>
              <a:rPr lang="en-GB" sz="4000" dirty="0" smtClean="0"/>
              <a:t>to answer questions based on a </a:t>
            </a:r>
            <a:r>
              <a:rPr lang="en-GB" sz="4000" dirty="0" smtClean="0"/>
              <a:t>text.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7" y="554491"/>
            <a:ext cx="6675256" cy="4981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76" y="5747325"/>
            <a:ext cx="1498303" cy="10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61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32569" y="-164523"/>
            <a:ext cx="102816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also examples of determiners.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use when the first letter of the following word begins with a consonant.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used when the first letter of the following word begins with a vowel.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                                              (a, e,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o, u)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" y="5747325"/>
            <a:ext cx="1498303" cy="1064215"/>
          </a:xfrm>
          <a:prstGeom prst="rect">
            <a:avLst/>
          </a:prstGeom>
        </p:spPr>
      </p:pic>
      <p:pic>
        <p:nvPicPr>
          <p:cNvPr id="1026" name="Picture 2" descr="Image result for an or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9" y="209007"/>
            <a:ext cx="1972490" cy="19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306" y="2328467"/>
            <a:ext cx="4286006" cy="421574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6133810" y="3187337"/>
            <a:ext cx="4721424" cy="2682081"/>
          </a:xfrm>
          <a:prstGeom prst="cloudCallout">
            <a:avLst>
              <a:gd name="adj1" fmla="val -59668"/>
              <a:gd name="adj2" fmla="val 4640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91765" y="3559176"/>
            <a:ext cx="37098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English there are always some exceptions to the rules.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 an hour and a unicorn!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However, most of the time the consonant/vowel rule works!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516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0251" y="734882"/>
            <a:ext cx="11364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correct determiner in these nouns </a:t>
            </a:r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(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662" y="5817964"/>
            <a:ext cx="1254732" cy="931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954" y="2246811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0114" y="5117587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lamp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1028" y="2246811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job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0291" y="1777530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engine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7999" y="4051127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loud bang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2594" y="3561194"/>
            <a:ext cx="4697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interesting machine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15188" y="5817964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 old horse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959" y="2069917"/>
            <a:ext cx="336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_____ cart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5566414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5805" y="600891"/>
            <a:ext cx="113646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___ cart was used to travel down the mine.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___ oil lamp would warn you if there was a build up of gas.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___ tally was taken before the men entered the mines.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13" y="298153"/>
            <a:ext cx="113646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the correct determiner in these nouns </a:t>
            </a:r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(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</a:t>
            </a:r>
            <a:r>
              <a:rPr kumimoji="0" lang="en-GB" sz="280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  <a:endParaRPr kumimoji="0" lang="en-GB" sz="2800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12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257" y="104503"/>
            <a:ext cx="113646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 write 3 sentences of your own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containing</a:t>
            </a:r>
            <a:r>
              <a:rPr lang="en-GB" sz="2800" dirty="0" smtClean="0">
                <a:solidFill>
                  <a:srgbClr val="4472C4"/>
                </a:solidFill>
                <a:latin typeface="Calibri" panose="020F0502020204030204"/>
              </a:rPr>
              <a:t> a or an.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4.________________________________________________________________________________________________________________________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5.___________________________________________________________________________________________________________________________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6.___________________________________________________________________________________________________________________________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325" y="5616148"/>
            <a:ext cx="1419166" cy="106836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6897188" y="4945264"/>
            <a:ext cx="2325189" cy="15116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Remember to use an before a vowel, and a before a consonant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0263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Subject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Friday 26</a:t>
            </a:r>
            <a:r>
              <a:rPr kumimoji="0" lang="en-GB" sz="32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February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61401" y="3031651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L.O.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able to write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factual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paragraphs about </a:t>
            </a: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mining.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4727" y="201739"/>
            <a:ext cx="1085208" cy="111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1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L.O.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</a:t>
            </a:r>
            <a:r>
              <a:rPr lang="en-GB" sz="2800" u="sng" dirty="0" smtClean="0"/>
              <a:t>list.  </a:t>
            </a:r>
            <a:endParaRPr lang="en-GB" sz="28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3193576" y="1171735"/>
            <a:ext cx="8256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your own sentences using these </a:t>
            </a:r>
            <a:r>
              <a:rPr lang="en-GB" sz="2400" dirty="0" smtClean="0"/>
              <a:t>words.</a:t>
            </a:r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32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563" t="24153" r="73996" b="2646"/>
          <a:stretch/>
        </p:blipFill>
        <p:spPr>
          <a:xfrm>
            <a:off x="483325" y="2664822"/>
            <a:ext cx="2114146" cy="325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9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788" y="328612"/>
            <a:ext cx="110585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Today,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going to write some fact paragraphs about mining.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recap what we have done this week and what we should include.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could always look back at the previous slides to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help.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Expanded noun phrase-    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old, rickety cart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 tense-                           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was, has, worked, pulled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Conjunctions-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because, but, so, although,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Spot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determines that you have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used.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" y="5747325"/>
            <a:ext cx="1498303" cy="1064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2525" y="2470725"/>
            <a:ext cx="1905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5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024" y="2471737"/>
            <a:ext cx="95916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During the Victorian times, coal mining was an important job to provide coal for industries. It was a dangerous, tiring job and some people worked 12 hour shifts, 6 days a week. Children from poor families were also expected to work, however wealthy children were able to attend school.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76" y="5747325"/>
            <a:ext cx="1498303" cy="1064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763" y="214313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 is an opening paragraph about mining.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Underline or highlight the features were have worked on this week (past tense, expanded noun phrases, conjunctions, determiners).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827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5763" y="214313"/>
            <a:ext cx="1143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1: 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has been started off for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you.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97" y="214313"/>
            <a:ext cx="1419166" cy="1068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637" y="1099795"/>
            <a:ext cx="11430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mines, even the children were expected to work long shifts in ____________ , ________________  conditions. There were a few different jobs for the children to do and they were ______________ and _______________ .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Children had to work because only the ______________,_____________ children could go to school.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hey would get different jobs depending on their 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 this paragraph by discussing the roles of the children (look at Monday lesson for extra information).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14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304350" y="385908"/>
            <a:ext cx="10429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/>
              <a:t>L.O </a:t>
            </a:r>
            <a:r>
              <a:rPr lang="en-GB" sz="2800" u="sng" dirty="0"/>
              <a:t>To </a:t>
            </a:r>
            <a:r>
              <a:rPr lang="en-GB" sz="2800" u="sng" dirty="0" smtClean="0"/>
              <a:t>be able to spell words from the Y3/4 word list  </a:t>
            </a:r>
            <a:endParaRPr lang="en-GB" sz="2800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61" y="1562271"/>
            <a:ext cx="8153871" cy="36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888" y="214313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Paragraph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2: 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Finish this paragraph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could use other information we have looked at this week or even research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Coal mining yourself.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597" y="214313"/>
            <a:ext cx="1419166" cy="10683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2888" y="1282675"/>
            <a:ext cx="1143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tally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was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taken before entering   ___________  the owner knows how many people were in the mine. The workers then entered a __________, __________  </a:t>
            </a:r>
            <a:r>
              <a:rPr lang="en-GB" sz="2400" dirty="0" smtClean="0">
                <a:solidFill>
                  <a:prstClr val="black"/>
                </a:solidFill>
                <a:latin typeface="Calibri" panose="020F0502020204030204"/>
              </a:rPr>
              <a:t>cart 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travel down the mine which was extremely dark and _______________. The mines were ___________,___________ places so it was not a pleasant place to be.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</a:t>
            </a:r>
            <a:r>
              <a:rPr kumimoji="0" lang="en-GB" sz="2400" b="0" i="1" u="none" strike="noStrike" kern="1200" cap="none" spc="0" normalizeH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writing what it was like working in the mine (information in Wednesday’s </a:t>
            </a:r>
            <a:r>
              <a:rPr lang="en-GB" sz="2400" i="1" dirty="0" smtClean="0">
                <a:solidFill>
                  <a:srgbClr val="4472C4"/>
                </a:solidFill>
                <a:latin typeface="Calibri" panose="020F0502020204030204"/>
              </a:rPr>
              <a:t>lesson)</a:t>
            </a:r>
            <a:endParaRPr kumimoji="0" lang="en-GB" sz="2400" b="0" i="1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770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work is finished </a:t>
            </a:r>
            <a:r>
              <a:rPr lang="en-GB" dirty="0" smtClean="0"/>
              <a:t>when: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081" y="1598699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One independent paragraph</a:t>
            </a:r>
          </a:p>
          <a:p>
            <a:r>
              <a:rPr lang="en-GB" dirty="0" smtClean="0"/>
              <a:t>Capital letters </a:t>
            </a:r>
          </a:p>
          <a:p>
            <a:r>
              <a:rPr lang="en-GB" dirty="0" smtClean="0"/>
              <a:t>Full stops</a:t>
            </a:r>
          </a:p>
          <a:p>
            <a:r>
              <a:rPr lang="en-GB" dirty="0" smtClean="0"/>
              <a:t>Commas</a:t>
            </a:r>
          </a:p>
          <a:p>
            <a:r>
              <a:rPr lang="en-GB" dirty="0" smtClean="0"/>
              <a:t>Conjunctions </a:t>
            </a:r>
          </a:p>
          <a:p>
            <a:r>
              <a:rPr lang="en-GB" dirty="0" smtClean="0"/>
              <a:t>Expanded noun phrase </a:t>
            </a:r>
          </a:p>
          <a:p>
            <a:r>
              <a:rPr lang="en-GB" dirty="0" smtClean="0"/>
              <a:t>Past tense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Challenge: </a:t>
            </a:r>
            <a:r>
              <a:rPr lang="en-GB" dirty="0" smtClean="0"/>
              <a:t>identify the determiners you have used 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459" y="2252413"/>
            <a:ext cx="4656929" cy="1638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4157" y="6090686"/>
            <a:ext cx="847843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8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36763"/>
            <a:ext cx="5019675" cy="1325563"/>
          </a:xfrm>
        </p:spPr>
        <p:txBody>
          <a:bodyPr>
            <a:noAutofit/>
          </a:bodyPr>
          <a:lstStyle/>
          <a:p>
            <a:r>
              <a:rPr lang="en-GB" sz="4800" dirty="0" smtClean="0"/>
              <a:t>Well done for all your hard work </a:t>
            </a:r>
            <a:br>
              <a:rPr lang="en-GB" sz="4800" dirty="0" smtClean="0"/>
            </a:br>
            <a:r>
              <a:rPr lang="en-GB" sz="4800" dirty="0" smtClean="0"/>
              <a:t>again this week!</a:t>
            </a:r>
            <a:endParaRPr lang="en-GB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599" y="1119187"/>
            <a:ext cx="37814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2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291" y="154839"/>
            <a:ext cx="1423709" cy="101123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154" y="1123566"/>
            <a:ext cx="6010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https://www.bbc.co.uk/bitesize/clips/z73b4wx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805748" y="182879"/>
            <a:ext cx="3798843" cy="1645921"/>
          </a:xfrm>
          <a:prstGeom prst="cloudCallout">
            <a:avLst>
              <a:gd name="adj1" fmla="val -65304"/>
              <a:gd name="adj2" fmla="val 2965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511143" y="566447"/>
            <a:ext cx="275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Watch this video for more information on mining 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6" y="1879588"/>
            <a:ext cx="6139208" cy="4417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566" y="182879"/>
            <a:ext cx="6840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1"/>
                </a:solidFill>
              </a:rPr>
              <a:t>This week we are going to look at mining. Do you know anything about coal mines before we start? 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6244" y="1990705"/>
            <a:ext cx="5951842" cy="417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26" y="257175"/>
            <a:ext cx="8729124" cy="62736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16" y="5750620"/>
            <a:ext cx="1423709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8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0"/>
            <a:ext cx="6109222" cy="6821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573" y="2830912"/>
            <a:ext cx="36147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Bearers</a:t>
            </a:r>
            <a:r>
              <a:rPr lang="en-GB" sz="2000" dirty="0" smtClean="0"/>
              <a:t> (usually older girls and women) carried heavy baskets of coal away from the coalface.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67965" y="1286094"/>
            <a:ext cx="39612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Trappers</a:t>
            </a:r>
            <a:r>
              <a:rPr lang="en-GB" sz="2000" dirty="0" smtClean="0"/>
              <a:t> opened and closed trap-doors to let coal wagons pass by on underground trackways. 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38188" y="4406365"/>
            <a:ext cx="3614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Putters</a:t>
            </a:r>
            <a:r>
              <a:rPr lang="en-GB" sz="2000" dirty="0" smtClean="0"/>
              <a:t> put lumps of coal into coal wagons by hand 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445294" y="5761199"/>
            <a:ext cx="410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Drawers</a:t>
            </a:r>
            <a:r>
              <a:rPr lang="en-GB" sz="2000" dirty="0" smtClean="0"/>
              <a:t> were children who pushed and pulled loaded wagons. 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04788" y="49054"/>
            <a:ext cx="410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Here is the information from the page to make it easier to read </a:t>
            </a:r>
            <a:r>
              <a:rPr lang="en-GB" sz="2000" dirty="0" smtClean="0">
                <a:solidFill>
                  <a:schemeClr val="tx2"/>
                </a:solidFill>
                <a:sym typeface="Wingdings" panose="05000000000000000000" pitchFamily="2" charset="2"/>
              </a:rPr>
              <a:t> 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04" y="5761199"/>
            <a:ext cx="1423709" cy="101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700087"/>
            <a:ext cx="1167759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What sort of children were able to go to school in the Victorian period? </a:t>
            </a:r>
          </a:p>
          <a:p>
            <a:endParaRPr lang="en-GB" dirty="0" smtClean="0"/>
          </a:p>
          <a:p>
            <a:r>
              <a:rPr lang="en-GB" sz="2000" dirty="0" smtClean="0"/>
              <a:t>____________________________________________________________________________________________________________________________________________________________________________________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 startAt="2"/>
            </a:pPr>
            <a:r>
              <a:rPr lang="en-GB" dirty="0" smtClean="0"/>
              <a:t>How old were children when they were expected to work and what jobs did they do? </a:t>
            </a:r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  <a:p>
            <a:pPr marL="342900" indent="-342900">
              <a:buAutoNum type="arabicPeriod" startAt="2"/>
            </a:pPr>
            <a:endParaRPr lang="en-GB" dirty="0" smtClean="0"/>
          </a:p>
          <a:p>
            <a:r>
              <a:rPr lang="en-GB" dirty="0" smtClean="0"/>
              <a:t>3.  Why were the mines so dangerous? </a:t>
            </a:r>
          </a:p>
          <a:p>
            <a:endParaRPr lang="en-GB" dirty="0"/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4. What were the common jobs that children were given?</a:t>
            </a:r>
          </a:p>
          <a:p>
            <a:endParaRPr lang="en-GB" dirty="0"/>
          </a:p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14325" y="142875"/>
            <a:ext cx="11706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Remember to answer in full </a:t>
            </a:r>
            <a:r>
              <a:rPr lang="en-GB" b="1" dirty="0" smtClean="0">
                <a:solidFill>
                  <a:srgbClr val="FF0000"/>
                </a:solidFill>
              </a:rPr>
              <a:t>sentences e.g</a:t>
            </a:r>
            <a:r>
              <a:rPr lang="en-GB" b="1" dirty="0" smtClean="0">
                <a:solidFill>
                  <a:srgbClr val="FF0000"/>
                </a:solidFill>
              </a:rPr>
              <a:t>. Children were given nasty jobs and they had no laws to protect them.  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647" y="5992768"/>
            <a:ext cx="847843" cy="638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1028700"/>
            <a:ext cx="1167759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 What was the job of the Trapper?</a:t>
            </a:r>
          </a:p>
          <a:p>
            <a:endParaRPr lang="en-GB" dirty="0" smtClean="0"/>
          </a:p>
          <a:p>
            <a:r>
              <a:rPr lang="en-GB" sz="2000" dirty="0" smtClean="0"/>
              <a:t>____________________________________________________________________________________________________________________________________________________________________________________</a:t>
            </a:r>
          </a:p>
          <a:p>
            <a:pPr marL="342900" indent="-342900">
              <a:buAutoNum type="arabicPeriod"/>
            </a:pPr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r>
              <a:rPr lang="en-GB" dirty="0" smtClean="0"/>
              <a:t>6.  What problems did the children face as a result of being down the mine? </a:t>
            </a:r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  <a:p>
            <a:pPr marL="342900" indent="-342900">
              <a:buAutoNum type="arabicPeriod" startAt="2"/>
            </a:pPr>
            <a:endParaRPr lang="en-GB" dirty="0" smtClean="0"/>
          </a:p>
          <a:p>
            <a:pPr marL="342900" indent="-342900">
              <a:buAutoNum type="arabicPeriod" startAt="2"/>
            </a:pPr>
            <a:endParaRPr lang="en-GB" dirty="0"/>
          </a:p>
          <a:p>
            <a:pPr marL="342900" indent="-342900">
              <a:buAutoNum type="arabicPeriod" startAt="7"/>
            </a:pPr>
            <a:r>
              <a:rPr lang="en-GB" dirty="0" smtClean="0"/>
              <a:t>How do you think the children feel about working down the mines and why?</a:t>
            </a:r>
          </a:p>
          <a:p>
            <a:r>
              <a:rPr lang="en-GB" dirty="0"/>
              <a:t>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342900" indent="-342900">
              <a:buAutoNum type="arabicPeriod" startAt="7"/>
            </a:pP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1" y="5809752"/>
            <a:ext cx="1161990" cy="8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3982</TotalTime>
  <Words>1797</Words>
  <Application>Microsoft Office PowerPoint</Application>
  <PresentationFormat>Widescreen</PresentationFormat>
  <Paragraphs>288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Wingdings</vt:lpstr>
      <vt:lpstr>Office Theme</vt:lpstr>
      <vt:lpstr>PowerPoint Presentation</vt:lpstr>
      <vt:lpstr>https://www.myon.co.uk/index.html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My work is finished when: </vt:lpstr>
      <vt:lpstr>Well done for all your hard work  again this week!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Paul Gingell</cp:lastModifiedBy>
  <cp:revision>310</cp:revision>
  <cp:lastPrinted>2021-01-05T10:05:29Z</cp:lastPrinted>
  <dcterms:created xsi:type="dcterms:W3CDTF">2020-11-12T10:31:00Z</dcterms:created>
  <dcterms:modified xsi:type="dcterms:W3CDTF">2021-02-12T10:01:27Z</dcterms:modified>
</cp:coreProperties>
</file>