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sldIdLst>
    <p:sldId id="257" r:id="rId3"/>
    <p:sldId id="305" r:id="rId4"/>
    <p:sldId id="306" r:id="rId5"/>
    <p:sldId id="307" r:id="rId6"/>
    <p:sldId id="308" r:id="rId7"/>
    <p:sldId id="311" r:id="rId8"/>
    <p:sldId id="313" r:id="rId9"/>
    <p:sldId id="309" r:id="rId10"/>
    <p:sldId id="314" r:id="rId11"/>
    <p:sldId id="328" r:id="rId12"/>
    <p:sldId id="316" r:id="rId13"/>
    <p:sldId id="329" r:id="rId14"/>
    <p:sldId id="330" r:id="rId15"/>
    <p:sldId id="331" r:id="rId16"/>
    <p:sldId id="332" r:id="rId17"/>
    <p:sldId id="318" r:id="rId18"/>
    <p:sldId id="319" r:id="rId19"/>
    <p:sldId id="320" r:id="rId20"/>
    <p:sldId id="321" r:id="rId21"/>
    <p:sldId id="322" r:id="rId22"/>
    <p:sldId id="326" r:id="rId23"/>
    <p:sldId id="327" r:id="rId24"/>
    <p:sldId id="323" r:id="rId25"/>
    <p:sldId id="324" r:id="rId26"/>
    <p:sldId id="325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evine" initials="l" lastIdx="1" clrIdx="0">
    <p:extLst>
      <p:ext uri="{19B8F6BF-5375-455C-9EA6-DF929625EA0E}">
        <p15:presenceInfo xmlns:p15="http://schemas.microsoft.com/office/powerpoint/2012/main" userId="ldev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8F541-70A1-44F6-B34E-CFF22473536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A79A5-B33D-448A-AA12-471CE36AA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1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 – 15 mins</a:t>
            </a:r>
          </a:p>
          <a:p>
            <a:r>
              <a:rPr lang="en-GB" dirty="0"/>
              <a:t>Explain to the class that they are going to hear a story about someone who wanted to join different groups but was made to feel they didn’t belong. Read the story of Beegu by Alexis Deacon. </a:t>
            </a:r>
          </a:p>
          <a:p>
            <a:endParaRPr lang="en-GB" dirty="0"/>
          </a:p>
          <a:p>
            <a:r>
              <a:rPr lang="en-GB" b="1" dirty="0"/>
              <a:t>Teacher note: </a:t>
            </a:r>
            <a:r>
              <a:rPr lang="en-GB" dirty="0"/>
              <a:t>Beegu is an alien so remind the class that aliens aren’t real but in this case </a:t>
            </a:r>
            <a:r>
              <a:rPr lang="en-GB" dirty="0" err="1"/>
              <a:t>Beegu’s</a:t>
            </a:r>
            <a:r>
              <a:rPr lang="en-GB" dirty="0"/>
              <a:t> story helps us to talk about how we treat people who are new to our groups.</a:t>
            </a:r>
          </a:p>
          <a:p>
            <a:endParaRPr lang="en-GB" dirty="0"/>
          </a:p>
          <a:p>
            <a:r>
              <a:rPr lang="en-GB" dirty="0"/>
              <a:t>Ask pupils to think about all the things that happened to Beegu. </a:t>
            </a:r>
          </a:p>
          <a:p>
            <a:r>
              <a:rPr lang="en-GB" dirty="0"/>
              <a:t>How was Beegu made to feel unwelcome by the different groups?  Invite pupils to share and feedback their ideas on why they think Beegu was excluded.   </a:t>
            </a:r>
          </a:p>
          <a:p>
            <a:r>
              <a:rPr lang="en-GB" i="1" dirty="0"/>
              <a:t>• How do they think Beegu felt each time she was excluded from a group?  </a:t>
            </a:r>
          </a:p>
          <a:p>
            <a:r>
              <a:rPr lang="en-GB" i="1" dirty="0"/>
              <a:t>• What thoughts might have been going through </a:t>
            </a:r>
            <a:r>
              <a:rPr lang="en-GB" i="1" dirty="0" err="1"/>
              <a:t>Beegu’s</a:t>
            </a:r>
            <a:r>
              <a:rPr lang="en-GB" i="1" dirty="0"/>
              <a:t> mind each time?  </a:t>
            </a:r>
          </a:p>
          <a:p>
            <a:r>
              <a:rPr lang="en-GB" i="1" dirty="0"/>
              <a:t>• Which group did make Beegu feel welcome? </a:t>
            </a:r>
          </a:p>
          <a:p>
            <a:r>
              <a:rPr lang="en-GB" i="1" dirty="0"/>
              <a:t>• How did they do this?  </a:t>
            </a:r>
          </a:p>
          <a:p>
            <a:r>
              <a:rPr lang="en-GB" i="1" dirty="0"/>
              <a:t>• What could the other groups have done instead so that Beegu felt welcome and included?  </a:t>
            </a:r>
          </a:p>
          <a:p>
            <a:endParaRPr lang="en-GB" dirty="0"/>
          </a:p>
          <a:p>
            <a:r>
              <a:rPr lang="en-GB" dirty="0"/>
              <a:t>Record some of their ideas and opinions on the class flipchart or whiteboard.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4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 – 15 mins</a:t>
            </a:r>
          </a:p>
          <a:p>
            <a:r>
              <a:rPr lang="en-GB" dirty="0"/>
              <a:t>Explain to the class that they are going to hear a story about someone who wanted to join different groups but was made to feel they didn’t belong. Read the story of Beegu by Alexis Deacon. </a:t>
            </a:r>
          </a:p>
          <a:p>
            <a:endParaRPr lang="en-GB" dirty="0"/>
          </a:p>
          <a:p>
            <a:r>
              <a:rPr lang="en-GB" b="1" dirty="0"/>
              <a:t>Teacher note: </a:t>
            </a:r>
            <a:r>
              <a:rPr lang="en-GB" dirty="0"/>
              <a:t>Beegu is an alien so remind the class that aliens aren’t real but in this case </a:t>
            </a:r>
            <a:r>
              <a:rPr lang="en-GB" dirty="0" err="1"/>
              <a:t>Beegu’s</a:t>
            </a:r>
            <a:r>
              <a:rPr lang="en-GB" dirty="0"/>
              <a:t> story helps us to talk about how we treat people who are new to our groups.</a:t>
            </a:r>
          </a:p>
          <a:p>
            <a:endParaRPr lang="en-GB" dirty="0"/>
          </a:p>
          <a:p>
            <a:r>
              <a:rPr lang="en-GB" dirty="0"/>
              <a:t>Ask pupils to think about all the things that happened to Beegu. </a:t>
            </a:r>
          </a:p>
          <a:p>
            <a:r>
              <a:rPr lang="en-GB" dirty="0"/>
              <a:t>How was Beegu made to feel unwelcome by the different groups?  Invite pupils to share and feedback their ideas on why they think Beegu was excluded.   </a:t>
            </a:r>
          </a:p>
          <a:p>
            <a:r>
              <a:rPr lang="en-GB" i="1" dirty="0"/>
              <a:t>• How do they think Beegu felt each time she was excluded from a group?  </a:t>
            </a:r>
          </a:p>
          <a:p>
            <a:r>
              <a:rPr lang="en-GB" i="1" dirty="0"/>
              <a:t>• What thoughts might have been going through </a:t>
            </a:r>
            <a:r>
              <a:rPr lang="en-GB" i="1" dirty="0" err="1"/>
              <a:t>Beegu’s</a:t>
            </a:r>
            <a:r>
              <a:rPr lang="en-GB" i="1" dirty="0"/>
              <a:t> mind each time?  </a:t>
            </a:r>
          </a:p>
          <a:p>
            <a:r>
              <a:rPr lang="en-GB" i="1" dirty="0"/>
              <a:t>• Which group did make Beegu feel welcome? </a:t>
            </a:r>
          </a:p>
          <a:p>
            <a:r>
              <a:rPr lang="en-GB" i="1" dirty="0"/>
              <a:t>• How did they do this?  </a:t>
            </a:r>
          </a:p>
          <a:p>
            <a:r>
              <a:rPr lang="en-GB" i="1" dirty="0"/>
              <a:t>• What could the other groups have done instead so that Beegu felt welcome and included?  </a:t>
            </a:r>
          </a:p>
          <a:p>
            <a:endParaRPr lang="en-GB" dirty="0"/>
          </a:p>
          <a:p>
            <a:r>
              <a:rPr lang="en-GB" dirty="0"/>
              <a:t>Record some of their ideas and opinions on the class flipchart or whiteboard.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5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6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05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6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7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0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1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9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5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59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08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5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0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0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02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6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9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7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EE40-22E4-43E8-B83D-38ED26300A1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A54AD-B022-4D16-A026-56D03754B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what-were-the-different-periods-in-the-stone-age-crtka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cE6OeRZB_Wc&amp;list=PL4lsuC6DXedNs7U2_OoWR5efvMzU24hjW&amp;index=9&amp;t=0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jpeg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History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2021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2932" y="2960913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</a:t>
            </a:r>
            <a:r>
              <a:rPr lang="en-GB" sz="4000" dirty="0" smtClean="0">
                <a:latin typeface="+mj-lt"/>
              </a:rPr>
              <a:t>To be able to </a:t>
            </a:r>
            <a:r>
              <a:rPr lang="en-US" sz="4000" dirty="0" smtClean="0">
                <a:latin typeface="+mj-lt"/>
              </a:rPr>
              <a:t>order the events of the Stone Age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4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8" y="1753147"/>
            <a:ext cx="9564661" cy="3986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6117" y="95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https://classroom.thenational.academy/lessons/what-were-the-different-periods-in-the-stone-age-crtkad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9827" y="759655"/>
            <a:ext cx="5008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Click on the link to watch an online lesson about the Stone Age.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389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History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Tuesday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2021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2932" y="2960913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</a:t>
            </a:r>
            <a:r>
              <a:rPr lang="en-GB" sz="4000" dirty="0" smtClean="0">
                <a:latin typeface="+mj-lt"/>
              </a:rPr>
              <a:t>To be able to </a:t>
            </a:r>
            <a:r>
              <a:rPr lang="en-US" sz="4000" dirty="0" smtClean="0">
                <a:latin typeface="+mj-lt"/>
              </a:rPr>
              <a:t>compare life with the Stone Age.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1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25853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https://www.youtube.com/watch?v=cE6OeRZB_Wc&amp;list=PL4lsuC6DXedNs7U2_OoWR5efvMzU24hjW&amp;index=9&amp;t=0s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2" y="3305907"/>
            <a:ext cx="4762577" cy="2513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947" y="1181686"/>
            <a:ext cx="6597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Watch this short video to see what life would have been like in the Stone Age.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42142" y="1955409"/>
            <a:ext cx="3263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As you are watching, compare life in the Stone Age to our life today.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6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2" y="590843"/>
            <a:ext cx="4135902" cy="132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6608" y="984738"/>
            <a:ext cx="119294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Sort the following statements on the next slide into 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Stone Age or Modern Day.</a:t>
            </a:r>
          </a:p>
          <a:p>
            <a:endParaRPr lang="en-GB" dirty="0"/>
          </a:p>
          <a:p>
            <a:r>
              <a:rPr lang="en-GB" sz="2400" dirty="0" smtClean="0"/>
              <a:t>If you are working on the computer drag them into the correct column on the next slide. </a:t>
            </a:r>
          </a:p>
          <a:p>
            <a:endParaRPr lang="en-GB" sz="2400" dirty="0"/>
          </a:p>
          <a:p>
            <a:r>
              <a:rPr lang="en-GB" sz="2400" dirty="0" smtClean="0"/>
              <a:t>If you are working on paper you could colour the boxes two different colours. One for the Stone Age and a different colour for Modern </a:t>
            </a:r>
            <a:r>
              <a:rPr lang="en-GB" sz="2400" dirty="0"/>
              <a:t>D</a:t>
            </a:r>
            <a:r>
              <a:rPr lang="en-GB" sz="2400" dirty="0" smtClean="0"/>
              <a:t>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937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572" y="590843"/>
            <a:ext cx="4135902" cy="132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80961" y="1336430"/>
            <a:ext cx="268692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Sleep on animal skins 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4844" y="2377439"/>
            <a:ext cx="19413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Sleep on a bed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010" y="281353"/>
            <a:ext cx="339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>
                <a:solidFill>
                  <a:srgbClr val="FF0000"/>
                </a:solidFill>
                <a:latin typeface="XCCW Joined 4a" panose="03050602040000000000" pitchFamily="66" charset="0"/>
              </a:rPr>
              <a:t>Stone Age </a:t>
            </a:r>
            <a:endParaRPr lang="en-GB" sz="4000" u="sng" dirty="0">
              <a:solidFill>
                <a:srgbClr val="FF0000"/>
              </a:solidFill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8311" y="264254"/>
            <a:ext cx="3871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solidFill>
                  <a:srgbClr val="FF0000"/>
                </a:solidFill>
                <a:latin typeface="XCCW Joined 4a" panose="03050602040000000000" pitchFamily="66" charset="0"/>
              </a:rPr>
              <a:t>Modern Day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7" y="223882"/>
            <a:ext cx="926672" cy="6706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15" y="223882"/>
            <a:ext cx="926672" cy="6706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126609" y="5809957"/>
            <a:ext cx="375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are colouring in the statements, colour the circle next to the heading to match the statements.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53353" y="1659988"/>
            <a:ext cx="23493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Gather berries to eat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2849" y="5795888"/>
            <a:ext cx="30104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Make clothes from animal skins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354" y="2025748"/>
            <a:ext cx="23071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Buy clothes to wear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26548" y="3995225"/>
            <a:ext cx="23774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Mainly travel by boat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7957" y="1280160"/>
            <a:ext cx="24055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Travel by car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6246" y="2616591"/>
            <a:ext cx="16318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Live in houses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489" y="4698609"/>
            <a:ext cx="25181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Get food from shops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67225" y="5120640"/>
            <a:ext cx="289794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Use bow and arrows to kill animals for food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8604" y="2785404"/>
            <a:ext cx="28979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Have a summer camp and a winter camp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009" y="3530991"/>
            <a:ext cx="20257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XCCW Joined 4a" panose="03050602040000000000" pitchFamily="66" charset="0"/>
              </a:rPr>
              <a:t>Use electricity </a:t>
            </a:r>
            <a:endParaRPr lang="en-GB" sz="2000" dirty="0">
              <a:latin typeface="XCCW Joined 4a" panose="03050602040000000000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06240" y="4473526"/>
            <a:ext cx="22086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XCCW Joined 4a" panose="03050602040000000000" pitchFamily="66" charset="0"/>
              </a:rPr>
              <a:t>Named after nature</a:t>
            </a:r>
            <a:endParaRPr lang="en-GB" sz="2000" dirty="0"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584" y="210381"/>
            <a:ext cx="10515600" cy="1325563"/>
          </a:xfrm>
        </p:spPr>
        <p:txBody>
          <a:bodyPr/>
          <a:lstStyle/>
          <a:p>
            <a:r>
              <a:rPr lang="en-GB" dirty="0"/>
              <a:t>Would you like to live in the Stone Age?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1.What would be the best part of living in the Stone Age?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2.What would be the hardest part of living in the Stone Age?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</a:t>
            </a:r>
          </a:p>
          <a:p>
            <a:pPr marL="0" indent="0">
              <a:buNone/>
            </a:pPr>
            <a:r>
              <a:rPr lang="en-GB" dirty="0" smtClean="0"/>
              <a:t>3.What would you miss the most from your modern day life?</a:t>
            </a:r>
          </a:p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6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118806"/>
            <a:ext cx="6541476" cy="673124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8806375" y="1842867"/>
            <a:ext cx="2658793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39993" y="642538"/>
            <a:ext cx="4052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are working on the PowerPoint</a:t>
            </a:r>
          </a:p>
          <a:p>
            <a:r>
              <a:rPr lang="en-GB" dirty="0" smtClean="0"/>
              <a:t>on the computer, press the  Insert button</a:t>
            </a:r>
          </a:p>
          <a:p>
            <a:r>
              <a:rPr lang="en-GB" dirty="0" smtClean="0"/>
              <a:t> then Shapes and pick a line to mark off</a:t>
            </a:r>
          </a:p>
          <a:p>
            <a:r>
              <a:rPr lang="en-GB" dirty="0"/>
              <a:t>t</a:t>
            </a:r>
            <a:r>
              <a:rPr lang="en-GB" dirty="0" smtClean="0"/>
              <a:t>he words you find. 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81" y="2686545"/>
            <a:ext cx="5012276" cy="20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0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309722"/>
            <a:ext cx="6267191" cy="627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114" y="464234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Answers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6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Subject</a:t>
            </a:r>
            <a:r>
              <a:rPr lang="en-GB" dirty="0" smtClean="0"/>
              <a:t>: </a:t>
            </a:r>
            <a:r>
              <a:rPr lang="en-GB" sz="2400" dirty="0" smtClean="0"/>
              <a:t>DT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Tuesday 19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2021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61401" y="2914329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</a:t>
            </a:r>
            <a:r>
              <a:rPr lang="en-GB" sz="4000" dirty="0" smtClean="0">
                <a:latin typeface="+mj-lt"/>
              </a:rPr>
              <a:t>To be able to </a:t>
            </a:r>
            <a:r>
              <a:rPr lang="en-US" sz="4000" dirty="0" smtClean="0">
                <a:latin typeface="+mj-lt"/>
              </a:rPr>
              <a:t>make a 3D model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2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6" y="241866"/>
            <a:ext cx="4772691" cy="657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23" y="1034753"/>
            <a:ext cx="3391373" cy="265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06" y="3828169"/>
            <a:ext cx="3562847" cy="294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336" y="899183"/>
            <a:ext cx="3458058" cy="394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278" y="1844407"/>
            <a:ext cx="3458058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4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139" y="418906"/>
            <a:ext cx="11286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/>
              <a:t>Chronology: </a:t>
            </a:r>
            <a:r>
              <a:rPr lang="en-GB" altLang="en-US" sz="2800" dirty="0"/>
              <a:t>the arrangement of events or dates in the order of their occurrence</a:t>
            </a:r>
            <a:r>
              <a:rPr lang="en-GB" alt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818" y="1710956"/>
            <a:ext cx="628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800" dirty="0"/>
              <a:t>P</a:t>
            </a:r>
            <a:r>
              <a:rPr lang="en-GB" altLang="en-US" sz="2800" dirty="0" smtClean="0"/>
              <a:t>ut </a:t>
            </a:r>
            <a:r>
              <a:rPr lang="en-GB" altLang="en-US" sz="2800" dirty="0"/>
              <a:t>these events into </a:t>
            </a:r>
            <a:r>
              <a:rPr lang="en-GB" altLang="en-US" sz="2800" dirty="0">
                <a:solidFill>
                  <a:srgbClr val="FF0000"/>
                </a:solidFill>
              </a:rPr>
              <a:t>chronological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order</a:t>
            </a:r>
            <a:r>
              <a:rPr lang="en-GB" altLang="en-US" dirty="0" smtClean="0"/>
              <a:t>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40056" y="3451421"/>
            <a:ext cx="2086024" cy="2710228"/>
          </a:xfrm>
          <a:prstGeom prst="rect">
            <a:avLst/>
          </a:prstGeom>
          <a:solidFill>
            <a:srgbClr val="E0C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Romans invade Britain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38427" y="3451421"/>
            <a:ext cx="1963567" cy="2710228"/>
          </a:xfrm>
          <a:prstGeom prst="rect">
            <a:avLst/>
          </a:prstGeom>
          <a:solidFill>
            <a:srgbClr val="E0C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Usain Bolt wins 100m gold at the Olympics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018628" y="3451421"/>
            <a:ext cx="2014024" cy="2710228"/>
          </a:xfrm>
          <a:prstGeom prst="rect">
            <a:avLst/>
          </a:prstGeom>
          <a:solidFill>
            <a:srgbClr val="E0C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Dinosaurs lived on earth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846185" y="3451421"/>
            <a:ext cx="2042209" cy="2710228"/>
          </a:xfrm>
          <a:prstGeom prst="rect">
            <a:avLst/>
          </a:prstGeom>
          <a:solidFill>
            <a:srgbClr val="E0C8A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altLang="en-US" sz="2000" dirty="0">
                <a:solidFill>
                  <a:schemeClr val="tx1"/>
                </a:solidFill>
              </a:rPr>
              <a:t>Queen Elizabeth II is born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0056" y="34672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31488" y="345142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4024" y="34514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990676" y="34708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7452" y="2686929"/>
            <a:ext cx="11357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Tip: Move the boxes on the PowerPoint or write the number of the boxes in the correct order on the sheet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422031"/>
            <a:ext cx="7125694" cy="4220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48246" y="1069145"/>
            <a:ext cx="39108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you don’t have a paper copy to fold, why not make a junk model mammoth. </a:t>
            </a:r>
          </a:p>
          <a:p>
            <a:r>
              <a:rPr lang="en-GB" sz="2800" dirty="0" smtClean="0"/>
              <a:t>Look around the house to see what recycling you could use to make your own model. Or you might want to draw a mammoth instead. </a:t>
            </a:r>
          </a:p>
          <a:p>
            <a:r>
              <a:rPr lang="en-GB" sz="2800" dirty="0" smtClean="0"/>
              <a:t>Be creative!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507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4" y="464234"/>
            <a:ext cx="6020616" cy="604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19" y="5390269"/>
            <a:ext cx="2418762" cy="8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42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441" y="223150"/>
            <a:ext cx="6830659" cy="630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02" y="5313566"/>
            <a:ext cx="2762672" cy="9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1" y="790206"/>
            <a:ext cx="7220958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7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3" y="148100"/>
            <a:ext cx="7059010" cy="2819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38" y="3094892"/>
            <a:ext cx="6986207" cy="3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9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114" y="4642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3" r="5711"/>
          <a:stretch/>
        </p:blipFill>
        <p:spPr>
          <a:xfrm>
            <a:off x="405617" y="1091212"/>
            <a:ext cx="3235570" cy="3362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019" y="117473"/>
            <a:ext cx="4327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Mammoth Fact File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5282" y="750553"/>
            <a:ext cx="3362179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lived… _________________________________________________________________________________________________________________________________________________________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743771" y="750552"/>
            <a:ext cx="349347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looked like …</a:t>
            </a:r>
          </a:p>
          <a:p>
            <a:r>
              <a:rPr lang="en-GB" sz="2800" dirty="0" smtClean="0"/>
              <a:t>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953" y="5233797"/>
            <a:ext cx="11828586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became extinct because..</a:t>
            </a:r>
          </a:p>
          <a:p>
            <a:r>
              <a:rPr lang="en-GB" sz="3200" dirty="0" smtClean="0"/>
              <a:t>__________________________________________________________________________________________________________________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4027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PSHE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 21st January 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401" y="3095884"/>
            <a:ext cx="10429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be able to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identify the communities we belong to and how it makes us feel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446" y="5987219"/>
            <a:ext cx="595312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1829" y="854667"/>
            <a:ext cx="11611682" cy="4121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394" y="3389"/>
            <a:ext cx="5346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Starting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829" y="2101789"/>
            <a:ext cx="43418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1.  Write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down the different groups you can think of that you are part of. They might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include something in school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 out of school. (dancing, football, friendships, class)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829" y="3936355"/>
            <a:ext cx="4218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2. Can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you write down who is in these groups with you? (Family, friends, teachers)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829" y="5251882"/>
            <a:ext cx="4581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3.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How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does it make you feel to be part of these groups? (happy, excited, proud)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829" y="854666"/>
            <a:ext cx="116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Think about any groups you may be part of now or have been part of. Now complete the following steps.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42263" y="2101789"/>
            <a:ext cx="6466114" cy="15296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2263" y="3679343"/>
            <a:ext cx="6466114" cy="152968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2263" y="5251882"/>
            <a:ext cx="6466114" cy="152968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1829" y="1408013"/>
            <a:ext cx="11611682" cy="4121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829" y="1423204"/>
            <a:ext cx="1161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Examples of groups: dancing, football, gymnastics, swimming, friendship, school class, family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8891" y="2091836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Friendships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Swimming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38891" y="3656138"/>
            <a:ext cx="2800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Swimming: Brother, sister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Friendships: Daniel, Ella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38891" y="5232233"/>
            <a:ext cx="180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Excited, happy,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278" y="160338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/>
              <a:t>Did you know we all belong to a community?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2" y="4086160"/>
            <a:ext cx="11050006" cy="1273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u="sng" dirty="0" smtClean="0"/>
              <a:t>What is a community?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A community is when a group of people come together because they share the same things for example: social interest (football, dance), job, where they live and school.</a:t>
            </a:r>
            <a:endParaRPr lang="en-GB" sz="3200" dirty="0"/>
          </a:p>
        </p:txBody>
      </p:sp>
      <p:sp>
        <p:nvSpPr>
          <p:cNvPr id="4" name="AutoShape 2" descr="What is a Community? - Community for Kindergarten | Social Studies for  Kindergarten | Kids Academy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2" y="1376875"/>
            <a:ext cx="4490817" cy="2514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E42C6-CD30-4CFD-96EF-32C3ACEB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82" y="1485901"/>
            <a:ext cx="2606444" cy="2211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B042D-5C39-426D-9B57-D06590F3C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513" y="1680328"/>
            <a:ext cx="2677875" cy="17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47649" y="2196846"/>
            <a:ext cx="3376246" cy="1336431"/>
          </a:xfrm>
          <a:prstGeom prst="rect">
            <a:avLst/>
          </a:pr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32" y="351120"/>
            <a:ext cx="11977468" cy="61287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Listen to the following story using the link below.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52" y="1210087"/>
            <a:ext cx="5223374" cy="4498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090" y="5954378"/>
            <a:ext cx="7674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https://www.youtube.com/watch?v=OaX_zGZO0Y8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0844" y="963993"/>
            <a:ext cx="1374159" cy="4865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23495" y="2264898"/>
            <a:ext cx="302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unable to watch online or prefer to read it, the story is provided on the next few slides (5-9).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6" y="220202"/>
            <a:ext cx="9158277" cy="6039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677" y="220202"/>
            <a:ext cx="2950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Did you know?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78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11643" cy="224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460" y="425274"/>
            <a:ext cx="1856196" cy="145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03803" y="502907"/>
            <a:ext cx="4853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Beegu was not supposed to be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was lost.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8892" r="13415"/>
          <a:stretch/>
        </p:blipFill>
        <p:spPr>
          <a:xfrm>
            <a:off x="931844" y="2403806"/>
            <a:ext cx="3359598" cy="265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95687" y="2956596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one seemed to understand her.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093" y="2403806"/>
            <a:ext cx="1959857" cy="185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5499"/>
          <a:stretch/>
        </p:blipFill>
        <p:spPr>
          <a:xfrm>
            <a:off x="6343621" y="4553222"/>
            <a:ext cx="2951824" cy="212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97373" y="5482437"/>
            <a:ext cx="562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wouldn’t even stay still to listen.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7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772"/>
          <a:stretch/>
        </p:blipFill>
        <p:spPr>
          <a:xfrm>
            <a:off x="486762" y="367748"/>
            <a:ext cx="2093639" cy="141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895"/>
          <a:stretch/>
        </p:blipFill>
        <p:spPr>
          <a:xfrm>
            <a:off x="9683430" y="227072"/>
            <a:ext cx="2170945" cy="172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80401" y="658443"/>
            <a:ext cx="7440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far away ….. she thought she heard her mother calling but it wasn’t her.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59359"/>
          <a:stretch/>
        </p:blipFill>
        <p:spPr>
          <a:xfrm>
            <a:off x="112541" y="2398687"/>
            <a:ext cx="3708481" cy="128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44219" y="2583187"/>
            <a:ext cx="428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Beegu didn’t like being alone. She needed to find some friends.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31" t="50782" r="706" b="9691"/>
          <a:stretch/>
        </p:blipFill>
        <p:spPr>
          <a:xfrm>
            <a:off x="8354393" y="2371967"/>
            <a:ext cx="3686586" cy="125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40353"/>
          <a:stretch/>
        </p:blipFill>
        <p:spPr>
          <a:xfrm>
            <a:off x="2580401" y="4507931"/>
            <a:ext cx="1668743" cy="154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554011" y="4881777"/>
            <a:ext cx="428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she did at last..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223" y="4507931"/>
            <a:ext cx="1427530" cy="167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53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30" y="293868"/>
            <a:ext cx="1955029" cy="237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922" y="388976"/>
            <a:ext cx="2486690" cy="218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81" y="1695551"/>
            <a:ext cx="1357104" cy="146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b="18971"/>
          <a:stretch/>
        </p:blipFill>
        <p:spPr>
          <a:xfrm>
            <a:off x="1005823" y="4079928"/>
            <a:ext cx="2222316" cy="21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844545" y="652122"/>
            <a:ext cx="428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Beegu wasn’t wanted there, it seemed.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3278" y="4592748"/>
            <a:ext cx="4286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 she thought she’d found the perfect place… and it was!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394" y="4222823"/>
            <a:ext cx="3628823" cy="157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5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7" y="235927"/>
            <a:ext cx="1341504" cy="194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24786" y="377211"/>
            <a:ext cx="481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not everyone thought so...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635" y="1208209"/>
            <a:ext cx="570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‘Wait!’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 friends wanted to say goodbye.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4726" y="2888965"/>
            <a:ext cx="642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Once again, from far away she thought she heard her mother calling. But she knew it couldn’t be….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ould it?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077" y="684513"/>
            <a:ext cx="1838325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7607"/>
          <a:stretch/>
        </p:blipFill>
        <p:spPr>
          <a:xfrm>
            <a:off x="566254" y="2660919"/>
            <a:ext cx="2388472" cy="202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38102" y="5461989"/>
            <a:ext cx="428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it was!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756" y="2573310"/>
            <a:ext cx="1724646" cy="221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349" y="4569721"/>
            <a:ext cx="1625633" cy="224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9993" y="4591090"/>
            <a:ext cx="1580899" cy="220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684"/>
          <a:stretch/>
        </p:blipFill>
        <p:spPr>
          <a:xfrm>
            <a:off x="285227" y="83908"/>
            <a:ext cx="3952875" cy="216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76" r="17179" b="23683"/>
          <a:stretch/>
        </p:blipFill>
        <p:spPr>
          <a:xfrm>
            <a:off x="7638757" y="1746617"/>
            <a:ext cx="2475914" cy="275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9576"/>
          <a:stretch/>
        </p:blipFill>
        <p:spPr>
          <a:xfrm>
            <a:off x="1059109" y="4501663"/>
            <a:ext cx="3690060" cy="178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49169" y="5356591"/>
            <a:ext cx="657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hoped they would remember her too.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70" y="2929167"/>
            <a:ext cx="66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Beegu would always remember those small ones.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169" y="153780"/>
            <a:ext cx="7208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Beegu told her parents all about life on Earth. How earth creatures were mostly big and unfriendly, but there were some small ones who seemed hopeful.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3FBF18-28E4-46B7-ADBE-1C272C4FDD60}"/>
              </a:ext>
            </a:extLst>
          </p:cNvPr>
          <p:cNvSpPr txBox="1">
            <a:spLocks/>
          </p:cNvSpPr>
          <p:nvPr/>
        </p:nvSpPr>
        <p:spPr>
          <a:xfrm>
            <a:off x="348761" y="315543"/>
            <a:ext cx="10515600" cy="95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Now answer these questions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20B060402020202020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        Wanting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to belong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44F55-0191-4965-A153-ADA079423A4B}"/>
              </a:ext>
            </a:extLst>
          </p:cNvPr>
          <p:cNvSpPr txBox="1"/>
          <p:nvPr/>
        </p:nvSpPr>
        <p:spPr>
          <a:xfrm>
            <a:off x="1932196" y="2182378"/>
            <a:ext cx="7760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 did Beegu feel each time she was excluded from a group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_______________________________________________________________________________________________________________________________________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might Beegu have thought when this happened?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_______________________________________________________________________________________________________________________________________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C166-CFC3-40C3-8C54-2CB47E0C2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092" y="3108246"/>
            <a:ext cx="3630537" cy="2420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6587E-8CFC-432C-86DC-7DA9778CE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5" b="92469" l="4348" r="94203">
                        <a14:foregroundMark x1="8986" y1="44351" x2="6377" y2="18828"/>
                        <a14:foregroundMark x1="6377" y1="18828" x2="8116" y2="44770"/>
                        <a14:foregroundMark x1="8116" y1="44770" x2="43768" y2="89121"/>
                        <a14:foregroundMark x1="42609" y1="87866" x2="41739" y2="89540"/>
                        <a14:foregroundMark x1="4638" y1="22594" x2="5507" y2="20084"/>
                        <a14:foregroundMark x1="84058" y1="14644" x2="89855" y2="17155"/>
                        <a14:foregroundMark x1="91884" y1="25941" x2="91884" y2="53556"/>
                        <a14:foregroundMark x1="94493" y1="50209" x2="93043" y2="25523"/>
                        <a14:foregroundMark x1="41159" y1="85356" x2="44348" y2="9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2476">
            <a:off x="10642363" y="1296926"/>
            <a:ext cx="1431245" cy="991776"/>
          </a:xfrm>
          <a:prstGeom prst="rect">
            <a:avLst/>
          </a:prstGeom>
        </p:spPr>
      </p:pic>
      <p:pic>
        <p:nvPicPr>
          <p:cNvPr id="1026" name="Picture 2" descr="Image result for beegu">
            <a:extLst>
              <a:ext uri="{FF2B5EF4-FFF2-40B4-BE49-F238E27FC236}">
                <a16:creationId xmlns:a16="http://schemas.microsoft.com/office/drawing/2014/main" id="{F66AB783-3A65-470C-B77A-79E6C21D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70" y="4568274"/>
            <a:ext cx="1703124" cy="21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3FBF18-28E4-46B7-ADBE-1C272C4FDD60}"/>
              </a:ext>
            </a:extLst>
          </p:cNvPr>
          <p:cNvSpPr txBox="1">
            <a:spLocks/>
          </p:cNvSpPr>
          <p:nvPr/>
        </p:nvSpPr>
        <p:spPr>
          <a:xfrm>
            <a:off x="348761" y="315543"/>
            <a:ext cx="10515600" cy="95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        Wanting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20B0604020202020204" charset="0"/>
                <a:ea typeface="+mj-ea"/>
                <a:cs typeface="+mj-cs"/>
              </a:rPr>
              <a:t>to belong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44F55-0191-4965-A153-ADA079423A4B}"/>
              </a:ext>
            </a:extLst>
          </p:cNvPr>
          <p:cNvSpPr txBox="1"/>
          <p:nvPr/>
        </p:nvSpPr>
        <p:spPr>
          <a:xfrm>
            <a:off x="1969194" y="1056035"/>
            <a:ext cx="75264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group made Beegu feel welcome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______________________________________________________________________________________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 did they do this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_________________________________________________________________________________________________________________________________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could the other groups have done instead to make Beegu feel welcome and included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_________________________________________________________________________________________________________________________________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C166-CFC3-40C3-8C54-2CB47E0C2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395" y="3296189"/>
            <a:ext cx="3816255" cy="2544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6587E-8CFC-432C-86DC-7DA9778CE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5" b="92469" l="4348" r="94203">
                        <a14:foregroundMark x1="8986" y1="44351" x2="6377" y2="18828"/>
                        <a14:foregroundMark x1="6377" y1="18828" x2="8116" y2="44770"/>
                        <a14:foregroundMark x1="8116" y1="44770" x2="43768" y2="89121"/>
                        <a14:foregroundMark x1="42609" y1="87866" x2="41739" y2="89540"/>
                        <a14:foregroundMark x1="4638" y1="22594" x2="5507" y2="20084"/>
                        <a14:foregroundMark x1="84058" y1="14644" x2="89855" y2="17155"/>
                        <a14:foregroundMark x1="91884" y1="25941" x2="91884" y2="53556"/>
                        <a14:foregroundMark x1="94493" y1="50209" x2="93043" y2="25523"/>
                        <a14:foregroundMark x1="41159" y1="85356" x2="44348" y2="92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2476">
            <a:off x="10642363" y="1296926"/>
            <a:ext cx="1431245" cy="991776"/>
          </a:xfrm>
          <a:prstGeom prst="rect">
            <a:avLst/>
          </a:prstGeom>
        </p:spPr>
      </p:pic>
      <p:pic>
        <p:nvPicPr>
          <p:cNvPr id="1026" name="Picture 2" descr="Image result for beegu">
            <a:extLst>
              <a:ext uri="{FF2B5EF4-FFF2-40B4-BE49-F238E27FC236}">
                <a16:creationId xmlns:a16="http://schemas.microsoft.com/office/drawing/2014/main" id="{F66AB783-3A65-470C-B77A-79E6C21D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70" y="4568274"/>
            <a:ext cx="1703124" cy="21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Well done | Dunbar Primary School P1's Class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33" y="1086440"/>
            <a:ext cx="4573253" cy="46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French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 22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932" y="2960913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 be able to recognise greetings.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3859" r="8203" b="4084"/>
          <a:stretch/>
        </p:blipFill>
        <p:spPr>
          <a:xfrm>
            <a:off x="4730800" y="6014949"/>
            <a:ext cx="749958" cy="5115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2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6382" y="3613185"/>
            <a:ext cx="91942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https://www.bbc.co.uk/teach/supermovers/ks1--ks2-mfl-french-greetings-with-ben-shires/zdpdvk7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113" y="1245050"/>
            <a:ext cx="10831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Watch the video below to help you pronounce the greetings and introductions.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5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69" y="262848"/>
            <a:ext cx="9211249" cy="60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113" y="2923125"/>
            <a:ext cx="10831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a go at pronouncing each of the greetings on the next slide.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Greetings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	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French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5846" y="1944092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Hi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3537" y="1946493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Salut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9146" y="2669593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Hello / Good morning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3537" y="2677541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Bonjour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5846" y="3407962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Good afternoon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3537" y="3412831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 après-midi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1639" y="4862299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Good night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73537" y="4862299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Bonne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nuit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1639" y="5605537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Goodbye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73537" y="5587033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Au-revoir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982671-E939-0742-B068-BF14D1BB1735}"/>
              </a:ext>
            </a:extLst>
          </p:cNvPr>
          <p:cNvSpPr/>
          <p:nvPr/>
        </p:nvSpPr>
        <p:spPr>
          <a:xfrm>
            <a:off x="1521639" y="4137565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Good evening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804EED-808F-BA4B-9204-EEAB4606B77B}"/>
              </a:ext>
            </a:extLst>
          </p:cNvPr>
          <p:cNvSpPr/>
          <p:nvPr/>
        </p:nvSpPr>
        <p:spPr>
          <a:xfrm>
            <a:off x="7073537" y="4137565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Bonsoir</a:t>
            </a:r>
          </a:p>
        </p:txBody>
      </p:sp>
    </p:spTree>
    <p:extLst>
      <p:ext uri="{BB962C8B-B14F-4D97-AF65-F5344CB8AC3E}">
        <p14:creationId xmlns:p14="http://schemas.microsoft.com/office/powerpoint/2010/main" val="13311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988" y="1551525"/>
            <a:ext cx="108317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Practice saying the greetings on the following slides.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Test yourself to see if you can remember what each of the greetings mean. Use the pictures to help you.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Make sure to check what each of the greetings mean if you have forgotten.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0967" y="574893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Salut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54" y="2066925"/>
            <a:ext cx="3914161" cy="37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7680" y="511284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Bonjour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31" y="1280725"/>
            <a:ext cx="4369252" cy="4369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05" y="2692352"/>
            <a:ext cx="2069346" cy="19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15493" y="60967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 après-midi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6" y="2164360"/>
            <a:ext cx="3837214" cy="35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804EED-808F-BA4B-9204-EEAB4606B77B}"/>
              </a:ext>
            </a:extLst>
          </p:cNvPr>
          <p:cNvSpPr/>
          <p:nvPr/>
        </p:nvSpPr>
        <p:spPr>
          <a:xfrm>
            <a:off x="4330337" y="414651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Bonsoir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22" y="1535430"/>
            <a:ext cx="4383677" cy="43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5280" y="551554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Bonne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nuit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88" y="2305050"/>
            <a:ext cx="5561415" cy="351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737" y="413103"/>
            <a:ext cx="342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Au-revoir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28" y="1952625"/>
            <a:ext cx="6015530" cy="38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7312" y="1961100"/>
            <a:ext cx="10831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Copy out the words in English and French like they are shown on the next slide.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312" y="3970875"/>
            <a:ext cx="10831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Using a ruler match the English greeting to the correct French greeting. The first one has been done for you.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662" y="265650"/>
            <a:ext cx="10831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Task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7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01" y="349302"/>
            <a:ext cx="9066133" cy="63328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0" y="3334043"/>
            <a:ext cx="6295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1                             2                            3  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1979858" y="2800253"/>
            <a:ext cx="8437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Write </a:t>
            </a:r>
            <a:r>
              <a:rPr lang="en-GB" dirty="0">
                <a:solidFill>
                  <a:srgbClr val="FF0000"/>
                </a:solidFill>
              </a:rPr>
              <a:t>the number of the boxes in the correct order </a:t>
            </a:r>
            <a:r>
              <a:rPr lang="en-GB" dirty="0" smtClean="0">
                <a:solidFill>
                  <a:srgbClr val="FF0000"/>
                </a:solidFill>
              </a:rPr>
              <a:t>here _____________________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90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B1A307-DC81-3746-B816-B8C69FFFCEFD}"/>
              </a:ext>
            </a:extLst>
          </p:cNvPr>
          <p:cNvSpPr txBox="1"/>
          <p:nvPr/>
        </p:nvSpPr>
        <p:spPr>
          <a:xfrm>
            <a:off x="990599" y="153559"/>
            <a:ext cx="9648825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6FC81B-9B0A-D246-8F81-42F8BA3B832E}"/>
              </a:ext>
            </a:extLst>
          </p:cNvPr>
          <p:cNvCxnSpPr/>
          <p:nvPr/>
        </p:nvCxnSpPr>
        <p:spPr>
          <a:xfrm>
            <a:off x="1809750" y="120902"/>
            <a:ext cx="9525" cy="6485366"/>
          </a:xfrm>
          <a:prstGeom prst="line">
            <a:avLst/>
          </a:prstGeom>
          <a:ln w="28575">
            <a:solidFill>
              <a:srgbClr val="FF7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19275" y="276225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Friday 22</a:t>
            </a:r>
            <a:r>
              <a:rPr kumimoji="0" lang="en-GB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nd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 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4a" panose="03050602040000000000" pitchFamily="66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1175" y="1123950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L.O 	To be able to recognise greetings.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4a" panose="03050602040000000000" pitchFamily="66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7296" y="4521471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Hi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35387" y="1945279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Salut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XCCW Joined 4a" panose="03050602040000000000" pitchFamily="66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1649" y="6238815"/>
            <a:ext cx="4021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Hello / Good morning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6337" y="2810891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Bonjour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7771" y="3687844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Good afternoon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7287" y="4517731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Bon après-midi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1650" y="1945279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Good night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3487" y="5357599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Bonne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nuit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XCCW Joined 4a" panose="03050602040000000000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1648" y="5346722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Goodbye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1112" y="6206158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Au-revoir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982671-E939-0742-B068-BF14D1BB1735}"/>
              </a:ext>
            </a:extLst>
          </p:cNvPr>
          <p:cNvSpPr/>
          <p:nvPr/>
        </p:nvSpPr>
        <p:spPr>
          <a:xfrm>
            <a:off x="1771649" y="2819126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Good evening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804EED-808F-BA4B-9204-EEAB4606B77B}"/>
              </a:ext>
            </a:extLst>
          </p:cNvPr>
          <p:cNvSpPr/>
          <p:nvPr/>
        </p:nvSpPr>
        <p:spPr>
          <a:xfrm>
            <a:off x="6635387" y="3680365"/>
            <a:ext cx="266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XCCW Joined 4a" panose="03050602040000000000" pitchFamily="66" charset="0"/>
                <a:ea typeface="+mn-ea"/>
                <a:cs typeface="+mn-cs"/>
              </a:rPr>
              <a:t>Bonsoir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724275" y="2143125"/>
            <a:ext cx="2949212" cy="3362325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-546163" y="-96300"/>
            <a:ext cx="197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Task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5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2280" y="4688977"/>
            <a:ext cx="8716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https://www.lightbulblanguages.co.uk/estrellas-resources/FlingtheTeacher/fr-greetings.html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868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Extend (1)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2280" y="2976068"/>
            <a:ext cx="8716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Practise recognising different French greetings by playing the game linked below.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3859" r="8203" b="4084"/>
          <a:stretch/>
        </p:blipFill>
        <p:spPr>
          <a:xfrm>
            <a:off x="514351" y="255963"/>
            <a:ext cx="2694695" cy="1838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725" y="207447"/>
            <a:ext cx="1847850" cy="2009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6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868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Extend (2)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3859" r="8203" b="4084"/>
          <a:stretch/>
        </p:blipFill>
        <p:spPr>
          <a:xfrm>
            <a:off x="514351" y="255963"/>
            <a:ext cx="2171699" cy="14813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5325" y="1841242"/>
            <a:ext cx="112109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Playing the matching game on the following slide.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Click on the cards to turn them over, turn over 2 cards.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If the French greeting matches with the English greeting leave them turned over.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If they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 not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match, click on the card again to turn them back over.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Try and find all of the matches!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4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400256" y="1052736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68008" y="1052736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00256" y="2708920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68008" y="2708920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35760" y="2708920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03512" y="2708920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35760" y="1052736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03512" y="1052736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8008" y="1052736"/>
            <a:ext cx="2016224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Bonne </a:t>
            </a:r>
            <a:r>
              <a:rPr kumimoji="0" lang="en-N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00256" y="1052736"/>
            <a:ext cx="2016224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evening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00256" y="2708920"/>
            <a:ext cx="201622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Bonjour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5760" y="1052736"/>
            <a:ext cx="2016224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68008" y="2708920"/>
            <a:ext cx="2016224" cy="15121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5760" y="2708920"/>
            <a:ext cx="2016224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Au-revoir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3512" y="2708920"/>
            <a:ext cx="2016224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Goodbye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3512" y="1052736"/>
            <a:ext cx="2016224" cy="1512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40AF873-920C-EC4A-9822-A459572F7C10}"/>
              </a:ext>
            </a:extLst>
          </p:cNvPr>
          <p:cNvSpPr/>
          <p:nvPr/>
        </p:nvSpPr>
        <p:spPr>
          <a:xfrm>
            <a:off x="3935760" y="4365104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8F5237-70A0-7842-A396-554C03E9E4DE}"/>
              </a:ext>
            </a:extLst>
          </p:cNvPr>
          <p:cNvSpPr/>
          <p:nvPr/>
        </p:nvSpPr>
        <p:spPr>
          <a:xfrm>
            <a:off x="3935760" y="4365104"/>
            <a:ext cx="2016224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night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9C1784-9D96-A74D-9A87-0BE7683B97A7}"/>
              </a:ext>
            </a:extLst>
          </p:cNvPr>
          <p:cNvSpPr/>
          <p:nvPr/>
        </p:nvSpPr>
        <p:spPr>
          <a:xfrm>
            <a:off x="6168008" y="4365104"/>
            <a:ext cx="2016224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CDC641-DB29-724C-A7DE-9500ABAA594E}"/>
              </a:ext>
            </a:extLst>
          </p:cNvPr>
          <p:cNvSpPr/>
          <p:nvPr/>
        </p:nvSpPr>
        <p:spPr>
          <a:xfrm>
            <a:off x="6168008" y="4365104"/>
            <a:ext cx="2016224" cy="15121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12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Bonsoir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580166-11D3-BE40-981F-3E13354C81D4}"/>
              </a:ext>
            </a:extLst>
          </p:cNvPr>
          <p:cNvSpPr/>
          <p:nvPr/>
        </p:nvSpPr>
        <p:spPr>
          <a:xfrm>
            <a:off x="2286000" y="228601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Matching Game</a:t>
            </a:r>
          </a:p>
        </p:txBody>
      </p:sp>
    </p:spTree>
    <p:extLst>
      <p:ext uri="{BB962C8B-B14F-4D97-AF65-F5344CB8AC3E}">
        <p14:creationId xmlns:p14="http://schemas.microsoft.com/office/powerpoint/2010/main" val="2240383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3" grpId="0" animBg="1"/>
      <p:bldP spid="33" grpId="1" animBg="1"/>
      <p:bldP spid="30" grpId="0" animBg="1"/>
      <p:bldP spid="30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34" grpId="0" animBg="1"/>
      <p:bldP spid="34" grpId="1" animBg="1"/>
      <p:bldP spid="35" grpId="0" animBg="1"/>
      <p:bldP spid="35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2" grpId="0" animBg="1"/>
      <p:bldP spid="2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951461"/>
            <a:ext cx="8110725" cy="4240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292" y="1547446"/>
            <a:ext cx="3425822" cy="437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7" y="2259875"/>
            <a:ext cx="67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3.                                             1.                                             2.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62" y="1079617"/>
            <a:ext cx="9328152" cy="5522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2" y="134171"/>
            <a:ext cx="11643903" cy="797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0307" y="1688123"/>
            <a:ext cx="267169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If you can’t cut and </a:t>
            </a:r>
          </a:p>
          <a:p>
            <a:r>
              <a:rPr lang="en-GB" sz="2000" dirty="0" smtClean="0"/>
              <a:t>stick the pictures, </a:t>
            </a:r>
          </a:p>
          <a:p>
            <a:r>
              <a:rPr lang="en-GB" sz="2000" dirty="0"/>
              <a:t>w</a:t>
            </a:r>
            <a:r>
              <a:rPr lang="en-GB" sz="2000" dirty="0" smtClean="0"/>
              <a:t>rite a list on the</a:t>
            </a:r>
          </a:p>
          <a:p>
            <a:r>
              <a:rPr lang="en-GB" sz="2000" dirty="0" smtClean="0"/>
              <a:t> next slide. </a:t>
            </a:r>
          </a:p>
          <a:p>
            <a:endParaRPr lang="en-GB" sz="2000" dirty="0"/>
          </a:p>
          <a:p>
            <a:r>
              <a:rPr lang="en-GB" sz="2000" dirty="0" smtClean="0"/>
              <a:t>Start with the number</a:t>
            </a:r>
          </a:p>
          <a:p>
            <a:r>
              <a:rPr lang="en-GB" sz="2000" dirty="0" smtClean="0"/>
              <a:t>that is the greatest </a:t>
            </a:r>
          </a:p>
          <a:p>
            <a:r>
              <a:rPr lang="en-GB" sz="2000" dirty="0" smtClean="0"/>
              <a:t>(has the most numbers)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nd write what </a:t>
            </a:r>
          </a:p>
          <a:p>
            <a:r>
              <a:rPr lang="en-GB" sz="2000" dirty="0" smtClean="0"/>
              <a:t>happened next to it.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893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95550"/>
              </p:ext>
            </p:extLst>
          </p:nvPr>
        </p:nvGraphicFramePr>
        <p:xfrm>
          <a:off x="1441155" y="128820"/>
          <a:ext cx="9348764" cy="3876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0507">
                  <a:extLst>
                    <a:ext uri="{9D8B030D-6E8A-4147-A177-3AD203B41FA5}">
                      <a16:colId xmlns:a16="http://schemas.microsoft.com/office/drawing/2014/main" val="583239452"/>
                    </a:ext>
                  </a:extLst>
                </a:gridCol>
                <a:gridCol w="6288257">
                  <a:extLst>
                    <a:ext uri="{9D8B030D-6E8A-4147-A177-3AD203B41FA5}">
                      <a16:colId xmlns:a16="http://schemas.microsoft.com/office/drawing/2014/main" val="1769071817"/>
                    </a:ext>
                  </a:extLst>
                </a:gridCol>
              </a:tblGrid>
              <a:tr h="39078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Date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Event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6350"/>
                  </a:ext>
                </a:extLst>
              </a:tr>
              <a:tr h="6838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50698"/>
                  </a:ext>
                </a:extLst>
              </a:tr>
              <a:tr h="6838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040531"/>
                  </a:ext>
                </a:extLst>
              </a:tr>
              <a:tr h="6838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53952"/>
                  </a:ext>
                </a:extLst>
              </a:tr>
              <a:tr h="6838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051359"/>
                  </a:ext>
                </a:extLst>
              </a:tr>
              <a:tr h="68387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506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34982"/>
              </p:ext>
            </p:extLst>
          </p:nvPr>
        </p:nvGraphicFramePr>
        <p:xfrm>
          <a:off x="1441155" y="4124048"/>
          <a:ext cx="9348764" cy="25299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74574">
                  <a:extLst>
                    <a:ext uri="{9D8B030D-6E8A-4147-A177-3AD203B41FA5}">
                      <a16:colId xmlns:a16="http://schemas.microsoft.com/office/drawing/2014/main" val="2882965649"/>
                    </a:ext>
                  </a:extLst>
                </a:gridCol>
                <a:gridCol w="6274190">
                  <a:extLst>
                    <a:ext uri="{9D8B030D-6E8A-4147-A177-3AD203B41FA5}">
                      <a16:colId xmlns:a16="http://schemas.microsoft.com/office/drawing/2014/main" val="1448178506"/>
                    </a:ext>
                  </a:extLst>
                </a:gridCol>
              </a:tblGrid>
              <a:tr h="63249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Date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Event 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60980"/>
                  </a:ext>
                </a:extLst>
              </a:tr>
              <a:tr h="6324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3748"/>
                  </a:ext>
                </a:extLst>
              </a:tr>
              <a:tr h="6324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49579"/>
                  </a:ext>
                </a:extLst>
              </a:tr>
              <a:tr h="6324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1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0" y="1017974"/>
            <a:ext cx="11718470" cy="4158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080" y="5486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04375" y="166172"/>
            <a:ext cx="1762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Answers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653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1739</Words>
  <Application>Microsoft Office PowerPoint</Application>
  <PresentationFormat>Widescreen</PresentationFormat>
  <Paragraphs>259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Lato</vt:lpstr>
      <vt:lpstr>League Spartan</vt:lpstr>
      <vt:lpstr>XCCW Joined 4a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Would you like to live in the Stone Age?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 we all belong to a community? </vt:lpstr>
      <vt:lpstr>Listen to the following story using the link below.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Sally-Jo Harkness</dc:creator>
  <cp:lastModifiedBy>Paul Gingell</cp:lastModifiedBy>
  <cp:revision>63</cp:revision>
  <dcterms:created xsi:type="dcterms:W3CDTF">2021-01-04T09:48:55Z</dcterms:created>
  <dcterms:modified xsi:type="dcterms:W3CDTF">2021-01-15T14:06:49Z</dcterms:modified>
</cp:coreProperties>
</file>