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57" r:id="rId6"/>
    <p:sldId id="260" r:id="rId7"/>
    <p:sldId id="262" r:id="rId8"/>
    <p:sldId id="263" r:id="rId9"/>
    <p:sldId id="264" r:id="rId10"/>
    <p:sldId id="265" r:id="rId11"/>
    <p:sldId id="295" r:id="rId12"/>
    <p:sldId id="266" r:id="rId13"/>
    <p:sldId id="267" r:id="rId14"/>
    <p:sldId id="268" r:id="rId15"/>
    <p:sldId id="269" r:id="rId16"/>
    <p:sldId id="270" r:id="rId17"/>
    <p:sldId id="296" r:id="rId18"/>
    <p:sldId id="272" r:id="rId19"/>
    <p:sldId id="273" r:id="rId20"/>
    <p:sldId id="274" r:id="rId21"/>
    <p:sldId id="275" r:id="rId22"/>
    <p:sldId id="276" r:id="rId23"/>
    <p:sldId id="297" r:id="rId24"/>
    <p:sldId id="282" r:id="rId25"/>
    <p:sldId id="278" r:id="rId26"/>
    <p:sldId id="279" r:id="rId27"/>
    <p:sldId id="280" r:id="rId28"/>
    <p:sldId id="281" r:id="rId29"/>
    <p:sldId id="283" r:id="rId30"/>
    <p:sldId id="298" r:id="rId31"/>
    <p:sldId id="287" r:id="rId32"/>
    <p:sldId id="288" r:id="rId33"/>
    <p:sldId id="289" r:id="rId34"/>
    <p:sldId id="290" r:id="rId35"/>
    <p:sldId id="292" r:id="rId36"/>
    <p:sldId id="291" r:id="rId37"/>
    <p:sldId id="293" r:id="rId38"/>
    <p:sldId id="29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7058C4-6BF4-4B6D-9F6C-B6E723EFF07B}"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4E25A-494D-40A9-943D-2D73F6691C69}" type="slidenum">
              <a:rPr lang="en-GB" smtClean="0"/>
              <a:t>‹#›</a:t>
            </a:fld>
            <a:endParaRPr lang="en-GB"/>
          </a:p>
        </p:txBody>
      </p:sp>
    </p:spTree>
    <p:extLst>
      <p:ext uri="{BB962C8B-B14F-4D97-AF65-F5344CB8AC3E}">
        <p14:creationId xmlns:p14="http://schemas.microsoft.com/office/powerpoint/2010/main" val="285778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7058C4-6BF4-4B6D-9F6C-B6E723EFF07B}"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4E25A-494D-40A9-943D-2D73F6691C69}" type="slidenum">
              <a:rPr lang="en-GB" smtClean="0"/>
              <a:t>‹#›</a:t>
            </a:fld>
            <a:endParaRPr lang="en-GB"/>
          </a:p>
        </p:txBody>
      </p:sp>
    </p:spTree>
    <p:extLst>
      <p:ext uri="{BB962C8B-B14F-4D97-AF65-F5344CB8AC3E}">
        <p14:creationId xmlns:p14="http://schemas.microsoft.com/office/powerpoint/2010/main" val="299497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7058C4-6BF4-4B6D-9F6C-B6E723EFF07B}"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4E25A-494D-40A9-943D-2D73F6691C69}" type="slidenum">
              <a:rPr lang="en-GB" smtClean="0"/>
              <a:t>‹#›</a:t>
            </a:fld>
            <a:endParaRPr lang="en-GB"/>
          </a:p>
        </p:txBody>
      </p:sp>
    </p:spTree>
    <p:extLst>
      <p:ext uri="{BB962C8B-B14F-4D97-AF65-F5344CB8AC3E}">
        <p14:creationId xmlns:p14="http://schemas.microsoft.com/office/powerpoint/2010/main" val="2623230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0CD4B1-A06E-49B1-B0BE-488F75F28CBB}"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ED0845-F8D8-4DE6-92D0-FE76A58F7BCE}" type="slidenum">
              <a:rPr lang="en-GB" smtClean="0"/>
              <a:t>‹#›</a:t>
            </a:fld>
            <a:endParaRPr lang="en-GB"/>
          </a:p>
        </p:txBody>
      </p:sp>
    </p:spTree>
    <p:extLst>
      <p:ext uri="{BB962C8B-B14F-4D97-AF65-F5344CB8AC3E}">
        <p14:creationId xmlns:p14="http://schemas.microsoft.com/office/powerpoint/2010/main" val="3089650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0CD4B1-A06E-49B1-B0BE-488F75F28CBB}"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ED0845-F8D8-4DE6-92D0-FE76A58F7BCE}" type="slidenum">
              <a:rPr lang="en-GB" smtClean="0"/>
              <a:t>‹#›</a:t>
            </a:fld>
            <a:endParaRPr lang="en-GB"/>
          </a:p>
        </p:txBody>
      </p:sp>
    </p:spTree>
    <p:extLst>
      <p:ext uri="{BB962C8B-B14F-4D97-AF65-F5344CB8AC3E}">
        <p14:creationId xmlns:p14="http://schemas.microsoft.com/office/powerpoint/2010/main" val="2297505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0CD4B1-A06E-49B1-B0BE-488F75F28CBB}"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ED0845-F8D8-4DE6-92D0-FE76A58F7BCE}" type="slidenum">
              <a:rPr lang="en-GB" smtClean="0"/>
              <a:t>‹#›</a:t>
            </a:fld>
            <a:endParaRPr lang="en-GB"/>
          </a:p>
        </p:txBody>
      </p:sp>
    </p:spTree>
    <p:extLst>
      <p:ext uri="{BB962C8B-B14F-4D97-AF65-F5344CB8AC3E}">
        <p14:creationId xmlns:p14="http://schemas.microsoft.com/office/powerpoint/2010/main" val="1845092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30CD4B1-A06E-49B1-B0BE-488F75F28CBB}"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ED0845-F8D8-4DE6-92D0-FE76A58F7BCE}" type="slidenum">
              <a:rPr lang="en-GB" smtClean="0"/>
              <a:t>‹#›</a:t>
            </a:fld>
            <a:endParaRPr lang="en-GB"/>
          </a:p>
        </p:txBody>
      </p:sp>
    </p:spTree>
    <p:extLst>
      <p:ext uri="{BB962C8B-B14F-4D97-AF65-F5344CB8AC3E}">
        <p14:creationId xmlns:p14="http://schemas.microsoft.com/office/powerpoint/2010/main" val="2633811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30CD4B1-A06E-49B1-B0BE-488F75F28CBB}" type="datetimeFigureOut">
              <a:rPr lang="en-GB" smtClean="0"/>
              <a:t>08/01/2021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ED0845-F8D8-4DE6-92D0-FE76A58F7BCE}" type="slidenum">
              <a:rPr lang="en-GB" smtClean="0"/>
              <a:t>‹#›</a:t>
            </a:fld>
            <a:endParaRPr lang="en-GB"/>
          </a:p>
        </p:txBody>
      </p:sp>
    </p:spTree>
    <p:extLst>
      <p:ext uri="{BB962C8B-B14F-4D97-AF65-F5344CB8AC3E}">
        <p14:creationId xmlns:p14="http://schemas.microsoft.com/office/powerpoint/2010/main" val="2401627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30CD4B1-A06E-49B1-B0BE-488F75F28CBB}" type="datetimeFigureOut">
              <a:rPr lang="en-GB" smtClean="0"/>
              <a:t>08/01/2021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ED0845-F8D8-4DE6-92D0-FE76A58F7BCE}" type="slidenum">
              <a:rPr lang="en-GB" smtClean="0"/>
              <a:t>‹#›</a:t>
            </a:fld>
            <a:endParaRPr lang="en-GB"/>
          </a:p>
        </p:txBody>
      </p:sp>
    </p:spTree>
    <p:extLst>
      <p:ext uri="{BB962C8B-B14F-4D97-AF65-F5344CB8AC3E}">
        <p14:creationId xmlns:p14="http://schemas.microsoft.com/office/powerpoint/2010/main" val="528049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CD4B1-A06E-49B1-B0BE-488F75F28CBB}" type="datetimeFigureOut">
              <a:rPr lang="en-GB" smtClean="0"/>
              <a:t>08/01/2021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ED0845-F8D8-4DE6-92D0-FE76A58F7BCE}" type="slidenum">
              <a:rPr lang="en-GB" smtClean="0"/>
              <a:t>‹#›</a:t>
            </a:fld>
            <a:endParaRPr lang="en-GB"/>
          </a:p>
        </p:txBody>
      </p:sp>
    </p:spTree>
    <p:extLst>
      <p:ext uri="{BB962C8B-B14F-4D97-AF65-F5344CB8AC3E}">
        <p14:creationId xmlns:p14="http://schemas.microsoft.com/office/powerpoint/2010/main" val="572813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0CD4B1-A06E-49B1-B0BE-488F75F28CBB}"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ED0845-F8D8-4DE6-92D0-FE76A58F7BCE}" type="slidenum">
              <a:rPr lang="en-GB" smtClean="0"/>
              <a:t>‹#›</a:t>
            </a:fld>
            <a:endParaRPr lang="en-GB"/>
          </a:p>
        </p:txBody>
      </p:sp>
    </p:spTree>
    <p:extLst>
      <p:ext uri="{BB962C8B-B14F-4D97-AF65-F5344CB8AC3E}">
        <p14:creationId xmlns:p14="http://schemas.microsoft.com/office/powerpoint/2010/main" val="2953672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7058C4-6BF4-4B6D-9F6C-B6E723EFF07B}"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4E25A-494D-40A9-943D-2D73F6691C69}" type="slidenum">
              <a:rPr lang="en-GB" smtClean="0"/>
              <a:t>‹#›</a:t>
            </a:fld>
            <a:endParaRPr lang="en-GB"/>
          </a:p>
        </p:txBody>
      </p:sp>
    </p:spTree>
    <p:extLst>
      <p:ext uri="{BB962C8B-B14F-4D97-AF65-F5344CB8AC3E}">
        <p14:creationId xmlns:p14="http://schemas.microsoft.com/office/powerpoint/2010/main" val="4190270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0CD4B1-A06E-49B1-B0BE-488F75F28CBB}"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ED0845-F8D8-4DE6-92D0-FE76A58F7BCE}" type="slidenum">
              <a:rPr lang="en-GB" smtClean="0"/>
              <a:t>‹#›</a:t>
            </a:fld>
            <a:endParaRPr lang="en-GB"/>
          </a:p>
        </p:txBody>
      </p:sp>
    </p:spTree>
    <p:extLst>
      <p:ext uri="{BB962C8B-B14F-4D97-AF65-F5344CB8AC3E}">
        <p14:creationId xmlns:p14="http://schemas.microsoft.com/office/powerpoint/2010/main" val="457200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0CD4B1-A06E-49B1-B0BE-488F75F28CBB}"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ED0845-F8D8-4DE6-92D0-FE76A58F7BCE}" type="slidenum">
              <a:rPr lang="en-GB" smtClean="0"/>
              <a:t>‹#›</a:t>
            </a:fld>
            <a:endParaRPr lang="en-GB"/>
          </a:p>
        </p:txBody>
      </p:sp>
    </p:spTree>
    <p:extLst>
      <p:ext uri="{BB962C8B-B14F-4D97-AF65-F5344CB8AC3E}">
        <p14:creationId xmlns:p14="http://schemas.microsoft.com/office/powerpoint/2010/main" val="3257173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0CD4B1-A06E-49B1-B0BE-488F75F28CBB}"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ED0845-F8D8-4DE6-92D0-FE76A58F7BCE}" type="slidenum">
              <a:rPr lang="en-GB" smtClean="0"/>
              <a:t>‹#›</a:t>
            </a:fld>
            <a:endParaRPr lang="en-GB"/>
          </a:p>
        </p:txBody>
      </p:sp>
    </p:spTree>
    <p:extLst>
      <p:ext uri="{BB962C8B-B14F-4D97-AF65-F5344CB8AC3E}">
        <p14:creationId xmlns:p14="http://schemas.microsoft.com/office/powerpoint/2010/main" val="2294580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08/01/2021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1659927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08/01/2021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62189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81FE5E-4EA8-48A8-8F1B-D4BDB6075AEA}" type="datetimeFigureOut">
              <a:rPr lang="en-GB" smtClean="0"/>
              <a:t>08/01/2021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1523403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81FE5E-4EA8-48A8-8F1B-D4BDB6075AEA}" type="datetimeFigureOut">
              <a:rPr lang="en-GB" smtClean="0"/>
              <a:t>08/01/2021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4186058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81FE5E-4EA8-48A8-8F1B-D4BDB6075AEA}" type="datetimeFigureOut">
              <a:rPr lang="en-GB" smtClean="0"/>
              <a:t>08/01/2021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3444072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81FE5E-4EA8-48A8-8F1B-D4BDB6075AEA}" type="datetimeFigureOut">
              <a:rPr lang="en-GB" smtClean="0"/>
              <a:t>08/01/2021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725574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1FE5E-4EA8-48A8-8F1B-D4BDB6075AEA}" type="datetimeFigureOut">
              <a:rPr lang="en-GB" smtClean="0"/>
              <a:t>08/01/2021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16013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7058C4-6BF4-4B6D-9F6C-B6E723EFF07B}"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4E25A-494D-40A9-943D-2D73F6691C69}" type="slidenum">
              <a:rPr lang="en-GB" smtClean="0"/>
              <a:t>‹#›</a:t>
            </a:fld>
            <a:endParaRPr lang="en-GB"/>
          </a:p>
        </p:txBody>
      </p:sp>
    </p:spTree>
    <p:extLst>
      <p:ext uri="{BB962C8B-B14F-4D97-AF65-F5344CB8AC3E}">
        <p14:creationId xmlns:p14="http://schemas.microsoft.com/office/powerpoint/2010/main" val="20951872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08/01/2021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29755423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08/01/2021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3273148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08/01/2021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2215605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08/01/2021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243199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7058C4-6BF4-4B6D-9F6C-B6E723EFF07B}"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4E25A-494D-40A9-943D-2D73F6691C69}" type="slidenum">
              <a:rPr lang="en-GB" smtClean="0"/>
              <a:t>‹#›</a:t>
            </a:fld>
            <a:endParaRPr lang="en-GB"/>
          </a:p>
        </p:txBody>
      </p:sp>
    </p:spTree>
    <p:extLst>
      <p:ext uri="{BB962C8B-B14F-4D97-AF65-F5344CB8AC3E}">
        <p14:creationId xmlns:p14="http://schemas.microsoft.com/office/powerpoint/2010/main" val="204897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7058C4-6BF4-4B6D-9F6C-B6E723EFF07B}" type="datetimeFigureOut">
              <a:rPr lang="en-GB" smtClean="0"/>
              <a:t>08/01/2021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44E25A-494D-40A9-943D-2D73F6691C69}" type="slidenum">
              <a:rPr lang="en-GB" smtClean="0"/>
              <a:t>‹#›</a:t>
            </a:fld>
            <a:endParaRPr lang="en-GB"/>
          </a:p>
        </p:txBody>
      </p:sp>
    </p:spTree>
    <p:extLst>
      <p:ext uri="{BB962C8B-B14F-4D97-AF65-F5344CB8AC3E}">
        <p14:creationId xmlns:p14="http://schemas.microsoft.com/office/powerpoint/2010/main" val="2692272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7058C4-6BF4-4B6D-9F6C-B6E723EFF07B}" type="datetimeFigureOut">
              <a:rPr lang="en-GB" smtClean="0"/>
              <a:t>08/01/2021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44E25A-494D-40A9-943D-2D73F6691C69}" type="slidenum">
              <a:rPr lang="en-GB" smtClean="0"/>
              <a:t>‹#›</a:t>
            </a:fld>
            <a:endParaRPr lang="en-GB"/>
          </a:p>
        </p:txBody>
      </p:sp>
    </p:spTree>
    <p:extLst>
      <p:ext uri="{BB962C8B-B14F-4D97-AF65-F5344CB8AC3E}">
        <p14:creationId xmlns:p14="http://schemas.microsoft.com/office/powerpoint/2010/main" val="75995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058C4-6BF4-4B6D-9F6C-B6E723EFF07B}" type="datetimeFigureOut">
              <a:rPr lang="en-GB" smtClean="0"/>
              <a:t>08/01/2021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44E25A-494D-40A9-943D-2D73F6691C69}" type="slidenum">
              <a:rPr lang="en-GB" smtClean="0"/>
              <a:t>‹#›</a:t>
            </a:fld>
            <a:endParaRPr lang="en-GB"/>
          </a:p>
        </p:txBody>
      </p:sp>
    </p:spTree>
    <p:extLst>
      <p:ext uri="{BB962C8B-B14F-4D97-AF65-F5344CB8AC3E}">
        <p14:creationId xmlns:p14="http://schemas.microsoft.com/office/powerpoint/2010/main" val="371980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7058C4-6BF4-4B6D-9F6C-B6E723EFF07B}"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4E25A-494D-40A9-943D-2D73F6691C69}" type="slidenum">
              <a:rPr lang="en-GB" smtClean="0"/>
              <a:t>‹#›</a:t>
            </a:fld>
            <a:endParaRPr lang="en-GB"/>
          </a:p>
        </p:txBody>
      </p:sp>
    </p:spTree>
    <p:extLst>
      <p:ext uri="{BB962C8B-B14F-4D97-AF65-F5344CB8AC3E}">
        <p14:creationId xmlns:p14="http://schemas.microsoft.com/office/powerpoint/2010/main" val="1236711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7058C4-6BF4-4B6D-9F6C-B6E723EFF07B}"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4E25A-494D-40A9-943D-2D73F6691C69}" type="slidenum">
              <a:rPr lang="en-GB" smtClean="0"/>
              <a:t>‹#›</a:t>
            </a:fld>
            <a:endParaRPr lang="en-GB"/>
          </a:p>
        </p:txBody>
      </p:sp>
    </p:spTree>
    <p:extLst>
      <p:ext uri="{BB962C8B-B14F-4D97-AF65-F5344CB8AC3E}">
        <p14:creationId xmlns:p14="http://schemas.microsoft.com/office/powerpoint/2010/main" val="1242033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058C4-6BF4-4B6D-9F6C-B6E723EFF07B}" type="datetimeFigureOut">
              <a:rPr lang="en-GB" smtClean="0"/>
              <a:t>08/01/2021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4E25A-494D-40A9-943D-2D73F6691C69}" type="slidenum">
              <a:rPr lang="en-GB" smtClean="0"/>
              <a:t>‹#›</a:t>
            </a:fld>
            <a:endParaRPr lang="en-GB"/>
          </a:p>
        </p:txBody>
      </p:sp>
    </p:spTree>
    <p:extLst>
      <p:ext uri="{BB962C8B-B14F-4D97-AF65-F5344CB8AC3E}">
        <p14:creationId xmlns:p14="http://schemas.microsoft.com/office/powerpoint/2010/main" val="499047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CD4B1-A06E-49B1-B0BE-488F75F28CBB}" type="datetimeFigureOut">
              <a:rPr lang="en-GB" smtClean="0"/>
              <a:t>08/01/2021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ED0845-F8D8-4DE6-92D0-FE76A58F7BCE}" type="slidenum">
              <a:rPr lang="en-GB" smtClean="0"/>
              <a:t>‹#›</a:t>
            </a:fld>
            <a:endParaRPr lang="en-GB"/>
          </a:p>
        </p:txBody>
      </p:sp>
    </p:spTree>
    <p:extLst>
      <p:ext uri="{BB962C8B-B14F-4D97-AF65-F5344CB8AC3E}">
        <p14:creationId xmlns:p14="http://schemas.microsoft.com/office/powerpoint/2010/main" val="117324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1FE5E-4EA8-48A8-8F1B-D4BDB6075AEA}" type="datetimeFigureOut">
              <a:rPr lang="en-GB" smtClean="0"/>
              <a:t>08/01/2021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38A07-A0CF-4F91-A839-A5E4F718ED93}" type="slidenum">
              <a:rPr lang="en-GB" smtClean="0"/>
              <a:t>‹#›</a:t>
            </a:fld>
            <a:endParaRPr lang="en-GB" dirty="0"/>
          </a:p>
        </p:txBody>
      </p:sp>
    </p:spTree>
    <p:extLst>
      <p:ext uri="{BB962C8B-B14F-4D97-AF65-F5344CB8AC3E}">
        <p14:creationId xmlns:p14="http://schemas.microsoft.com/office/powerpoint/2010/main" val="27670329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theschoolrun.com/what-is-an-adverb"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mailto:trailblazerspupils@gmail.com" TargetMode="External"/><Relationship Id="rId2" Type="http://schemas.openxmlformats.org/officeDocument/2006/relationships/hyperlink" Target="https://www.myon.co.uk/login/index.html" TargetMode="Externa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mailto:trailblazerspupils@gmail.com" TargetMode="External"/><Relationship Id="rId2" Type="http://schemas.openxmlformats.org/officeDocument/2006/relationships/hyperlink" Target="https://www.myon.co.uk/login/index.html" TargetMode="Externa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heschoolrun.com/non-fiction"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mailto:trailblazerspupils@gmail.com" TargetMode="External"/><Relationship Id="rId2" Type="http://schemas.openxmlformats.org/officeDocument/2006/relationships/hyperlink" Target="https://www.myon.co.uk/login/index.html" TargetMode="Externa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mailto:trailblazerspupils@gmail.com" TargetMode="External"/><Relationship Id="rId2" Type="http://schemas.openxmlformats.org/officeDocument/2006/relationships/hyperlink" Target="https://www.myon.co.uk/login/index.html" TargetMode="Externa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mailto:trailblazerspupils@gmail.com" TargetMode="External"/><Relationship Id="rId2" Type="http://schemas.openxmlformats.org/officeDocument/2006/relationships/hyperlink" Target="https://www.myon.co.uk/login/index.html" TargetMode="External"/><Relationship Id="rId1" Type="http://schemas.openxmlformats.org/officeDocument/2006/relationships/slideLayout" Target="../slideLayouts/slideLayout2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Monday 11</a:t>
            </a:r>
            <a:r>
              <a:rPr lang="en-GB" baseline="30000" dirty="0" smtClean="0"/>
              <a:t>th</a:t>
            </a:r>
            <a:r>
              <a:rPr lang="en-GB" dirty="0" smtClean="0"/>
              <a:t> January </a:t>
            </a:r>
            <a:br>
              <a:rPr lang="en-GB" dirty="0" smtClean="0"/>
            </a:br>
            <a:r>
              <a:rPr lang="en-GB" dirty="0" smtClean="0"/>
              <a:t>Weekly Spellings- </a:t>
            </a:r>
            <a:r>
              <a:rPr lang="en-GB" dirty="0" err="1" smtClean="0"/>
              <a:t>ible</a:t>
            </a:r>
            <a:r>
              <a:rPr lang="en-GB" dirty="0" smtClean="0"/>
              <a:t> sound</a:t>
            </a:r>
            <a:endParaRPr lang="en-GB" dirty="0"/>
          </a:p>
        </p:txBody>
      </p:sp>
      <p:sp>
        <p:nvSpPr>
          <p:cNvPr id="5" name="Content Placeholder 4"/>
          <p:cNvSpPr>
            <a:spLocks noGrp="1"/>
          </p:cNvSpPr>
          <p:nvPr>
            <p:ph idx="1"/>
          </p:nvPr>
        </p:nvSpPr>
        <p:spPr>
          <a:xfrm>
            <a:off x="739726" y="1561514"/>
            <a:ext cx="10515600" cy="4951828"/>
          </a:xfrm>
          <a:solidFill>
            <a:schemeClr val="bg1"/>
          </a:solidFill>
        </p:spPr>
        <p:txBody>
          <a:bodyPr>
            <a:normAutofit fontScale="62500" lnSpcReduction="20000"/>
          </a:bodyPr>
          <a:lstStyle/>
          <a:p>
            <a:pPr marL="0" indent="0">
              <a:buNone/>
            </a:pPr>
            <a:r>
              <a:rPr lang="en-GB" sz="3200" dirty="0" smtClean="0"/>
              <a:t>Please spend time practising these spellings daily. (</a:t>
            </a:r>
            <a:r>
              <a:rPr lang="en-GB" sz="3200" dirty="0" err="1" smtClean="0"/>
              <a:t>Approx</a:t>
            </a:r>
            <a:r>
              <a:rPr lang="en-GB" sz="3200" dirty="0" smtClean="0"/>
              <a:t> 10mins)</a:t>
            </a:r>
          </a:p>
          <a:p>
            <a:pPr marL="0" indent="0">
              <a:buNone/>
            </a:pPr>
            <a:endParaRPr lang="en-GB" sz="3200" dirty="0"/>
          </a:p>
          <a:p>
            <a:pPr marL="0" indent="0">
              <a:buNone/>
            </a:pPr>
            <a:r>
              <a:rPr lang="en-GB" sz="3200" i="1" dirty="0" smtClean="0"/>
              <a:t>Rule: The </a:t>
            </a:r>
            <a:r>
              <a:rPr lang="en-GB" sz="3200" i="1" dirty="0"/>
              <a:t>suffix </a:t>
            </a:r>
            <a:r>
              <a:rPr lang="en-GB" sz="3200" b="1" i="1" dirty="0"/>
              <a:t>‘</a:t>
            </a:r>
            <a:r>
              <a:rPr lang="en-GB" sz="3200" b="1" i="1" dirty="0" err="1"/>
              <a:t>ible</a:t>
            </a:r>
            <a:r>
              <a:rPr lang="en-GB" sz="3200" b="1" i="1" dirty="0"/>
              <a:t>’</a:t>
            </a:r>
            <a:r>
              <a:rPr lang="en-GB" sz="3200" i="1" dirty="0"/>
              <a:t> does not leave a recognisable word when dropped (e.g. visible/vis</a:t>
            </a:r>
            <a:r>
              <a:rPr lang="en-GB" sz="3200" i="1" dirty="0" smtClean="0"/>
              <a:t>)</a:t>
            </a:r>
          </a:p>
          <a:p>
            <a:pPr marL="0" indent="0">
              <a:buNone/>
            </a:pPr>
            <a:endParaRPr lang="en-GB" sz="3200" i="1" dirty="0" smtClean="0"/>
          </a:p>
          <a:p>
            <a:pPr marL="0" indent="0">
              <a:buNone/>
            </a:pPr>
            <a:r>
              <a:rPr lang="en-GB" sz="3200" i="1" dirty="0"/>
              <a:t>a</a:t>
            </a:r>
            <a:r>
              <a:rPr lang="en-GB" sz="3200" i="1" dirty="0" smtClean="0"/>
              <a:t>udible</a:t>
            </a:r>
          </a:p>
          <a:p>
            <a:pPr marL="0" indent="0">
              <a:buNone/>
            </a:pPr>
            <a:r>
              <a:rPr lang="en-GB" sz="3200" i="1" dirty="0"/>
              <a:t>c</a:t>
            </a:r>
            <a:r>
              <a:rPr lang="en-GB" sz="3200" i="1" dirty="0" smtClean="0"/>
              <a:t>ompatible</a:t>
            </a:r>
          </a:p>
          <a:p>
            <a:pPr marL="0" indent="0">
              <a:buNone/>
            </a:pPr>
            <a:r>
              <a:rPr lang="en-GB" sz="3200" i="1" dirty="0" smtClean="0"/>
              <a:t>divisible </a:t>
            </a:r>
          </a:p>
          <a:p>
            <a:pPr marL="0" indent="0">
              <a:buNone/>
            </a:pPr>
            <a:r>
              <a:rPr lang="en-GB" sz="3200" i="1" dirty="0"/>
              <a:t>g</a:t>
            </a:r>
            <a:r>
              <a:rPr lang="en-GB" sz="3200" i="1" dirty="0" smtClean="0"/>
              <a:t>ullible</a:t>
            </a:r>
          </a:p>
          <a:p>
            <a:pPr marL="0" indent="0">
              <a:buNone/>
            </a:pPr>
            <a:r>
              <a:rPr lang="en-GB" sz="3200" i="1" dirty="0" smtClean="0"/>
              <a:t>sensible</a:t>
            </a:r>
          </a:p>
          <a:p>
            <a:pPr marL="0" indent="0">
              <a:buNone/>
            </a:pPr>
            <a:r>
              <a:rPr lang="en-GB" sz="3200" i="1" dirty="0"/>
              <a:t>v</a:t>
            </a:r>
            <a:r>
              <a:rPr lang="en-GB" sz="3200" i="1" dirty="0" smtClean="0"/>
              <a:t>isible</a:t>
            </a:r>
          </a:p>
          <a:p>
            <a:pPr marL="0" indent="0">
              <a:buNone/>
            </a:pPr>
            <a:r>
              <a:rPr lang="en-GB" sz="3200" i="1" dirty="0"/>
              <a:t>p</a:t>
            </a:r>
            <a:r>
              <a:rPr lang="en-GB" sz="3200" i="1" dirty="0" smtClean="0"/>
              <a:t>ossible</a:t>
            </a:r>
          </a:p>
          <a:p>
            <a:pPr marL="0" indent="0">
              <a:buNone/>
            </a:pPr>
            <a:r>
              <a:rPr lang="en-GB" sz="3200" i="1" dirty="0"/>
              <a:t>h</a:t>
            </a:r>
            <a:r>
              <a:rPr lang="en-GB" sz="3200" i="1" dirty="0" smtClean="0"/>
              <a:t>orrible </a:t>
            </a:r>
          </a:p>
          <a:p>
            <a:pPr marL="0" indent="0">
              <a:buNone/>
            </a:pPr>
            <a:r>
              <a:rPr lang="en-GB" sz="3200" i="1" dirty="0"/>
              <a:t>l</a:t>
            </a:r>
            <a:r>
              <a:rPr lang="en-GB" sz="3200" i="1" dirty="0" smtClean="0"/>
              <a:t>egible </a:t>
            </a:r>
          </a:p>
          <a:p>
            <a:pPr marL="0" indent="0">
              <a:buNone/>
            </a:pPr>
            <a:r>
              <a:rPr lang="en-GB" sz="3200" i="1" dirty="0" smtClean="0"/>
              <a:t>terrible</a:t>
            </a:r>
            <a:endParaRPr lang="en-GB" sz="3200" i="1" dirty="0"/>
          </a:p>
          <a:p>
            <a:pPr marL="0" indent="0">
              <a:buNone/>
            </a:pPr>
            <a:endParaRPr lang="en-GB" dirty="0"/>
          </a:p>
        </p:txBody>
      </p:sp>
      <p:sp>
        <p:nvSpPr>
          <p:cNvPr id="7" name="TextBox 6"/>
          <p:cNvSpPr txBox="1"/>
          <p:nvPr/>
        </p:nvSpPr>
        <p:spPr>
          <a:xfrm>
            <a:off x="5997526" y="2887077"/>
            <a:ext cx="4248443" cy="3416320"/>
          </a:xfrm>
          <a:prstGeom prst="rect">
            <a:avLst/>
          </a:prstGeom>
          <a:noFill/>
          <a:ln w="25400">
            <a:solidFill>
              <a:schemeClr val="tx1"/>
            </a:solidFill>
          </a:ln>
        </p:spPr>
        <p:txBody>
          <a:bodyPr wrap="square" rtlCol="0">
            <a:spAutoFit/>
          </a:bodyPr>
          <a:lstStyle/>
          <a:p>
            <a:pPr marL="285750" indent="-285750">
              <a:buFont typeface="Arial" panose="020B0604020202020204" pitchFamily="34" charset="0"/>
              <a:buChar char="•"/>
            </a:pPr>
            <a:r>
              <a:rPr lang="en-GB" dirty="0" smtClean="0"/>
              <a:t>Read each of the word out loud</a:t>
            </a:r>
          </a:p>
          <a:p>
            <a:pPr marL="285750" indent="-285750">
              <a:buFont typeface="Arial" panose="020B0604020202020204" pitchFamily="34" charset="0"/>
              <a:buChar char="•"/>
            </a:pPr>
            <a:r>
              <a:rPr lang="en-GB" dirty="0" smtClean="0"/>
              <a:t>Identify </a:t>
            </a:r>
            <a:r>
              <a:rPr lang="en-GB" dirty="0" err="1" smtClean="0"/>
              <a:t>ible</a:t>
            </a:r>
            <a:r>
              <a:rPr lang="en-GB" dirty="0" smtClean="0"/>
              <a:t> sound in each word</a:t>
            </a:r>
          </a:p>
          <a:p>
            <a:pPr marL="285750" indent="-285750">
              <a:buFont typeface="Arial" panose="020B0604020202020204" pitchFamily="34" charset="0"/>
              <a:buChar char="•"/>
            </a:pPr>
            <a:r>
              <a:rPr lang="en-GB" dirty="0" smtClean="0"/>
              <a:t>Break up each word to help with spelling it</a:t>
            </a:r>
          </a:p>
          <a:p>
            <a:pPr marL="285750" indent="-285750">
              <a:buFont typeface="Arial" panose="020B0604020202020204" pitchFamily="34" charset="0"/>
              <a:buChar char="•"/>
            </a:pPr>
            <a:r>
              <a:rPr lang="en-GB" dirty="0" smtClean="0"/>
              <a:t>Think of or discuss what each word means, can you use it in  sentence?</a:t>
            </a:r>
          </a:p>
          <a:p>
            <a:pPr marL="285750" indent="-285750">
              <a:buFont typeface="Arial" panose="020B0604020202020204" pitchFamily="34" charset="0"/>
              <a:buChar char="•"/>
            </a:pPr>
            <a:r>
              <a:rPr lang="en-GB" dirty="0" smtClean="0"/>
              <a:t>Use a dictionary or the internet to find any words you are unsure of- or ask an adult!</a:t>
            </a:r>
          </a:p>
          <a:p>
            <a:pPr marL="285750" indent="-285750">
              <a:buFont typeface="Arial" panose="020B0604020202020204" pitchFamily="34" charset="0"/>
              <a:buChar char="•"/>
            </a:pPr>
            <a:r>
              <a:rPr lang="en-GB" dirty="0" smtClean="0"/>
              <a:t>Copy the words down</a:t>
            </a:r>
          </a:p>
          <a:p>
            <a:pPr marL="285750" indent="-285750">
              <a:buFont typeface="Arial" panose="020B0604020202020204" pitchFamily="34" charset="0"/>
              <a:buChar char="•"/>
            </a:pPr>
            <a:r>
              <a:rPr lang="en-GB" dirty="0" smtClean="0"/>
              <a:t>Cover and try to spell them</a:t>
            </a:r>
          </a:p>
          <a:p>
            <a:pPr marL="285750" indent="-285750">
              <a:buFont typeface="Arial" panose="020B0604020202020204" pitchFamily="34" charset="0"/>
              <a:buChar char="•"/>
            </a:pPr>
            <a:r>
              <a:rPr lang="en-GB" dirty="0" smtClean="0"/>
              <a:t>Check and correct any errors</a:t>
            </a:r>
            <a:endParaRPr lang="en-GB" dirty="0"/>
          </a:p>
        </p:txBody>
      </p:sp>
    </p:spTree>
    <p:extLst>
      <p:ext uri="{BB962C8B-B14F-4D97-AF65-F5344CB8AC3E}">
        <p14:creationId xmlns:p14="http://schemas.microsoft.com/office/powerpoint/2010/main" val="4192038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Tuesday 12</a:t>
            </a:r>
            <a:r>
              <a:rPr lang="en-GB" baseline="30000" dirty="0" smtClean="0"/>
              <a:t>th</a:t>
            </a:r>
            <a:r>
              <a:rPr lang="en-GB" dirty="0" smtClean="0"/>
              <a:t> February</a:t>
            </a:r>
            <a:br>
              <a:rPr lang="en-GB" dirty="0" smtClean="0"/>
            </a:br>
            <a:r>
              <a:rPr lang="en-GB" dirty="0" smtClean="0"/>
              <a:t>Weekly Spellings- </a:t>
            </a:r>
            <a:r>
              <a:rPr lang="en-GB" dirty="0" err="1" smtClean="0"/>
              <a:t>ible</a:t>
            </a:r>
            <a:r>
              <a:rPr lang="en-GB" dirty="0" smtClean="0"/>
              <a:t> sound</a:t>
            </a:r>
            <a:endParaRPr lang="en-GB" dirty="0"/>
          </a:p>
        </p:txBody>
      </p:sp>
      <p:sp>
        <p:nvSpPr>
          <p:cNvPr id="5" name="Content Placeholder 4"/>
          <p:cNvSpPr>
            <a:spLocks noGrp="1"/>
          </p:cNvSpPr>
          <p:nvPr>
            <p:ph idx="1"/>
          </p:nvPr>
        </p:nvSpPr>
        <p:spPr>
          <a:xfrm>
            <a:off x="739726" y="1561514"/>
            <a:ext cx="10515600" cy="4951828"/>
          </a:xfrm>
          <a:solidFill>
            <a:schemeClr val="bg1"/>
          </a:solidFill>
        </p:spPr>
        <p:txBody>
          <a:bodyPr>
            <a:normAutofit fontScale="62500" lnSpcReduction="20000"/>
          </a:bodyPr>
          <a:lstStyle/>
          <a:p>
            <a:pPr marL="0" indent="0">
              <a:buNone/>
            </a:pPr>
            <a:r>
              <a:rPr lang="en-GB" sz="3200" dirty="0" smtClean="0"/>
              <a:t>Please spend time practising these spellings daily. (</a:t>
            </a:r>
            <a:r>
              <a:rPr lang="en-GB" sz="3200" dirty="0" err="1" smtClean="0"/>
              <a:t>Approx</a:t>
            </a:r>
            <a:r>
              <a:rPr lang="en-GB" sz="3200" dirty="0" smtClean="0"/>
              <a:t> 10mins)</a:t>
            </a:r>
          </a:p>
          <a:p>
            <a:pPr marL="0" indent="0">
              <a:buNone/>
            </a:pPr>
            <a:endParaRPr lang="en-GB" sz="3200" dirty="0"/>
          </a:p>
          <a:p>
            <a:pPr marL="0" indent="0">
              <a:buNone/>
            </a:pPr>
            <a:r>
              <a:rPr lang="en-GB" sz="3200" i="1" dirty="0" smtClean="0"/>
              <a:t>Rule: The </a:t>
            </a:r>
            <a:r>
              <a:rPr lang="en-GB" sz="3200" i="1" dirty="0"/>
              <a:t>suffix </a:t>
            </a:r>
            <a:r>
              <a:rPr lang="en-GB" sz="3200" b="1" i="1" dirty="0"/>
              <a:t>‘</a:t>
            </a:r>
            <a:r>
              <a:rPr lang="en-GB" sz="3200" b="1" i="1" dirty="0" err="1"/>
              <a:t>ible</a:t>
            </a:r>
            <a:r>
              <a:rPr lang="en-GB" sz="3200" b="1" i="1" dirty="0"/>
              <a:t>’</a:t>
            </a:r>
            <a:r>
              <a:rPr lang="en-GB" sz="3200" i="1" dirty="0"/>
              <a:t> does not leave a recognisable word when dropped (e.g. visible/vis</a:t>
            </a:r>
            <a:r>
              <a:rPr lang="en-GB" sz="3200" i="1" dirty="0" smtClean="0"/>
              <a:t>)</a:t>
            </a:r>
          </a:p>
          <a:p>
            <a:pPr marL="0" indent="0">
              <a:buNone/>
            </a:pPr>
            <a:endParaRPr lang="en-GB" sz="3200" i="1" dirty="0" smtClean="0"/>
          </a:p>
          <a:p>
            <a:pPr marL="0" indent="0">
              <a:buNone/>
            </a:pPr>
            <a:r>
              <a:rPr lang="en-GB" sz="3200" i="1" dirty="0"/>
              <a:t>a</a:t>
            </a:r>
            <a:r>
              <a:rPr lang="en-GB" sz="3200" i="1" dirty="0" smtClean="0"/>
              <a:t>udible</a:t>
            </a:r>
          </a:p>
          <a:p>
            <a:pPr marL="0" indent="0">
              <a:buNone/>
            </a:pPr>
            <a:r>
              <a:rPr lang="en-GB" sz="3200" i="1" dirty="0"/>
              <a:t>c</a:t>
            </a:r>
            <a:r>
              <a:rPr lang="en-GB" sz="3200" i="1" dirty="0" smtClean="0"/>
              <a:t>ompatible</a:t>
            </a:r>
          </a:p>
          <a:p>
            <a:pPr marL="0" indent="0">
              <a:buNone/>
            </a:pPr>
            <a:r>
              <a:rPr lang="en-GB" sz="3200" i="1" dirty="0" smtClean="0"/>
              <a:t>divisible </a:t>
            </a:r>
          </a:p>
          <a:p>
            <a:pPr marL="0" indent="0">
              <a:buNone/>
            </a:pPr>
            <a:r>
              <a:rPr lang="en-GB" sz="3200" i="1" dirty="0"/>
              <a:t>g</a:t>
            </a:r>
            <a:r>
              <a:rPr lang="en-GB" sz="3200" i="1" dirty="0" smtClean="0"/>
              <a:t>ullible</a:t>
            </a:r>
          </a:p>
          <a:p>
            <a:pPr marL="0" indent="0">
              <a:buNone/>
            </a:pPr>
            <a:r>
              <a:rPr lang="en-GB" sz="3200" i="1" dirty="0" smtClean="0"/>
              <a:t>sensible</a:t>
            </a:r>
          </a:p>
          <a:p>
            <a:pPr marL="0" indent="0">
              <a:buNone/>
            </a:pPr>
            <a:r>
              <a:rPr lang="en-GB" sz="3200" i="1" dirty="0"/>
              <a:t>v</a:t>
            </a:r>
            <a:r>
              <a:rPr lang="en-GB" sz="3200" i="1" dirty="0" smtClean="0"/>
              <a:t>isible</a:t>
            </a:r>
          </a:p>
          <a:p>
            <a:pPr marL="0" indent="0">
              <a:buNone/>
            </a:pPr>
            <a:r>
              <a:rPr lang="en-GB" sz="3200" i="1" dirty="0"/>
              <a:t>p</a:t>
            </a:r>
            <a:r>
              <a:rPr lang="en-GB" sz="3200" i="1" dirty="0" smtClean="0"/>
              <a:t>ossible</a:t>
            </a:r>
          </a:p>
          <a:p>
            <a:pPr marL="0" indent="0">
              <a:buNone/>
            </a:pPr>
            <a:r>
              <a:rPr lang="en-GB" sz="3200" i="1" dirty="0"/>
              <a:t>h</a:t>
            </a:r>
            <a:r>
              <a:rPr lang="en-GB" sz="3200" i="1" dirty="0" smtClean="0"/>
              <a:t>orrible </a:t>
            </a:r>
          </a:p>
          <a:p>
            <a:pPr marL="0" indent="0">
              <a:buNone/>
            </a:pPr>
            <a:r>
              <a:rPr lang="en-GB" sz="3200" i="1" dirty="0"/>
              <a:t>l</a:t>
            </a:r>
            <a:r>
              <a:rPr lang="en-GB" sz="3200" i="1" dirty="0" smtClean="0"/>
              <a:t>egible </a:t>
            </a:r>
          </a:p>
          <a:p>
            <a:pPr marL="0" indent="0">
              <a:buNone/>
            </a:pPr>
            <a:r>
              <a:rPr lang="en-GB" sz="3200" i="1" dirty="0" smtClean="0"/>
              <a:t>terrible</a:t>
            </a:r>
            <a:endParaRPr lang="en-GB" sz="3200" i="1" dirty="0"/>
          </a:p>
          <a:p>
            <a:pPr marL="0" indent="0">
              <a:buNone/>
            </a:pPr>
            <a:endParaRPr lang="en-GB" dirty="0"/>
          </a:p>
        </p:txBody>
      </p:sp>
      <p:sp>
        <p:nvSpPr>
          <p:cNvPr id="7" name="TextBox 6"/>
          <p:cNvSpPr txBox="1"/>
          <p:nvPr/>
        </p:nvSpPr>
        <p:spPr>
          <a:xfrm>
            <a:off x="5997526" y="2887077"/>
            <a:ext cx="4248443" cy="2031325"/>
          </a:xfrm>
          <a:prstGeom prst="rect">
            <a:avLst/>
          </a:prstGeom>
          <a:noFill/>
          <a:ln w="25400">
            <a:solidFill>
              <a:schemeClr val="tx1"/>
            </a:solidFill>
          </a:ln>
        </p:spPr>
        <p:txBody>
          <a:bodyPr wrap="square" rtlCol="0">
            <a:spAutoFit/>
          </a:bodyPr>
          <a:lstStyle/>
          <a:p>
            <a:pPr marL="285750" indent="-285750">
              <a:buFont typeface="Arial" panose="020B0604020202020204" pitchFamily="34" charset="0"/>
              <a:buChar char="•"/>
            </a:pPr>
            <a:r>
              <a:rPr lang="en-GB" dirty="0" smtClean="0"/>
              <a:t>Read each of the word out loud</a:t>
            </a:r>
          </a:p>
          <a:p>
            <a:pPr marL="285750" indent="-285750">
              <a:buFont typeface="Arial" panose="020B0604020202020204" pitchFamily="34" charset="0"/>
              <a:buChar char="•"/>
            </a:pPr>
            <a:r>
              <a:rPr lang="en-GB" dirty="0" smtClean="0"/>
              <a:t>Identify </a:t>
            </a:r>
            <a:r>
              <a:rPr lang="en-GB" dirty="0" err="1" smtClean="0"/>
              <a:t>ible</a:t>
            </a:r>
            <a:r>
              <a:rPr lang="en-GB" dirty="0" smtClean="0"/>
              <a:t> sound in each word</a:t>
            </a:r>
          </a:p>
          <a:p>
            <a:pPr marL="285750" indent="-285750">
              <a:buFont typeface="Arial" panose="020B0604020202020204" pitchFamily="34" charset="0"/>
              <a:buChar char="•"/>
            </a:pPr>
            <a:r>
              <a:rPr lang="en-GB" dirty="0" smtClean="0"/>
              <a:t>Break up each word to help with spelling it</a:t>
            </a:r>
          </a:p>
          <a:p>
            <a:pPr marL="285750" indent="-285750">
              <a:buFont typeface="Arial" panose="020B0604020202020204" pitchFamily="34" charset="0"/>
              <a:buChar char="•"/>
            </a:pPr>
            <a:r>
              <a:rPr lang="en-GB" dirty="0" smtClean="0"/>
              <a:t>Copy the words down</a:t>
            </a:r>
          </a:p>
          <a:p>
            <a:pPr marL="285750" indent="-285750">
              <a:buFont typeface="Arial" panose="020B0604020202020204" pitchFamily="34" charset="0"/>
              <a:buChar char="•"/>
            </a:pPr>
            <a:r>
              <a:rPr lang="en-GB" dirty="0" smtClean="0"/>
              <a:t>Cover and try to spell them</a:t>
            </a:r>
          </a:p>
          <a:p>
            <a:pPr marL="285750" indent="-285750">
              <a:buFont typeface="Arial" panose="020B0604020202020204" pitchFamily="34" charset="0"/>
              <a:buChar char="•"/>
            </a:pPr>
            <a:r>
              <a:rPr lang="en-GB" dirty="0" smtClean="0"/>
              <a:t>Check and correct any errors</a:t>
            </a:r>
            <a:endParaRPr lang="en-GB" dirty="0"/>
          </a:p>
        </p:txBody>
      </p:sp>
    </p:spTree>
    <p:extLst>
      <p:ext uri="{BB962C8B-B14F-4D97-AF65-F5344CB8AC3E}">
        <p14:creationId xmlns:p14="http://schemas.microsoft.com/office/powerpoint/2010/main" val="3514201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Tuesday 12</a:t>
            </a:r>
            <a:r>
              <a:rPr kumimoji="0" lang="en-GB" sz="28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January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L.O </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To be able to </a:t>
            </a:r>
            <a:r>
              <a:rPr kumimoji="0" lang="en-GB" sz="3600" b="0" i="0" u="none" strike="noStrike" kern="1200" cap="none" spc="0" normalizeH="0" baseline="0" noProof="0" dirty="0" smtClean="0">
                <a:ln>
                  <a:noFill/>
                </a:ln>
                <a:solidFill>
                  <a:prstClr val="black"/>
                </a:solidFill>
                <a:effectLst/>
                <a:uLnTx/>
                <a:uFillTx/>
                <a:latin typeface="Calibri" panose="020F0502020204030204"/>
                <a:ea typeface="+mn-ea"/>
                <a:cs typeface="+mn-cs"/>
              </a:rPr>
              <a:t>use fronted adverbials</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p:cNvPicPr>
            <a:picLocks noChangeAspect="1"/>
          </p:cNvPicPr>
          <p:nvPr/>
        </p:nvPicPr>
        <p:blipFill>
          <a:blip r:embed="rId4"/>
          <a:stretch>
            <a:fillRect/>
          </a:stretch>
        </p:blipFill>
        <p:spPr>
          <a:xfrm>
            <a:off x="4646197" y="5963140"/>
            <a:ext cx="834561" cy="640100"/>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3242936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mean by fronted adverbials?</a:t>
            </a:r>
            <a:endParaRPr lang="en-GB" dirty="0"/>
          </a:p>
        </p:txBody>
      </p:sp>
      <p:sp>
        <p:nvSpPr>
          <p:cNvPr id="3" name="Content Placeholder 2"/>
          <p:cNvSpPr>
            <a:spLocks noGrp="1"/>
          </p:cNvSpPr>
          <p:nvPr>
            <p:ph idx="1"/>
          </p:nvPr>
        </p:nvSpPr>
        <p:spPr>
          <a:xfrm>
            <a:off x="232570" y="3992049"/>
            <a:ext cx="5718064" cy="2429852"/>
          </a:xfrm>
          <a:solidFill>
            <a:schemeClr val="bg1"/>
          </a:solidFill>
        </p:spPr>
        <p:txBody>
          <a:bodyPr/>
          <a:lstStyle/>
          <a:p>
            <a:pPr marL="0" indent="0">
              <a:buNone/>
            </a:pPr>
            <a:r>
              <a:rPr lang="en-GB" sz="2400" dirty="0" smtClean="0"/>
              <a:t>Copy and paste the link into a web browser. Then watch the video and read the information below.</a:t>
            </a:r>
          </a:p>
          <a:p>
            <a:pPr marL="0" indent="0">
              <a:buNone/>
            </a:pPr>
            <a:endParaRPr lang="en-GB" dirty="0"/>
          </a:p>
          <a:p>
            <a:pPr marL="0" indent="0">
              <a:buNone/>
            </a:pPr>
            <a:r>
              <a:rPr lang="en-GB" sz="2400" dirty="0"/>
              <a:t>https://www.bbc.co.uk/bitesize/topics/zwwp8mn/articles/zp937p3</a:t>
            </a:r>
          </a:p>
        </p:txBody>
      </p:sp>
      <p:sp>
        <p:nvSpPr>
          <p:cNvPr id="5" name="TextBox 4"/>
          <p:cNvSpPr txBox="1"/>
          <p:nvPr/>
        </p:nvSpPr>
        <p:spPr>
          <a:xfrm>
            <a:off x="304080" y="1533378"/>
            <a:ext cx="11201684" cy="2308324"/>
          </a:xfrm>
          <a:prstGeom prst="rect">
            <a:avLst/>
          </a:prstGeom>
          <a:solidFill>
            <a:schemeClr val="bg1"/>
          </a:solidFill>
        </p:spPr>
        <p:txBody>
          <a:bodyPr wrap="square" rtlCol="0">
            <a:spAutoFit/>
          </a:bodyPr>
          <a:lstStyle/>
          <a:p>
            <a:r>
              <a:rPr lang="en-GB" dirty="0"/>
              <a:t>An </a:t>
            </a:r>
            <a:r>
              <a:rPr lang="en-GB" b="1" dirty="0"/>
              <a:t>adverbial</a:t>
            </a:r>
            <a:r>
              <a:rPr lang="en-GB" dirty="0"/>
              <a:t> is a </a:t>
            </a:r>
            <a:r>
              <a:rPr lang="en-GB" b="1" dirty="0"/>
              <a:t>word or phrase that has been used like an </a:t>
            </a:r>
            <a:r>
              <a:rPr lang="en-GB" b="1" dirty="0">
                <a:hlinkClick r:id="rId2"/>
              </a:rPr>
              <a:t>adverb</a:t>
            </a:r>
            <a:r>
              <a:rPr lang="en-GB" dirty="0"/>
              <a:t> to add detail or further information to a verb. (An easy way to remember what an adverb is: it </a:t>
            </a:r>
            <a:r>
              <a:rPr lang="en-GB" b="1" dirty="0"/>
              <a:t>adds</a:t>
            </a:r>
            <a:r>
              <a:rPr lang="en-GB" dirty="0"/>
              <a:t> to the </a:t>
            </a:r>
            <a:r>
              <a:rPr lang="en-GB" b="1" dirty="0"/>
              <a:t>verb</a:t>
            </a:r>
            <a:r>
              <a:rPr lang="en-GB" b="1" dirty="0" smtClean="0"/>
              <a:t>.</a:t>
            </a:r>
            <a:r>
              <a:rPr lang="en-GB" dirty="0" smtClean="0"/>
              <a:t>)</a:t>
            </a:r>
          </a:p>
          <a:p>
            <a:endParaRPr lang="en-GB" dirty="0"/>
          </a:p>
          <a:p>
            <a:r>
              <a:rPr lang="en-GB" b="1" dirty="0"/>
              <a:t>Fronted' adverbials are 'fronted' because they have been moved to the front of the sentence, before the verb.</a:t>
            </a:r>
            <a:r>
              <a:rPr lang="en-GB" dirty="0"/>
              <a:t> In other words, fronted adverbials are words or phrases at the beginning of a sentence, used to describe the action that follows.</a:t>
            </a:r>
            <a:r>
              <a:rPr lang="en-GB" dirty="0" smtClean="0"/>
              <a:t/>
            </a:r>
            <a:br>
              <a:rPr lang="en-GB" dirty="0" smtClean="0"/>
            </a:br>
            <a:r>
              <a:rPr lang="en-GB" dirty="0" smtClean="0"/>
              <a:t/>
            </a:r>
            <a:br>
              <a:rPr lang="en-GB" dirty="0" smtClean="0"/>
            </a:br>
            <a:r>
              <a:rPr lang="en-GB" dirty="0"/>
              <a:t>A comma is normally used after an adverbial (but there are plenty of exceptions to this rule).</a:t>
            </a:r>
          </a:p>
        </p:txBody>
      </p:sp>
      <p:pic>
        <p:nvPicPr>
          <p:cNvPr id="6" name="Picture 5"/>
          <p:cNvPicPr>
            <a:picLocks noChangeAspect="1"/>
          </p:cNvPicPr>
          <p:nvPr/>
        </p:nvPicPr>
        <p:blipFill>
          <a:blip r:embed="rId3"/>
          <a:stretch>
            <a:fillRect/>
          </a:stretch>
        </p:blipFill>
        <p:spPr>
          <a:xfrm>
            <a:off x="6332879" y="3992049"/>
            <a:ext cx="5172885" cy="2429852"/>
          </a:xfrm>
          <a:prstGeom prst="rect">
            <a:avLst/>
          </a:prstGeom>
        </p:spPr>
      </p:pic>
    </p:spTree>
    <p:extLst>
      <p:ext uri="{BB962C8B-B14F-4D97-AF65-F5344CB8AC3E}">
        <p14:creationId xmlns:p14="http://schemas.microsoft.com/office/powerpoint/2010/main" val="2290286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51163" y="345112"/>
            <a:ext cx="5892076" cy="2429852"/>
          </a:xfrm>
          <a:prstGeom prst="rect">
            <a:avLst/>
          </a:prstGeom>
        </p:spPr>
      </p:pic>
      <p:sp>
        <p:nvSpPr>
          <p:cNvPr id="3" name="TextBox 2"/>
          <p:cNvSpPr txBox="1"/>
          <p:nvPr/>
        </p:nvSpPr>
        <p:spPr>
          <a:xfrm>
            <a:off x="492370" y="3123028"/>
            <a:ext cx="10592972" cy="3046988"/>
          </a:xfrm>
          <a:prstGeom prst="rect">
            <a:avLst/>
          </a:prstGeom>
          <a:noFill/>
        </p:spPr>
        <p:txBody>
          <a:bodyPr wrap="square" rtlCol="0">
            <a:spAutoFit/>
          </a:bodyPr>
          <a:lstStyle/>
          <a:p>
            <a:r>
              <a:rPr lang="en-GB" sz="2400" dirty="0" smtClean="0"/>
              <a:t>Here are some examples based upon pollination of plants.</a:t>
            </a:r>
          </a:p>
          <a:p>
            <a:endParaRPr lang="en-GB" sz="2400" dirty="0"/>
          </a:p>
          <a:p>
            <a:r>
              <a:rPr lang="en-GB" sz="2400" dirty="0" smtClean="0">
                <a:solidFill>
                  <a:srgbClr val="0070C0"/>
                </a:solidFill>
              </a:rPr>
              <a:t>When</a:t>
            </a:r>
            <a:r>
              <a:rPr lang="en-GB" sz="2400" dirty="0" smtClean="0"/>
              <a:t> plants reproduce, the process begins with pollination and the result is fertilization and new plants.</a:t>
            </a:r>
          </a:p>
          <a:p>
            <a:endParaRPr lang="en-GB" sz="2400" dirty="0"/>
          </a:p>
          <a:p>
            <a:r>
              <a:rPr lang="en-GB" sz="2400" dirty="0" smtClean="0">
                <a:solidFill>
                  <a:srgbClr val="0070C0"/>
                </a:solidFill>
              </a:rPr>
              <a:t>Before</a:t>
            </a:r>
            <a:r>
              <a:rPr lang="en-GB" sz="2400" dirty="0" smtClean="0"/>
              <a:t> fertilisation can occur, the process of pollination needs to happen.</a:t>
            </a:r>
          </a:p>
          <a:p>
            <a:endParaRPr lang="en-GB" sz="2400" dirty="0"/>
          </a:p>
          <a:p>
            <a:endParaRPr lang="en-GB" sz="2400" dirty="0"/>
          </a:p>
        </p:txBody>
      </p:sp>
    </p:spTree>
    <p:extLst>
      <p:ext uri="{BB962C8B-B14F-4D97-AF65-F5344CB8AC3E}">
        <p14:creationId xmlns:p14="http://schemas.microsoft.com/office/powerpoint/2010/main" val="4273833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smtClean="0"/>
              <a:t>Task: Using time fronted adverbials, write 6 sentences to explain the processes of pollination and fertilisation. Use the information you read last lesson to help you</a:t>
            </a:r>
            <a:r>
              <a:rPr lang="en-GB" dirty="0"/>
              <a:t>.</a:t>
            </a:r>
          </a:p>
        </p:txBody>
      </p:sp>
      <p:sp>
        <p:nvSpPr>
          <p:cNvPr id="3" name="Content Placeholder 2"/>
          <p:cNvSpPr>
            <a:spLocks noGrp="1"/>
          </p:cNvSpPr>
          <p:nvPr>
            <p:ph idx="1"/>
          </p:nvPr>
        </p:nvSpPr>
        <p:spPr>
          <a:xfrm>
            <a:off x="7061982" y="1825625"/>
            <a:ext cx="4291818" cy="4351338"/>
          </a:xfrm>
          <a:solidFill>
            <a:schemeClr val="bg1"/>
          </a:solidFill>
          <a:ln w="38100">
            <a:solidFill>
              <a:schemeClr val="tx1"/>
            </a:solidFill>
          </a:ln>
        </p:spPr>
        <p:txBody>
          <a:bodyPr/>
          <a:lstStyle/>
          <a:p>
            <a:r>
              <a:rPr lang="en-GB" dirty="0" smtClean="0"/>
              <a:t>Decide upon a fronted adverbial to use in your sentence- make sure it as the start of your sentence!</a:t>
            </a:r>
          </a:p>
          <a:p>
            <a:endParaRPr lang="en-GB" dirty="0"/>
          </a:p>
          <a:p>
            <a:r>
              <a:rPr lang="en-GB" dirty="0" smtClean="0"/>
              <a:t>Check you have used a comma correctly after the fronted adverbial or fronted adverbial phrase.</a:t>
            </a:r>
          </a:p>
          <a:p>
            <a:endParaRPr lang="en-GB" dirty="0"/>
          </a:p>
          <a:p>
            <a:pPr marL="0" indent="0">
              <a:buNone/>
            </a:pPr>
            <a:endParaRPr lang="en-GB" dirty="0"/>
          </a:p>
        </p:txBody>
      </p:sp>
      <p:sp>
        <p:nvSpPr>
          <p:cNvPr id="4" name="TextBox 3"/>
          <p:cNvSpPr txBox="1"/>
          <p:nvPr/>
        </p:nvSpPr>
        <p:spPr>
          <a:xfrm>
            <a:off x="478302" y="2159844"/>
            <a:ext cx="5373857" cy="2954655"/>
          </a:xfrm>
          <a:prstGeom prst="rect">
            <a:avLst/>
          </a:prstGeom>
          <a:solidFill>
            <a:schemeClr val="bg1"/>
          </a:solidFill>
          <a:ln w="38100">
            <a:solidFill>
              <a:schemeClr val="tx1"/>
            </a:solidFill>
          </a:ln>
        </p:spPr>
        <p:txBody>
          <a:bodyPr wrap="square" rtlCol="0">
            <a:spAutoFit/>
          </a:bodyPr>
          <a:lstStyle/>
          <a:p>
            <a:r>
              <a:rPr lang="en-GB" sz="2400" dirty="0" smtClean="0"/>
              <a:t>Time fronted adverbials examples:</a:t>
            </a:r>
          </a:p>
          <a:p>
            <a:endParaRPr lang="en-GB" sz="2400" dirty="0"/>
          </a:p>
          <a:p>
            <a:r>
              <a:rPr lang="en-GB" sz="2400" dirty="0" smtClean="0"/>
              <a:t>Before long,                      Beforehand, </a:t>
            </a:r>
          </a:p>
          <a:p>
            <a:r>
              <a:rPr lang="en-GB" sz="2400" dirty="0" smtClean="0"/>
              <a:t>After a while,                    Again </a:t>
            </a:r>
          </a:p>
          <a:p>
            <a:r>
              <a:rPr lang="en-GB" sz="2400" dirty="0" smtClean="0"/>
              <a:t>Soon,                                   Later,</a:t>
            </a:r>
          </a:p>
          <a:p>
            <a:r>
              <a:rPr lang="en-GB" sz="2400" dirty="0" smtClean="0"/>
              <a:t>Following on from…,         Next,</a:t>
            </a:r>
          </a:p>
          <a:p>
            <a:r>
              <a:rPr lang="en-GB" sz="2400" dirty="0" smtClean="0"/>
              <a:t>Finally,                         Some time later,</a:t>
            </a:r>
            <a:endParaRPr lang="en-GB" dirty="0" smtClean="0"/>
          </a:p>
          <a:p>
            <a:endParaRPr lang="en-GB" dirty="0"/>
          </a:p>
        </p:txBody>
      </p:sp>
    </p:spTree>
    <p:extLst>
      <p:ext uri="{BB962C8B-B14F-4D97-AF65-F5344CB8AC3E}">
        <p14:creationId xmlns:p14="http://schemas.microsoft.com/office/powerpoint/2010/main" val="420082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77"/>
            <a:ext cx="10515600" cy="1325563"/>
          </a:xfrm>
        </p:spPr>
        <p:txBody>
          <a:bodyPr/>
          <a:lstStyle/>
          <a:p>
            <a:r>
              <a:rPr lang="en-GB" dirty="0" smtClean="0"/>
              <a:t>Reading </a:t>
            </a:r>
            <a:r>
              <a:rPr lang="en-GB" dirty="0" smtClean="0"/>
              <a:t>time</a:t>
            </a:r>
            <a:endParaRPr lang="en-GB" dirty="0"/>
          </a:p>
        </p:txBody>
      </p:sp>
      <p:sp>
        <p:nvSpPr>
          <p:cNvPr id="3" name="Content Placeholder 2"/>
          <p:cNvSpPr>
            <a:spLocks noGrp="1"/>
          </p:cNvSpPr>
          <p:nvPr>
            <p:ph idx="1"/>
          </p:nvPr>
        </p:nvSpPr>
        <p:spPr>
          <a:xfrm>
            <a:off x="838200" y="1169511"/>
            <a:ext cx="10515600" cy="5476949"/>
          </a:xfrm>
        </p:spPr>
        <p:txBody>
          <a:bodyPr>
            <a:normAutofit fontScale="85000" lnSpcReduction="20000"/>
          </a:bodyPr>
          <a:lstStyle/>
          <a:p>
            <a:pPr marL="0" indent="0">
              <a:buNone/>
            </a:pPr>
            <a:r>
              <a:rPr lang="en-GB" dirty="0" smtClean="0"/>
              <a:t>Now </a:t>
            </a:r>
            <a:r>
              <a:rPr lang="en-GB" dirty="0" smtClean="0"/>
              <a:t>that you </a:t>
            </a:r>
            <a:r>
              <a:rPr lang="en-GB" dirty="0" smtClean="0"/>
              <a:t>have finished your </a:t>
            </a:r>
            <a:r>
              <a:rPr lang="en-GB" dirty="0" smtClean="0"/>
              <a:t>main </a:t>
            </a:r>
            <a:r>
              <a:rPr lang="en-GB" dirty="0" smtClean="0"/>
              <a:t>task, please </a:t>
            </a:r>
            <a:r>
              <a:rPr lang="en-GB" dirty="0" smtClean="0"/>
              <a:t>enjoy </a:t>
            </a:r>
            <a:r>
              <a:rPr lang="en-GB" dirty="0" smtClean="0"/>
              <a:t>some </a:t>
            </a:r>
            <a:r>
              <a:rPr lang="en-GB" dirty="0" smtClean="0"/>
              <a:t>reading time.</a:t>
            </a:r>
          </a:p>
          <a:p>
            <a:pPr marL="0" indent="0">
              <a:buNone/>
            </a:pPr>
            <a:r>
              <a:rPr lang="en-GB" dirty="0" smtClean="0"/>
              <a:t>You </a:t>
            </a:r>
            <a:r>
              <a:rPr lang="en-GB" dirty="0" smtClean="0"/>
              <a:t>can read to yourself, an adult or sibling. </a:t>
            </a:r>
          </a:p>
          <a:p>
            <a:pPr marL="0" indent="0">
              <a:buNone/>
            </a:pPr>
            <a:endParaRPr lang="en-GB" dirty="0" smtClean="0"/>
          </a:p>
          <a:p>
            <a:pPr marL="0" indent="0">
              <a:buNone/>
            </a:pPr>
            <a:r>
              <a:rPr lang="en-GB" dirty="0" smtClean="0"/>
              <a:t>This can be done by </a:t>
            </a:r>
            <a:r>
              <a:rPr lang="en-GB" dirty="0" smtClean="0"/>
              <a:t>logging </a:t>
            </a:r>
            <a:r>
              <a:rPr lang="en-GB" dirty="0" smtClean="0"/>
              <a:t>on to your </a:t>
            </a:r>
            <a:r>
              <a:rPr lang="en-GB" dirty="0" smtClean="0"/>
              <a:t>myON</a:t>
            </a:r>
            <a:r>
              <a:rPr lang="en-GB" dirty="0" smtClean="0"/>
              <a:t> </a:t>
            </a:r>
            <a:r>
              <a:rPr lang="en-GB" dirty="0" smtClean="0"/>
              <a:t>account, picking a book or magazine and </a:t>
            </a:r>
            <a:r>
              <a:rPr lang="en-GB" dirty="0" smtClean="0"/>
              <a:t>enjoying at least</a:t>
            </a:r>
            <a:r>
              <a:rPr lang="en-GB" dirty="0" smtClean="0"/>
              <a:t> </a:t>
            </a:r>
            <a:r>
              <a:rPr lang="en-GB" dirty="0" smtClean="0"/>
              <a:t>15 </a:t>
            </a:r>
            <a:r>
              <a:rPr lang="en-GB" dirty="0" smtClean="0"/>
              <a:t>minutes </a:t>
            </a:r>
            <a:r>
              <a:rPr lang="en-GB" dirty="0" smtClean="0"/>
              <a:t>reading </a:t>
            </a:r>
            <a:r>
              <a:rPr lang="en-GB" dirty="0" smtClean="0"/>
              <a:t>time</a:t>
            </a:r>
            <a:r>
              <a:rPr lang="en-GB" dirty="0" smtClean="0"/>
              <a:t>.</a:t>
            </a:r>
            <a:endParaRPr lang="en-GB" dirty="0" smtClean="0"/>
          </a:p>
          <a:p>
            <a:endParaRPr lang="en-GB" dirty="0"/>
          </a:p>
          <a:p>
            <a:pPr marL="0" indent="0">
              <a:buNone/>
            </a:pPr>
            <a:r>
              <a:rPr lang="en-GB" dirty="0">
                <a:hlinkClick r:id="rId2"/>
              </a:rPr>
              <a:t>https://</a:t>
            </a:r>
            <a:r>
              <a:rPr lang="en-GB" dirty="0" smtClean="0">
                <a:hlinkClick r:id="rId2"/>
              </a:rPr>
              <a:t>www.myon.co.uk/login/index.html</a:t>
            </a:r>
            <a:endParaRPr lang="en-GB" dirty="0" smtClean="0"/>
          </a:p>
          <a:p>
            <a:endParaRPr lang="en-GB" dirty="0"/>
          </a:p>
          <a:p>
            <a:pPr marL="0" indent="0">
              <a:buNone/>
            </a:pPr>
            <a:r>
              <a:rPr lang="en-GB" dirty="0" smtClean="0"/>
              <a:t>Remember </a:t>
            </a:r>
            <a:r>
              <a:rPr lang="en-GB" dirty="0" smtClean="0"/>
              <a:t>that your </a:t>
            </a:r>
            <a:r>
              <a:rPr lang="en-GB" dirty="0" smtClean="0"/>
              <a:t>login is your first name and first letter of your surname then password: </a:t>
            </a:r>
            <a:endParaRPr lang="en-GB" dirty="0"/>
          </a:p>
          <a:p>
            <a:pPr marL="0" indent="0">
              <a:buNone/>
            </a:pPr>
            <a:r>
              <a:rPr lang="en-GB" dirty="0" err="1" smtClean="0"/>
              <a:t>harryp</a:t>
            </a:r>
            <a:endParaRPr lang="en-GB" dirty="0" smtClean="0"/>
          </a:p>
          <a:p>
            <a:pPr marL="0" indent="0">
              <a:buNone/>
            </a:pPr>
            <a:r>
              <a:rPr lang="en-GB" dirty="0" smtClean="0"/>
              <a:t>password1</a:t>
            </a:r>
          </a:p>
          <a:p>
            <a:pPr marL="0" indent="0">
              <a:buNone/>
            </a:pPr>
            <a:endParaRPr lang="en-GB" dirty="0" smtClean="0"/>
          </a:p>
          <a:p>
            <a:pPr marL="0" indent="0">
              <a:buNone/>
            </a:pPr>
            <a:r>
              <a:rPr lang="en-GB" dirty="0" smtClean="0"/>
              <a:t>Please email </a:t>
            </a:r>
            <a:r>
              <a:rPr lang="en-GB" u="sng" dirty="0" smtClean="0">
                <a:hlinkClick r:id="rId3"/>
              </a:rPr>
              <a:t>trailblazerspupils@gmail.com</a:t>
            </a:r>
            <a:r>
              <a:rPr lang="en-GB" u="sng" dirty="0" smtClean="0"/>
              <a:t> </a:t>
            </a:r>
            <a:r>
              <a:rPr lang="en-GB" dirty="0"/>
              <a:t> </a:t>
            </a:r>
            <a:r>
              <a:rPr lang="en-GB" dirty="0" smtClean="0"/>
              <a:t>if you have any login issues. </a:t>
            </a:r>
            <a:endParaRPr lang="en-GB" dirty="0"/>
          </a:p>
          <a:p>
            <a:pPr marL="0" indent="0">
              <a:buNone/>
            </a:pPr>
            <a:r>
              <a:rPr lang="en-GB" dirty="0" smtClean="0"/>
              <a:t> </a:t>
            </a:r>
            <a:endParaRPr lang="en-GB" dirty="0"/>
          </a:p>
        </p:txBody>
      </p:sp>
      <p:pic>
        <p:nvPicPr>
          <p:cNvPr id="4" name="Picture 3"/>
          <p:cNvPicPr>
            <a:picLocks noChangeAspect="1"/>
          </p:cNvPicPr>
          <p:nvPr/>
        </p:nvPicPr>
        <p:blipFill>
          <a:blip r:embed="rId4"/>
          <a:stretch>
            <a:fillRect/>
          </a:stretch>
        </p:blipFill>
        <p:spPr>
          <a:xfrm>
            <a:off x="8810700" y="4677287"/>
            <a:ext cx="2543100" cy="1150892"/>
          </a:xfrm>
          <a:prstGeom prst="rect">
            <a:avLst/>
          </a:prstGeom>
        </p:spPr>
      </p:pic>
    </p:spTree>
    <p:extLst>
      <p:ext uri="{BB962C8B-B14F-4D97-AF65-F5344CB8AC3E}">
        <p14:creationId xmlns:p14="http://schemas.microsoft.com/office/powerpoint/2010/main" val="3109020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9726" y="235951"/>
            <a:ext cx="10515600" cy="1325563"/>
          </a:xfrm>
        </p:spPr>
        <p:txBody>
          <a:bodyPr/>
          <a:lstStyle/>
          <a:p>
            <a:r>
              <a:rPr lang="en-GB" dirty="0" smtClean="0"/>
              <a:t>Wednesday 13</a:t>
            </a:r>
            <a:r>
              <a:rPr lang="en-GB" baseline="30000" dirty="0" smtClean="0"/>
              <a:t>th</a:t>
            </a:r>
            <a:r>
              <a:rPr lang="en-GB" dirty="0" smtClean="0"/>
              <a:t> January</a:t>
            </a:r>
            <a:br>
              <a:rPr lang="en-GB" dirty="0" smtClean="0"/>
            </a:br>
            <a:r>
              <a:rPr lang="en-GB" dirty="0" smtClean="0"/>
              <a:t>Weekly Spellings- </a:t>
            </a:r>
            <a:r>
              <a:rPr lang="en-GB" dirty="0" err="1" smtClean="0"/>
              <a:t>ible</a:t>
            </a:r>
            <a:r>
              <a:rPr lang="en-GB" dirty="0" smtClean="0"/>
              <a:t> sound</a:t>
            </a:r>
            <a:endParaRPr lang="en-GB" dirty="0"/>
          </a:p>
        </p:txBody>
      </p:sp>
      <p:sp>
        <p:nvSpPr>
          <p:cNvPr id="5" name="Content Placeholder 4"/>
          <p:cNvSpPr>
            <a:spLocks noGrp="1"/>
          </p:cNvSpPr>
          <p:nvPr>
            <p:ph idx="1"/>
          </p:nvPr>
        </p:nvSpPr>
        <p:spPr>
          <a:xfrm>
            <a:off x="739726" y="1561514"/>
            <a:ext cx="10515600" cy="4951828"/>
          </a:xfrm>
          <a:solidFill>
            <a:schemeClr val="bg1"/>
          </a:solidFill>
        </p:spPr>
        <p:txBody>
          <a:bodyPr>
            <a:normAutofit fontScale="62500" lnSpcReduction="20000"/>
          </a:bodyPr>
          <a:lstStyle/>
          <a:p>
            <a:pPr marL="0" indent="0">
              <a:buNone/>
            </a:pPr>
            <a:r>
              <a:rPr lang="en-GB" sz="3200" dirty="0" smtClean="0"/>
              <a:t>Please spend time practising these spellings daily. (</a:t>
            </a:r>
            <a:r>
              <a:rPr lang="en-GB" sz="3200" dirty="0" err="1" smtClean="0"/>
              <a:t>Approx</a:t>
            </a:r>
            <a:r>
              <a:rPr lang="en-GB" sz="3200" dirty="0" smtClean="0"/>
              <a:t> 10mins)</a:t>
            </a:r>
          </a:p>
          <a:p>
            <a:pPr marL="0" indent="0">
              <a:buNone/>
            </a:pPr>
            <a:endParaRPr lang="en-GB" sz="3200" dirty="0"/>
          </a:p>
          <a:p>
            <a:pPr marL="0" indent="0">
              <a:buNone/>
            </a:pPr>
            <a:r>
              <a:rPr lang="en-GB" sz="3200" i="1" dirty="0" smtClean="0"/>
              <a:t>Rule: The </a:t>
            </a:r>
            <a:r>
              <a:rPr lang="en-GB" sz="3200" i="1" dirty="0"/>
              <a:t>suffix </a:t>
            </a:r>
            <a:r>
              <a:rPr lang="en-GB" sz="3200" b="1" i="1" dirty="0"/>
              <a:t>‘</a:t>
            </a:r>
            <a:r>
              <a:rPr lang="en-GB" sz="3200" b="1" i="1" dirty="0" err="1"/>
              <a:t>ible</a:t>
            </a:r>
            <a:r>
              <a:rPr lang="en-GB" sz="3200" b="1" i="1" dirty="0"/>
              <a:t>’</a:t>
            </a:r>
            <a:r>
              <a:rPr lang="en-GB" sz="3200" i="1" dirty="0"/>
              <a:t> does not leave a recognisable word when dropped (e.g. visible/vis</a:t>
            </a:r>
            <a:r>
              <a:rPr lang="en-GB" sz="3200" i="1" dirty="0" smtClean="0"/>
              <a:t>)</a:t>
            </a:r>
          </a:p>
          <a:p>
            <a:pPr marL="0" indent="0">
              <a:buNone/>
            </a:pPr>
            <a:endParaRPr lang="en-GB" sz="3200" i="1" dirty="0" smtClean="0"/>
          </a:p>
          <a:p>
            <a:pPr marL="0" indent="0">
              <a:buNone/>
            </a:pPr>
            <a:r>
              <a:rPr lang="en-GB" sz="3200" i="1" dirty="0"/>
              <a:t>a</a:t>
            </a:r>
            <a:r>
              <a:rPr lang="en-GB" sz="3200" i="1" dirty="0" smtClean="0"/>
              <a:t>udible</a:t>
            </a:r>
          </a:p>
          <a:p>
            <a:pPr marL="0" indent="0">
              <a:buNone/>
            </a:pPr>
            <a:r>
              <a:rPr lang="en-GB" sz="3200" i="1" dirty="0"/>
              <a:t>c</a:t>
            </a:r>
            <a:r>
              <a:rPr lang="en-GB" sz="3200" i="1" dirty="0" smtClean="0"/>
              <a:t>ompatible</a:t>
            </a:r>
          </a:p>
          <a:p>
            <a:pPr marL="0" indent="0">
              <a:buNone/>
            </a:pPr>
            <a:r>
              <a:rPr lang="en-GB" sz="3200" i="1" dirty="0" smtClean="0"/>
              <a:t>divisible </a:t>
            </a:r>
          </a:p>
          <a:p>
            <a:pPr marL="0" indent="0">
              <a:buNone/>
            </a:pPr>
            <a:r>
              <a:rPr lang="en-GB" sz="3200" i="1" dirty="0"/>
              <a:t>g</a:t>
            </a:r>
            <a:r>
              <a:rPr lang="en-GB" sz="3200" i="1" dirty="0" smtClean="0"/>
              <a:t>ullible</a:t>
            </a:r>
          </a:p>
          <a:p>
            <a:pPr marL="0" indent="0">
              <a:buNone/>
            </a:pPr>
            <a:r>
              <a:rPr lang="en-GB" sz="3200" i="1" dirty="0" smtClean="0"/>
              <a:t>sensible</a:t>
            </a:r>
          </a:p>
          <a:p>
            <a:pPr marL="0" indent="0">
              <a:buNone/>
            </a:pPr>
            <a:r>
              <a:rPr lang="en-GB" sz="3200" i="1" dirty="0"/>
              <a:t>v</a:t>
            </a:r>
            <a:r>
              <a:rPr lang="en-GB" sz="3200" i="1" dirty="0" smtClean="0"/>
              <a:t>isible</a:t>
            </a:r>
          </a:p>
          <a:p>
            <a:pPr marL="0" indent="0">
              <a:buNone/>
            </a:pPr>
            <a:r>
              <a:rPr lang="en-GB" sz="3200" i="1" dirty="0"/>
              <a:t>p</a:t>
            </a:r>
            <a:r>
              <a:rPr lang="en-GB" sz="3200" i="1" dirty="0" smtClean="0"/>
              <a:t>ossible</a:t>
            </a:r>
          </a:p>
          <a:p>
            <a:pPr marL="0" indent="0">
              <a:buNone/>
            </a:pPr>
            <a:r>
              <a:rPr lang="en-GB" sz="3200" i="1" dirty="0"/>
              <a:t>h</a:t>
            </a:r>
            <a:r>
              <a:rPr lang="en-GB" sz="3200" i="1" dirty="0" smtClean="0"/>
              <a:t>orrible </a:t>
            </a:r>
          </a:p>
          <a:p>
            <a:pPr marL="0" indent="0">
              <a:buNone/>
            </a:pPr>
            <a:r>
              <a:rPr lang="en-GB" sz="3200" i="1" dirty="0"/>
              <a:t>l</a:t>
            </a:r>
            <a:r>
              <a:rPr lang="en-GB" sz="3200" i="1" dirty="0" smtClean="0"/>
              <a:t>egible </a:t>
            </a:r>
          </a:p>
          <a:p>
            <a:pPr marL="0" indent="0">
              <a:buNone/>
            </a:pPr>
            <a:r>
              <a:rPr lang="en-GB" sz="3200" i="1" dirty="0" smtClean="0"/>
              <a:t>terrible</a:t>
            </a:r>
            <a:endParaRPr lang="en-GB" sz="3200" i="1" dirty="0"/>
          </a:p>
          <a:p>
            <a:pPr marL="0" indent="0">
              <a:buNone/>
            </a:pPr>
            <a:endParaRPr lang="en-GB" dirty="0"/>
          </a:p>
        </p:txBody>
      </p:sp>
      <p:sp>
        <p:nvSpPr>
          <p:cNvPr id="7" name="TextBox 6"/>
          <p:cNvSpPr txBox="1"/>
          <p:nvPr/>
        </p:nvSpPr>
        <p:spPr>
          <a:xfrm>
            <a:off x="5997526" y="2887077"/>
            <a:ext cx="4248443" cy="2031325"/>
          </a:xfrm>
          <a:prstGeom prst="rect">
            <a:avLst/>
          </a:prstGeom>
          <a:noFill/>
          <a:ln w="25400">
            <a:solidFill>
              <a:schemeClr val="tx1"/>
            </a:solidFill>
          </a:ln>
        </p:spPr>
        <p:txBody>
          <a:bodyPr wrap="square" rtlCol="0">
            <a:spAutoFit/>
          </a:bodyPr>
          <a:lstStyle/>
          <a:p>
            <a:pPr marL="285750" indent="-285750">
              <a:buFont typeface="Arial" panose="020B0604020202020204" pitchFamily="34" charset="0"/>
              <a:buChar char="•"/>
            </a:pPr>
            <a:r>
              <a:rPr lang="en-GB" dirty="0" smtClean="0"/>
              <a:t>Read each of the word out loud</a:t>
            </a:r>
          </a:p>
          <a:p>
            <a:pPr marL="285750" indent="-285750">
              <a:buFont typeface="Arial" panose="020B0604020202020204" pitchFamily="34" charset="0"/>
              <a:buChar char="•"/>
            </a:pPr>
            <a:r>
              <a:rPr lang="en-GB" dirty="0" smtClean="0"/>
              <a:t>Identify </a:t>
            </a:r>
            <a:r>
              <a:rPr lang="en-GB" dirty="0" err="1" smtClean="0"/>
              <a:t>ible</a:t>
            </a:r>
            <a:r>
              <a:rPr lang="en-GB" dirty="0" smtClean="0"/>
              <a:t> sound in each word</a:t>
            </a:r>
          </a:p>
          <a:p>
            <a:pPr marL="285750" indent="-285750">
              <a:buFont typeface="Arial" panose="020B0604020202020204" pitchFamily="34" charset="0"/>
              <a:buChar char="•"/>
            </a:pPr>
            <a:r>
              <a:rPr lang="en-GB" dirty="0" smtClean="0"/>
              <a:t>Break up each word to help with spelling it</a:t>
            </a:r>
          </a:p>
          <a:p>
            <a:pPr marL="285750" indent="-285750">
              <a:buFont typeface="Arial" panose="020B0604020202020204" pitchFamily="34" charset="0"/>
              <a:buChar char="•"/>
            </a:pPr>
            <a:r>
              <a:rPr lang="en-GB" dirty="0" smtClean="0"/>
              <a:t>Copy the words down</a:t>
            </a:r>
          </a:p>
          <a:p>
            <a:pPr marL="285750" indent="-285750">
              <a:buFont typeface="Arial" panose="020B0604020202020204" pitchFamily="34" charset="0"/>
              <a:buChar char="•"/>
            </a:pPr>
            <a:r>
              <a:rPr lang="en-GB" dirty="0" smtClean="0"/>
              <a:t>Cover and try to spell them</a:t>
            </a:r>
          </a:p>
          <a:p>
            <a:pPr marL="285750" indent="-285750">
              <a:buFont typeface="Arial" panose="020B0604020202020204" pitchFamily="34" charset="0"/>
              <a:buChar char="•"/>
            </a:pPr>
            <a:r>
              <a:rPr lang="en-GB" dirty="0" smtClean="0"/>
              <a:t>Check and correct any errors</a:t>
            </a:r>
            <a:endParaRPr lang="en-GB" dirty="0"/>
          </a:p>
        </p:txBody>
      </p:sp>
    </p:spTree>
    <p:extLst>
      <p:ext uri="{BB962C8B-B14F-4D97-AF65-F5344CB8AC3E}">
        <p14:creationId xmlns:p14="http://schemas.microsoft.com/office/powerpoint/2010/main" val="2200694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Wednesday 13</a:t>
            </a:r>
            <a:r>
              <a:rPr kumimoji="0" lang="en-GB" sz="28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January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L.O </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To be able to </a:t>
            </a:r>
            <a:r>
              <a:rPr kumimoji="0" lang="en-GB" sz="3600" b="0" i="0" u="none" strike="noStrike" kern="1200" cap="none" spc="0" normalizeH="0" baseline="0" noProof="0" dirty="0" smtClean="0">
                <a:ln>
                  <a:noFill/>
                </a:ln>
                <a:solidFill>
                  <a:prstClr val="black"/>
                </a:solidFill>
                <a:effectLst/>
                <a:uLnTx/>
                <a:uFillTx/>
                <a:latin typeface="Calibri" panose="020F0502020204030204"/>
                <a:ea typeface="+mn-ea"/>
                <a:cs typeface="+mn-cs"/>
              </a:rPr>
              <a:t>use modal</a:t>
            </a:r>
            <a:r>
              <a:rPr kumimoji="0" lang="en-GB" sz="3600" b="0" i="0" u="none" strike="noStrike" kern="1200" cap="none" spc="0" normalizeH="0" noProof="0" dirty="0" smtClean="0">
                <a:ln>
                  <a:noFill/>
                </a:ln>
                <a:solidFill>
                  <a:prstClr val="black"/>
                </a:solidFill>
                <a:effectLst/>
                <a:uLnTx/>
                <a:uFillTx/>
                <a:latin typeface="Calibri" panose="020F0502020204030204"/>
                <a:ea typeface="+mn-ea"/>
                <a:cs typeface="+mn-cs"/>
              </a:rPr>
              <a:t> verbs to indicate a degree of possibility</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p:cNvPicPr>
            <a:picLocks noChangeAspect="1"/>
          </p:cNvPicPr>
          <p:nvPr/>
        </p:nvPicPr>
        <p:blipFill>
          <a:blip r:embed="rId4"/>
          <a:stretch>
            <a:fillRect/>
          </a:stretch>
        </p:blipFill>
        <p:spPr>
          <a:xfrm>
            <a:off x="4646197" y="5963140"/>
            <a:ext cx="834561" cy="640100"/>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1306301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043"/>
            <a:ext cx="10515600" cy="1069780"/>
          </a:xfrm>
        </p:spPr>
        <p:txBody>
          <a:bodyPr/>
          <a:lstStyle/>
          <a:p>
            <a:r>
              <a:rPr lang="en-GB" dirty="0" smtClean="0"/>
              <a:t>What are model verbs?</a:t>
            </a:r>
            <a:endParaRPr lang="en-GB" dirty="0"/>
          </a:p>
        </p:txBody>
      </p:sp>
      <p:sp>
        <p:nvSpPr>
          <p:cNvPr id="3" name="Content Placeholder 2"/>
          <p:cNvSpPr>
            <a:spLocks noGrp="1"/>
          </p:cNvSpPr>
          <p:nvPr>
            <p:ph idx="1"/>
          </p:nvPr>
        </p:nvSpPr>
        <p:spPr>
          <a:xfrm>
            <a:off x="351691" y="1209822"/>
            <a:ext cx="11662117" cy="5444195"/>
          </a:xfrm>
          <a:solidFill>
            <a:schemeClr val="bg1"/>
          </a:solidFill>
          <a:ln w="25400">
            <a:solidFill>
              <a:schemeClr val="tx1"/>
            </a:solidFill>
          </a:ln>
        </p:spPr>
        <p:txBody>
          <a:bodyPr>
            <a:normAutofit fontScale="77500" lnSpcReduction="20000"/>
          </a:bodyPr>
          <a:lstStyle/>
          <a:p>
            <a:pPr marL="0" indent="0">
              <a:buNone/>
            </a:pPr>
            <a:r>
              <a:rPr lang="en-GB" b="1" dirty="0"/>
              <a:t>These are verbs that indicate likelihood, ability, permission or obligation</a:t>
            </a:r>
            <a:r>
              <a:rPr lang="en-GB" b="1" dirty="0" smtClean="0"/>
              <a:t>.</a:t>
            </a:r>
          </a:p>
          <a:p>
            <a:pPr marL="0" indent="0">
              <a:buNone/>
            </a:pPr>
            <a:endParaRPr lang="en-GB" dirty="0"/>
          </a:p>
          <a:p>
            <a:pPr marL="0" indent="0">
              <a:buNone/>
            </a:pPr>
            <a:r>
              <a:rPr lang="en-GB" dirty="0"/>
              <a:t>Words like: can/could, may/might, will/would, shall/should and must.</a:t>
            </a:r>
          </a:p>
          <a:p>
            <a:pPr marL="0" indent="0">
              <a:buNone/>
            </a:pPr>
            <a:r>
              <a:rPr lang="en-GB" b="1" dirty="0"/>
              <a:t>"The Sea Monster should go away"</a:t>
            </a:r>
          </a:p>
          <a:p>
            <a:pPr marL="0" indent="0">
              <a:buNone/>
            </a:pPr>
            <a:r>
              <a:rPr lang="en-GB" dirty="0"/>
              <a:t>'Should' is the modal verb here as it indicates the likelihood of the Sea Monster going away</a:t>
            </a:r>
            <a:r>
              <a:rPr lang="en-GB" dirty="0" smtClean="0"/>
              <a:t>.</a:t>
            </a:r>
          </a:p>
          <a:p>
            <a:pPr marL="0" indent="0">
              <a:buNone/>
            </a:pPr>
            <a:endParaRPr lang="en-GB" dirty="0"/>
          </a:p>
          <a:p>
            <a:pPr marL="0" indent="0">
              <a:buNone/>
            </a:pPr>
            <a:r>
              <a:rPr lang="en-GB" dirty="0"/>
              <a:t>One of the main functions of a modal verb is to show the degree of possibility or likelihood of something happening. </a:t>
            </a:r>
          </a:p>
          <a:p>
            <a:pPr marL="0" indent="0">
              <a:buNone/>
            </a:pPr>
            <a:endParaRPr lang="en-GB" dirty="0"/>
          </a:p>
          <a:p>
            <a:pPr marL="0" indent="0">
              <a:buNone/>
            </a:pPr>
            <a:r>
              <a:rPr lang="en-GB" dirty="0"/>
              <a:t>The most common modal verbs that perform this function are </a:t>
            </a:r>
            <a:r>
              <a:rPr lang="en-GB" b="1" dirty="0"/>
              <a:t>will, would, should, could, may, can, shall, ought to, must </a:t>
            </a:r>
            <a:r>
              <a:rPr lang="en-GB" dirty="0"/>
              <a:t>and </a:t>
            </a:r>
            <a:r>
              <a:rPr lang="en-GB" b="1" dirty="0"/>
              <a:t>might</a:t>
            </a:r>
            <a:r>
              <a:rPr lang="en-GB" dirty="0"/>
              <a:t>. Many of these modal verbs have a negative form, e.g. </a:t>
            </a:r>
            <a:r>
              <a:rPr lang="en-GB" b="1" dirty="0"/>
              <a:t>couldn’t/could not, </a:t>
            </a:r>
            <a:r>
              <a:rPr lang="en-GB" b="1" dirty="0" smtClean="0"/>
              <a:t>can’t/cannot</a:t>
            </a:r>
          </a:p>
          <a:p>
            <a:pPr marL="0" indent="0">
              <a:buNone/>
            </a:pPr>
            <a:endParaRPr lang="en-GB" b="1" dirty="0"/>
          </a:p>
          <a:p>
            <a:pPr marL="0" indent="0">
              <a:buNone/>
            </a:pPr>
            <a:r>
              <a:rPr lang="en-GB" dirty="0" smtClean="0">
                <a:solidFill>
                  <a:srgbClr val="0070C0"/>
                </a:solidFill>
              </a:rPr>
              <a:t>Copy and paste the link below into a browser, watch the video to support your understanding</a:t>
            </a:r>
            <a:r>
              <a:rPr lang="en-GB" dirty="0" smtClean="0"/>
              <a:t>.</a:t>
            </a:r>
          </a:p>
          <a:p>
            <a:pPr marL="0" indent="0">
              <a:buNone/>
            </a:pPr>
            <a:endParaRPr lang="en-GB" dirty="0" smtClean="0"/>
          </a:p>
          <a:p>
            <a:pPr marL="0" indent="0">
              <a:buNone/>
            </a:pPr>
            <a:r>
              <a:rPr lang="en-GB" dirty="0"/>
              <a:t>https://www.bbc.co.uk/bitesize/topics/zwwp8mn/articles/zps4pbk</a:t>
            </a:r>
          </a:p>
          <a:p>
            <a:endParaRPr lang="en-GB" dirty="0"/>
          </a:p>
        </p:txBody>
      </p:sp>
    </p:spTree>
    <p:extLst>
      <p:ext uri="{BB962C8B-B14F-4D97-AF65-F5344CB8AC3E}">
        <p14:creationId xmlns:p14="http://schemas.microsoft.com/office/powerpoint/2010/main" val="1093439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sentences using modal verbs:</a:t>
            </a:r>
            <a:endParaRPr lang="en-GB" dirty="0"/>
          </a:p>
        </p:txBody>
      </p:sp>
      <p:sp>
        <p:nvSpPr>
          <p:cNvPr id="3" name="Content Placeholder 2"/>
          <p:cNvSpPr>
            <a:spLocks noGrp="1"/>
          </p:cNvSpPr>
          <p:nvPr>
            <p:ph idx="1"/>
          </p:nvPr>
        </p:nvSpPr>
        <p:spPr/>
        <p:txBody>
          <a:bodyPr/>
          <a:lstStyle/>
          <a:p>
            <a:pPr marL="0" indent="0">
              <a:buNone/>
            </a:pPr>
            <a:r>
              <a:rPr lang="en-GB" dirty="0" smtClean="0"/>
              <a:t>The petals of flowers are brightly coloured so they </a:t>
            </a:r>
            <a:r>
              <a:rPr lang="en-GB" b="1" dirty="0" smtClean="0">
                <a:solidFill>
                  <a:srgbClr val="0070C0"/>
                </a:solidFill>
              </a:rPr>
              <a:t>will</a:t>
            </a:r>
            <a:r>
              <a:rPr lang="en-GB" dirty="0" smtClean="0"/>
              <a:t> attract insects to them.</a:t>
            </a:r>
          </a:p>
          <a:p>
            <a:pPr marL="0" indent="0">
              <a:buNone/>
            </a:pPr>
            <a:endParaRPr lang="en-GB" dirty="0"/>
          </a:p>
          <a:p>
            <a:pPr marL="0" indent="0">
              <a:buNone/>
            </a:pPr>
            <a:r>
              <a:rPr lang="en-GB" dirty="0" smtClean="0"/>
              <a:t>Without insects, pollination and fertilisation of flowers </a:t>
            </a:r>
            <a:r>
              <a:rPr lang="en-GB" b="1" dirty="0" smtClean="0">
                <a:solidFill>
                  <a:srgbClr val="0070C0"/>
                </a:solidFill>
              </a:rPr>
              <a:t>would not </a:t>
            </a:r>
            <a:r>
              <a:rPr lang="en-GB" dirty="0" smtClean="0"/>
              <a:t>happen.</a:t>
            </a:r>
          </a:p>
          <a:p>
            <a:pPr marL="0" indent="0">
              <a:buNone/>
            </a:pPr>
            <a:endParaRPr lang="en-GB" dirty="0"/>
          </a:p>
          <a:p>
            <a:pPr marL="0" indent="0">
              <a:buNone/>
            </a:pPr>
            <a:r>
              <a:rPr lang="en-GB" dirty="0" smtClean="0"/>
              <a:t>When pollen is in air, it </a:t>
            </a:r>
            <a:r>
              <a:rPr lang="en-GB" b="1" dirty="0" smtClean="0">
                <a:solidFill>
                  <a:srgbClr val="0070C0"/>
                </a:solidFill>
              </a:rPr>
              <a:t>might</a:t>
            </a:r>
            <a:r>
              <a:rPr lang="en-GB" dirty="0" smtClean="0"/>
              <a:t> cause problems for those who are allergic and have hay fever.</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877434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4911"/>
            <a:ext cx="10515600" cy="5572052"/>
          </a:xfrm>
        </p:spPr>
        <p:txBody>
          <a:bodyPr>
            <a:normAutofit fontScale="70000" lnSpcReduction="20000"/>
          </a:bodyPr>
          <a:lstStyle/>
          <a:p>
            <a:pPr marL="0" indent="0">
              <a:buNone/>
            </a:pPr>
            <a:r>
              <a:rPr lang="en-GB" i="1" dirty="0" smtClean="0"/>
              <a:t>Audible – to be heard</a:t>
            </a:r>
          </a:p>
          <a:p>
            <a:pPr marL="0" indent="0">
              <a:buNone/>
            </a:pPr>
            <a:endParaRPr lang="en-GB" i="1" dirty="0" smtClean="0"/>
          </a:p>
          <a:p>
            <a:pPr marL="0" indent="0">
              <a:buNone/>
            </a:pPr>
            <a:r>
              <a:rPr lang="en-GB" i="1" dirty="0" smtClean="0"/>
              <a:t>A singer uses a microphone to be audible over the loud crowd.</a:t>
            </a:r>
          </a:p>
          <a:p>
            <a:pPr marL="0" indent="0">
              <a:buNone/>
            </a:pPr>
            <a:endParaRPr lang="en-GB" i="1" dirty="0"/>
          </a:p>
          <a:p>
            <a:pPr marL="0" indent="0">
              <a:buNone/>
            </a:pPr>
            <a:r>
              <a:rPr lang="en-GB" i="1" dirty="0" smtClean="0"/>
              <a:t>Compatible- two or more things that go together</a:t>
            </a:r>
          </a:p>
          <a:p>
            <a:pPr marL="0" indent="0">
              <a:buNone/>
            </a:pPr>
            <a:endParaRPr lang="en-GB" i="1" dirty="0" smtClean="0"/>
          </a:p>
          <a:p>
            <a:pPr marL="0" indent="0">
              <a:buNone/>
            </a:pPr>
            <a:r>
              <a:rPr lang="en-GB" i="1" dirty="0" smtClean="0"/>
              <a:t>The charger was not compatible with the mobile phone so it would not charge.</a:t>
            </a:r>
          </a:p>
          <a:p>
            <a:pPr marL="0" indent="0">
              <a:buNone/>
            </a:pPr>
            <a:endParaRPr lang="en-GB" i="1" dirty="0"/>
          </a:p>
          <a:p>
            <a:pPr marL="0" indent="0">
              <a:buNone/>
            </a:pPr>
            <a:r>
              <a:rPr lang="en-GB" i="1" dirty="0" smtClean="0"/>
              <a:t>Gullible- to easily persuade someone of something</a:t>
            </a:r>
          </a:p>
          <a:p>
            <a:pPr marL="0" indent="0">
              <a:buNone/>
            </a:pPr>
            <a:endParaRPr lang="en-GB" i="1" dirty="0"/>
          </a:p>
          <a:p>
            <a:pPr marL="0" indent="0">
              <a:buNone/>
            </a:pPr>
            <a:r>
              <a:rPr lang="en-GB" i="1" dirty="0" smtClean="0"/>
              <a:t>My little sister is extremely gullible therefore I tell her lots of things that are not true and she believes me.</a:t>
            </a:r>
          </a:p>
          <a:p>
            <a:pPr marL="0" indent="0">
              <a:buNone/>
            </a:pPr>
            <a:endParaRPr lang="en-GB" i="1" dirty="0"/>
          </a:p>
          <a:p>
            <a:pPr marL="0" indent="0">
              <a:buNone/>
            </a:pPr>
            <a:r>
              <a:rPr lang="en-GB" i="1" dirty="0" smtClean="0"/>
              <a:t>Legible- clear enough to read</a:t>
            </a:r>
          </a:p>
          <a:p>
            <a:pPr marL="0" indent="0">
              <a:buNone/>
            </a:pPr>
            <a:endParaRPr lang="en-GB" i="1" dirty="0"/>
          </a:p>
          <a:p>
            <a:pPr marL="0" indent="0">
              <a:buNone/>
            </a:pPr>
            <a:r>
              <a:rPr lang="en-GB" i="1" dirty="0" smtClean="0"/>
              <a:t>I must make sure my handwriting is neat and legible otherwise Miss Dobson will not be happy!</a:t>
            </a:r>
            <a:endParaRPr lang="en-GB" i="1" dirty="0"/>
          </a:p>
          <a:p>
            <a:pPr marL="0" indent="0">
              <a:buNone/>
            </a:pPr>
            <a:endParaRPr lang="en-GB" i="1" dirty="0"/>
          </a:p>
          <a:p>
            <a:pPr marL="0" indent="0">
              <a:buNone/>
            </a:pPr>
            <a:endParaRPr lang="en-GB" dirty="0"/>
          </a:p>
        </p:txBody>
      </p:sp>
    </p:spTree>
    <p:extLst>
      <p:ext uri="{BB962C8B-B14F-4D97-AF65-F5344CB8AC3E}">
        <p14:creationId xmlns:p14="http://schemas.microsoft.com/office/powerpoint/2010/main" val="1353811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982" y="336990"/>
            <a:ext cx="10515600" cy="2167060"/>
          </a:xfrm>
          <a:solidFill>
            <a:schemeClr val="bg1"/>
          </a:solidFill>
          <a:ln w="25400">
            <a:solidFill>
              <a:schemeClr val="tx1"/>
            </a:solidFill>
          </a:ln>
        </p:spPr>
        <p:txBody>
          <a:bodyPr>
            <a:normAutofit fontScale="90000"/>
          </a:bodyPr>
          <a:lstStyle/>
          <a:p>
            <a:r>
              <a:rPr lang="en-GB" dirty="0" smtClean="0"/>
              <a:t>Task: Write 6 sentences of your own, which include modal verbs, that are focused on facts about life cycles of living things or the process of reproduction in plants.</a:t>
            </a:r>
            <a:endParaRPr lang="en-GB" dirty="0"/>
          </a:p>
        </p:txBody>
      </p:sp>
      <p:sp>
        <p:nvSpPr>
          <p:cNvPr id="4" name="TextBox 3"/>
          <p:cNvSpPr txBox="1"/>
          <p:nvPr/>
        </p:nvSpPr>
        <p:spPr>
          <a:xfrm>
            <a:off x="359899" y="2757267"/>
            <a:ext cx="3649394" cy="2677656"/>
          </a:xfrm>
          <a:prstGeom prst="rect">
            <a:avLst/>
          </a:prstGeom>
          <a:solidFill>
            <a:schemeClr val="bg1"/>
          </a:solidFill>
          <a:ln w="25400">
            <a:solidFill>
              <a:schemeClr val="tx1"/>
            </a:solidFill>
          </a:ln>
        </p:spPr>
        <p:txBody>
          <a:bodyPr wrap="square" rtlCol="0">
            <a:spAutoFit/>
          </a:bodyPr>
          <a:lstStyle/>
          <a:p>
            <a:r>
              <a:rPr lang="en-GB" sz="2800" dirty="0" smtClean="0"/>
              <a:t>Use the information from Monday’s lesson and last week to help remind you of different facts you could write about.</a:t>
            </a:r>
            <a:endParaRPr lang="en-GB" sz="2800" dirty="0"/>
          </a:p>
        </p:txBody>
      </p:sp>
      <p:pic>
        <p:nvPicPr>
          <p:cNvPr id="6" name="Picture 5"/>
          <p:cNvPicPr>
            <a:picLocks noChangeAspect="1"/>
          </p:cNvPicPr>
          <p:nvPr/>
        </p:nvPicPr>
        <p:blipFill>
          <a:blip r:embed="rId2"/>
          <a:stretch>
            <a:fillRect/>
          </a:stretch>
        </p:blipFill>
        <p:spPr>
          <a:xfrm>
            <a:off x="4383028" y="2773857"/>
            <a:ext cx="4723238" cy="2661066"/>
          </a:xfrm>
          <a:prstGeom prst="rect">
            <a:avLst/>
          </a:prstGeom>
          <a:ln w="25400">
            <a:solidFill>
              <a:schemeClr val="tx1"/>
            </a:solidFill>
          </a:ln>
        </p:spPr>
      </p:pic>
      <p:sp>
        <p:nvSpPr>
          <p:cNvPr id="7" name="TextBox 6"/>
          <p:cNvSpPr txBox="1"/>
          <p:nvPr/>
        </p:nvSpPr>
        <p:spPr>
          <a:xfrm>
            <a:off x="9353392" y="2761072"/>
            <a:ext cx="2445434" cy="2677656"/>
          </a:xfrm>
          <a:prstGeom prst="rect">
            <a:avLst/>
          </a:prstGeom>
          <a:solidFill>
            <a:schemeClr val="bg1"/>
          </a:solidFill>
          <a:ln w="25400">
            <a:solidFill>
              <a:schemeClr val="tx1"/>
            </a:solidFill>
          </a:ln>
        </p:spPr>
        <p:txBody>
          <a:bodyPr wrap="square" rtlCol="0">
            <a:spAutoFit/>
          </a:bodyPr>
          <a:lstStyle/>
          <a:p>
            <a:r>
              <a:rPr lang="en-GB" sz="2800" dirty="0" smtClean="0"/>
              <a:t>Remember to check your sentences are correctly punctuated!</a:t>
            </a:r>
          </a:p>
          <a:p>
            <a:r>
              <a:rPr lang="en-GB" sz="2800" dirty="0" smtClean="0"/>
              <a:t>CL   ,     .</a:t>
            </a:r>
            <a:endParaRPr lang="en-GB" sz="2800" dirty="0"/>
          </a:p>
        </p:txBody>
      </p:sp>
    </p:spTree>
    <p:extLst>
      <p:ext uri="{BB962C8B-B14F-4D97-AF65-F5344CB8AC3E}">
        <p14:creationId xmlns:p14="http://schemas.microsoft.com/office/powerpoint/2010/main" val="235833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77"/>
            <a:ext cx="10515600" cy="1325563"/>
          </a:xfrm>
        </p:spPr>
        <p:txBody>
          <a:bodyPr/>
          <a:lstStyle/>
          <a:p>
            <a:r>
              <a:rPr lang="en-GB" dirty="0" smtClean="0"/>
              <a:t>Reading </a:t>
            </a:r>
            <a:r>
              <a:rPr lang="en-GB" dirty="0" smtClean="0"/>
              <a:t>time</a:t>
            </a:r>
            <a:endParaRPr lang="en-GB" dirty="0"/>
          </a:p>
        </p:txBody>
      </p:sp>
      <p:sp>
        <p:nvSpPr>
          <p:cNvPr id="3" name="Content Placeholder 2"/>
          <p:cNvSpPr>
            <a:spLocks noGrp="1"/>
          </p:cNvSpPr>
          <p:nvPr>
            <p:ph idx="1"/>
          </p:nvPr>
        </p:nvSpPr>
        <p:spPr>
          <a:xfrm>
            <a:off x="838200" y="1169511"/>
            <a:ext cx="10515600" cy="5476949"/>
          </a:xfrm>
        </p:spPr>
        <p:txBody>
          <a:bodyPr>
            <a:normAutofit fontScale="85000" lnSpcReduction="20000"/>
          </a:bodyPr>
          <a:lstStyle/>
          <a:p>
            <a:pPr marL="0" indent="0">
              <a:buNone/>
            </a:pPr>
            <a:r>
              <a:rPr lang="en-GB" dirty="0" smtClean="0"/>
              <a:t>Now </a:t>
            </a:r>
            <a:r>
              <a:rPr lang="en-GB" dirty="0" smtClean="0"/>
              <a:t>that you </a:t>
            </a:r>
            <a:r>
              <a:rPr lang="en-GB" dirty="0" smtClean="0"/>
              <a:t>have finished your </a:t>
            </a:r>
            <a:r>
              <a:rPr lang="en-GB" dirty="0" smtClean="0"/>
              <a:t>main </a:t>
            </a:r>
            <a:r>
              <a:rPr lang="en-GB" dirty="0" smtClean="0"/>
              <a:t>task, please </a:t>
            </a:r>
            <a:r>
              <a:rPr lang="en-GB" dirty="0" smtClean="0"/>
              <a:t>enjoy </a:t>
            </a:r>
            <a:r>
              <a:rPr lang="en-GB" dirty="0" smtClean="0"/>
              <a:t>some </a:t>
            </a:r>
            <a:r>
              <a:rPr lang="en-GB" dirty="0" smtClean="0"/>
              <a:t>reading time.</a:t>
            </a:r>
          </a:p>
          <a:p>
            <a:pPr marL="0" indent="0">
              <a:buNone/>
            </a:pPr>
            <a:r>
              <a:rPr lang="en-GB" dirty="0" smtClean="0"/>
              <a:t>You </a:t>
            </a:r>
            <a:r>
              <a:rPr lang="en-GB" dirty="0" smtClean="0"/>
              <a:t>can read to yourself, an adult or sibling. </a:t>
            </a:r>
          </a:p>
          <a:p>
            <a:pPr marL="0" indent="0">
              <a:buNone/>
            </a:pPr>
            <a:endParaRPr lang="en-GB" dirty="0" smtClean="0"/>
          </a:p>
          <a:p>
            <a:pPr marL="0" indent="0">
              <a:buNone/>
            </a:pPr>
            <a:r>
              <a:rPr lang="en-GB" dirty="0" smtClean="0"/>
              <a:t>This can be done by </a:t>
            </a:r>
            <a:r>
              <a:rPr lang="en-GB" dirty="0" smtClean="0"/>
              <a:t>logging </a:t>
            </a:r>
            <a:r>
              <a:rPr lang="en-GB" dirty="0" smtClean="0"/>
              <a:t>on to your </a:t>
            </a:r>
            <a:r>
              <a:rPr lang="en-GB" dirty="0" smtClean="0"/>
              <a:t>myON</a:t>
            </a:r>
            <a:r>
              <a:rPr lang="en-GB" dirty="0" smtClean="0"/>
              <a:t> </a:t>
            </a:r>
            <a:r>
              <a:rPr lang="en-GB" dirty="0" smtClean="0"/>
              <a:t>account, picking a book or magazine and </a:t>
            </a:r>
            <a:r>
              <a:rPr lang="en-GB" dirty="0" smtClean="0"/>
              <a:t>enjoying at least</a:t>
            </a:r>
            <a:r>
              <a:rPr lang="en-GB" dirty="0" smtClean="0"/>
              <a:t> </a:t>
            </a:r>
            <a:r>
              <a:rPr lang="en-GB" dirty="0" smtClean="0"/>
              <a:t>15 </a:t>
            </a:r>
            <a:r>
              <a:rPr lang="en-GB" dirty="0" smtClean="0"/>
              <a:t>minutes </a:t>
            </a:r>
            <a:r>
              <a:rPr lang="en-GB" dirty="0" smtClean="0"/>
              <a:t>reading </a:t>
            </a:r>
            <a:r>
              <a:rPr lang="en-GB" dirty="0" smtClean="0"/>
              <a:t>time</a:t>
            </a:r>
            <a:r>
              <a:rPr lang="en-GB" dirty="0" smtClean="0"/>
              <a:t>.</a:t>
            </a:r>
            <a:endParaRPr lang="en-GB" dirty="0" smtClean="0"/>
          </a:p>
          <a:p>
            <a:endParaRPr lang="en-GB" dirty="0"/>
          </a:p>
          <a:p>
            <a:pPr marL="0" indent="0">
              <a:buNone/>
            </a:pPr>
            <a:r>
              <a:rPr lang="en-GB" dirty="0">
                <a:hlinkClick r:id="rId2"/>
              </a:rPr>
              <a:t>https://</a:t>
            </a:r>
            <a:r>
              <a:rPr lang="en-GB" dirty="0" smtClean="0">
                <a:hlinkClick r:id="rId2"/>
              </a:rPr>
              <a:t>www.myon.co.uk/login/index.html</a:t>
            </a:r>
            <a:endParaRPr lang="en-GB" dirty="0" smtClean="0"/>
          </a:p>
          <a:p>
            <a:endParaRPr lang="en-GB" dirty="0"/>
          </a:p>
          <a:p>
            <a:pPr marL="0" indent="0">
              <a:buNone/>
            </a:pPr>
            <a:r>
              <a:rPr lang="en-GB" dirty="0" smtClean="0"/>
              <a:t>Remember </a:t>
            </a:r>
            <a:r>
              <a:rPr lang="en-GB" dirty="0" smtClean="0"/>
              <a:t>that your </a:t>
            </a:r>
            <a:r>
              <a:rPr lang="en-GB" dirty="0" smtClean="0"/>
              <a:t>login is your first name and first letter of your surname then password: </a:t>
            </a:r>
            <a:endParaRPr lang="en-GB" dirty="0"/>
          </a:p>
          <a:p>
            <a:pPr marL="0" indent="0">
              <a:buNone/>
            </a:pPr>
            <a:r>
              <a:rPr lang="en-GB" dirty="0" err="1" smtClean="0"/>
              <a:t>harryp</a:t>
            </a:r>
            <a:endParaRPr lang="en-GB" dirty="0" smtClean="0"/>
          </a:p>
          <a:p>
            <a:pPr marL="0" indent="0">
              <a:buNone/>
            </a:pPr>
            <a:r>
              <a:rPr lang="en-GB" dirty="0" smtClean="0"/>
              <a:t>password1</a:t>
            </a:r>
          </a:p>
          <a:p>
            <a:pPr marL="0" indent="0">
              <a:buNone/>
            </a:pPr>
            <a:endParaRPr lang="en-GB" dirty="0" smtClean="0"/>
          </a:p>
          <a:p>
            <a:pPr marL="0" indent="0">
              <a:buNone/>
            </a:pPr>
            <a:r>
              <a:rPr lang="en-GB" dirty="0" smtClean="0"/>
              <a:t>Please email </a:t>
            </a:r>
            <a:r>
              <a:rPr lang="en-GB" u="sng" dirty="0" smtClean="0">
                <a:hlinkClick r:id="rId3"/>
              </a:rPr>
              <a:t>trailblazerspupils@gmail.com</a:t>
            </a:r>
            <a:r>
              <a:rPr lang="en-GB" u="sng" dirty="0" smtClean="0"/>
              <a:t> </a:t>
            </a:r>
            <a:r>
              <a:rPr lang="en-GB" dirty="0"/>
              <a:t> </a:t>
            </a:r>
            <a:r>
              <a:rPr lang="en-GB" dirty="0" smtClean="0"/>
              <a:t>if you have any login issues. </a:t>
            </a:r>
            <a:endParaRPr lang="en-GB" dirty="0"/>
          </a:p>
          <a:p>
            <a:pPr marL="0" indent="0">
              <a:buNone/>
            </a:pPr>
            <a:r>
              <a:rPr lang="en-GB" dirty="0" smtClean="0"/>
              <a:t> </a:t>
            </a:r>
            <a:endParaRPr lang="en-GB" dirty="0"/>
          </a:p>
        </p:txBody>
      </p:sp>
      <p:pic>
        <p:nvPicPr>
          <p:cNvPr id="4" name="Picture 3"/>
          <p:cNvPicPr>
            <a:picLocks noChangeAspect="1"/>
          </p:cNvPicPr>
          <p:nvPr/>
        </p:nvPicPr>
        <p:blipFill>
          <a:blip r:embed="rId4"/>
          <a:stretch>
            <a:fillRect/>
          </a:stretch>
        </p:blipFill>
        <p:spPr>
          <a:xfrm>
            <a:off x="8810700" y="4677287"/>
            <a:ext cx="2543100" cy="1150892"/>
          </a:xfrm>
          <a:prstGeom prst="rect">
            <a:avLst/>
          </a:prstGeom>
        </p:spPr>
      </p:pic>
    </p:spTree>
    <p:extLst>
      <p:ext uri="{BB962C8B-B14F-4D97-AF65-F5344CB8AC3E}">
        <p14:creationId xmlns:p14="http://schemas.microsoft.com/office/powerpoint/2010/main" val="1096865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9726" y="235951"/>
            <a:ext cx="10515600" cy="1325563"/>
          </a:xfrm>
        </p:spPr>
        <p:txBody>
          <a:bodyPr/>
          <a:lstStyle/>
          <a:p>
            <a:r>
              <a:rPr lang="en-GB" dirty="0" smtClean="0"/>
              <a:t>Thursday 14</a:t>
            </a:r>
            <a:r>
              <a:rPr lang="en-GB" baseline="30000" dirty="0" smtClean="0"/>
              <a:t>th</a:t>
            </a:r>
            <a:r>
              <a:rPr lang="en-GB" dirty="0" smtClean="0"/>
              <a:t> January</a:t>
            </a:r>
            <a:br>
              <a:rPr lang="en-GB" dirty="0" smtClean="0"/>
            </a:br>
            <a:r>
              <a:rPr lang="en-GB" dirty="0" smtClean="0"/>
              <a:t>Weekly Spellings- </a:t>
            </a:r>
            <a:r>
              <a:rPr lang="en-GB" dirty="0" err="1" smtClean="0"/>
              <a:t>ible</a:t>
            </a:r>
            <a:r>
              <a:rPr lang="en-GB" dirty="0" smtClean="0"/>
              <a:t> sound</a:t>
            </a:r>
            <a:endParaRPr lang="en-GB" dirty="0"/>
          </a:p>
        </p:txBody>
      </p:sp>
      <p:sp>
        <p:nvSpPr>
          <p:cNvPr id="5" name="Content Placeholder 4"/>
          <p:cNvSpPr>
            <a:spLocks noGrp="1"/>
          </p:cNvSpPr>
          <p:nvPr>
            <p:ph idx="1"/>
          </p:nvPr>
        </p:nvSpPr>
        <p:spPr>
          <a:xfrm>
            <a:off x="739726" y="1561514"/>
            <a:ext cx="10515600" cy="4951828"/>
          </a:xfrm>
          <a:solidFill>
            <a:schemeClr val="bg1"/>
          </a:solidFill>
        </p:spPr>
        <p:txBody>
          <a:bodyPr>
            <a:normAutofit fontScale="62500" lnSpcReduction="20000"/>
          </a:bodyPr>
          <a:lstStyle/>
          <a:p>
            <a:pPr marL="0" indent="0">
              <a:buNone/>
            </a:pPr>
            <a:r>
              <a:rPr lang="en-GB" sz="3200" dirty="0" smtClean="0"/>
              <a:t>Please spend time practising these spellings daily. (</a:t>
            </a:r>
            <a:r>
              <a:rPr lang="en-GB" sz="3200" dirty="0" err="1" smtClean="0"/>
              <a:t>Approx</a:t>
            </a:r>
            <a:r>
              <a:rPr lang="en-GB" sz="3200" dirty="0" smtClean="0"/>
              <a:t> 10mins)</a:t>
            </a:r>
          </a:p>
          <a:p>
            <a:pPr marL="0" indent="0">
              <a:buNone/>
            </a:pPr>
            <a:endParaRPr lang="en-GB" sz="3200" dirty="0"/>
          </a:p>
          <a:p>
            <a:pPr marL="0" indent="0">
              <a:buNone/>
            </a:pPr>
            <a:r>
              <a:rPr lang="en-GB" sz="3200" i="1" dirty="0" smtClean="0"/>
              <a:t>Rule: The </a:t>
            </a:r>
            <a:r>
              <a:rPr lang="en-GB" sz="3200" i="1" dirty="0"/>
              <a:t>suffix </a:t>
            </a:r>
            <a:r>
              <a:rPr lang="en-GB" sz="3200" b="1" i="1" dirty="0"/>
              <a:t>‘</a:t>
            </a:r>
            <a:r>
              <a:rPr lang="en-GB" sz="3200" b="1" i="1" dirty="0" err="1"/>
              <a:t>ible</a:t>
            </a:r>
            <a:r>
              <a:rPr lang="en-GB" sz="3200" b="1" i="1" dirty="0"/>
              <a:t>’</a:t>
            </a:r>
            <a:r>
              <a:rPr lang="en-GB" sz="3200" i="1" dirty="0"/>
              <a:t> does not leave a recognisable word when dropped (e.g. visible/vis</a:t>
            </a:r>
            <a:r>
              <a:rPr lang="en-GB" sz="3200" i="1" dirty="0" smtClean="0"/>
              <a:t>)</a:t>
            </a:r>
          </a:p>
          <a:p>
            <a:pPr marL="0" indent="0">
              <a:buNone/>
            </a:pPr>
            <a:endParaRPr lang="en-GB" sz="3200" i="1" dirty="0" smtClean="0"/>
          </a:p>
          <a:p>
            <a:pPr marL="0" indent="0">
              <a:buNone/>
            </a:pPr>
            <a:r>
              <a:rPr lang="en-GB" sz="3200" i="1" dirty="0"/>
              <a:t>a</a:t>
            </a:r>
            <a:r>
              <a:rPr lang="en-GB" sz="3200" i="1" dirty="0" smtClean="0"/>
              <a:t>udible</a:t>
            </a:r>
          </a:p>
          <a:p>
            <a:pPr marL="0" indent="0">
              <a:buNone/>
            </a:pPr>
            <a:r>
              <a:rPr lang="en-GB" sz="3200" i="1" dirty="0"/>
              <a:t>c</a:t>
            </a:r>
            <a:r>
              <a:rPr lang="en-GB" sz="3200" i="1" dirty="0" smtClean="0"/>
              <a:t>ompatible</a:t>
            </a:r>
          </a:p>
          <a:p>
            <a:pPr marL="0" indent="0">
              <a:buNone/>
            </a:pPr>
            <a:r>
              <a:rPr lang="en-GB" sz="3200" i="1" dirty="0" smtClean="0"/>
              <a:t>divisible </a:t>
            </a:r>
          </a:p>
          <a:p>
            <a:pPr marL="0" indent="0">
              <a:buNone/>
            </a:pPr>
            <a:r>
              <a:rPr lang="en-GB" sz="3200" i="1" dirty="0"/>
              <a:t>g</a:t>
            </a:r>
            <a:r>
              <a:rPr lang="en-GB" sz="3200" i="1" dirty="0" smtClean="0"/>
              <a:t>ullible</a:t>
            </a:r>
          </a:p>
          <a:p>
            <a:pPr marL="0" indent="0">
              <a:buNone/>
            </a:pPr>
            <a:r>
              <a:rPr lang="en-GB" sz="3200" i="1" dirty="0" smtClean="0"/>
              <a:t>sensible</a:t>
            </a:r>
          </a:p>
          <a:p>
            <a:pPr marL="0" indent="0">
              <a:buNone/>
            </a:pPr>
            <a:r>
              <a:rPr lang="en-GB" sz="3200" i="1" dirty="0"/>
              <a:t>v</a:t>
            </a:r>
            <a:r>
              <a:rPr lang="en-GB" sz="3200" i="1" dirty="0" smtClean="0"/>
              <a:t>isible</a:t>
            </a:r>
          </a:p>
          <a:p>
            <a:pPr marL="0" indent="0">
              <a:buNone/>
            </a:pPr>
            <a:r>
              <a:rPr lang="en-GB" sz="3200" i="1" dirty="0"/>
              <a:t>p</a:t>
            </a:r>
            <a:r>
              <a:rPr lang="en-GB" sz="3200" i="1" dirty="0" smtClean="0"/>
              <a:t>ossible</a:t>
            </a:r>
          </a:p>
          <a:p>
            <a:pPr marL="0" indent="0">
              <a:buNone/>
            </a:pPr>
            <a:r>
              <a:rPr lang="en-GB" sz="3200" i="1" dirty="0"/>
              <a:t>h</a:t>
            </a:r>
            <a:r>
              <a:rPr lang="en-GB" sz="3200" i="1" dirty="0" smtClean="0"/>
              <a:t>orrible </a:t>
            </a:r>
          </a:p>
          <a:p>
            <a:pPr marL="0" indent="0">
              <a:buNone/>
            </a:pPr>
            <a:r>
              <a:rPr lang="en-GB" sz="3200" i="1" dirty="0"/>
              <a:t>l</a:t>
            </a:r>
            <a:r>
              <a:rPr lang="en-GB" sz="3200" i="1" dirty="0" smtClean="0"/>
              <a:t>egible </a:t>
            </a:r>
          </a:p>
          <a:p>
            <a:pPr marL="0" indent="0">
              <a:buNone/>
            </a:pPr>
            <a:r>
              <a:rPr lang="en-GB" sz="3200" i="1" dirty="0" smtClean="0"/>
              <a:t>terrible</a:t>
            </a:r>
            <a:endParaRPr lang="en-GB" sz="3200" i="1" dirty="0"/>
          </a:p>
          <a:p>
            <a:pPr marL="0" indent="0">
              <a:buNone/>
            </a:pPr>
            <a:endParaRPr lang="en-GB" dirty="0"/>
          </a:p>
        </p:txBody>
      </p:sp>
      <p:sp>
        <p:nvSpPr>
          <p:cNvPr id="7" name="TextBox 6"/>
          <p:cNvSpPr txBox="1"/>
          <p:nvPr/>
        </p:nvSpPr>
        <p:spPr>
          <a:xfrm>
            <a:off x="5997526" y="2887077"/>
            <a:ext cx="4248443" cy="2031325"/>
          </a:xfrm>
          <a:prstGeom prst="rect">
            <a:avLst/>
          </a:prstGeom>
          <a:noFill/>
          <a:ln w="25400">
            <a:solidFill>
              <a:schemeClr val="tx1"/>
            </a:solidFill>
          </a:ln>
        </p:spPr>
        <p:txBody>
          <a:bodyPr wrap="square" rtlCol="0">
            <a:spAutoFit/>
          </a:bodyPr>
          <a:lstStyle/>
          <a:p>
            <a:pPr marL="285750" indent="-285750">
              <a:buFont typeface="Arial" panose="020B0604020202020204" pitchFamily="34" charset="0"/>
              <a:buChar char="•"/>
            </a:pPr>
            <a:r>
              <a:rPr lang="en-GB" dirty="0" smtClean="0"/>
              <a:t>Read each of the word out loud</a:t>
            </a:r>
          </a:p>
          <a:p>
            <a:pPr marL="285750" indent="-285750">
              <a:buFont typeface="Arial" panose="020B0604020202020204" pitchFamily="34" charset="0"/>
              <a:buChar char="•"/>
            </a:pPr>
            <a:r>
              <a:rPr lang="en-GB" dirty="0" smtClean="0"/>
              <a:t>Identify </a:t>
            </a:r>
            <a:r>
              <a:rPr lang="en-GB" dirty="0" err="1" smtClean="0"/>
              <a:t>ible</a:t>
            </a:r>
            <a:r>
              <a:rPr lang="en-GB" dirty="0" smtClean="0"/>
              <a:t> sound in each word</a:t>
            </a:r>
          </a:p>
          <a:p>
            <a:pPr marL="285750" indent="-285750">
              <a:buFont typeface="Arial" panose="020B0604020202020204" pitchFamily="34" charset="0"/>
              <a:buChar char="•"/>
            </a:pPr>
            <a:r>
              <a:rPr lang="en-GB" dirty="0" smtClean="0"/>
              <a:t>Break up each word to help with spelling it</a:t>
            </a:r>
          </a:p>
          <a:p>
            <a:pPr marL="285750" indent="-285750">
              <a:buFont typeface="Arial" panose="020B0604020202020204" pitchFamily="34" charset="0"/>
              <a:buChar char="•"/>
            </a:pPr>
            <a:r>
              <a:rPr lang="en-GB" dirty="0" smtClean="0"/>
              <a:t>Copy the words down</a:t>
            </a:r>
          </a:p>
          <a:p>
            <a:pPr marL="285750" indent="-285750">
              <a:buFont typeface="Arial" panose="020B0604020202020204" pitchFamily="34" charset="0"/>
              <a:buChar char="•"/>
            </a:pPr>
            <a:r>
              <a:rPr lang="en-GB" dirty="0" smtClean="0"/>
              <a:t>Cover and try to spell them</a:t>
            </a:r>
          </a:p>
          <a:p>
            <a:pPr marL="285750" indent="-285750">
              <a:buFont typeface="Arial" panose="020B0604020202020204" pitchFamily="34" charset="0"/>
              <a:buChar char="•"/>
            </a:pPr>
            <a:r>
              <a:rPr lang="en-GB" dirty="0" smtClean="0"/>
              <a:t>Check and correct any errors</a:t>
            </a:r>
            <a:endParaRPr lang="en-GB" dirty="0"/>
          </a:p>
        </p:txBody>
      </p:sp>
    </p:spTree>
    <p:extLst>
      <p:ext uri="{BB962C8B-B14F-4D97-AF65-F5344CB8AC3E}">
        <p14:creationId xmlns:p14="http://schemas.microsoft.com/office/powerpoint/2010/main" val="59031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Thursday 14</a:t>
            </a:r>
            <a:r>
              <a:rPr kumimoji="0" lang="en-GB" sz="28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January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L.O </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To be able to </a:t>
            </a:r>
            <a:r>
              <a:rPr kumimoji="0" lang="en-GB" sz="3600" b="0" i="0" u="none" strike="noStrike" kern="1200" cap="none" spc="0" normalizeH="0" baseline="0" noProof="0" dirty="0" smtClean="0">
                <a:ln>
                  <a:noFill/>
                </a:ln>
                <a:solidFill>
                  <a:prstClr val="black"/>
                </a:solidFill>
                <a:effectLst/>
                <a:uLnTx/>
                <a:uFillTx/>
                <a:latin typeface="Calibri" panose="020F0502020204030204"/>
                <a:ea typeface="+mn-ea"/>
                <a:cs typeface="+mn-cs"/>
              </a:rPr>
              <a:t>plan an explanation text</a:t>
            </a:r>
            <a:endParaRPr kumimoji="0" lang="en-GB"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4" name="Picture 13"/>
          <p:cNvPicPr>
            <a:picLocks noChangeAspect="1"/>
          </p:cNvPicPr>
          <p:nvPr/>
        </p:nvPicPr>
        <p:blipFill>
          <a:blip r:embed="rId4"/>
          <a:stretch>
            <a:fillRect/>
          </a:stretch>
        </p:blipFill>
        <p:spPr>
          <a:xfrm>
            <a:off x="4646197" y="5963140"/>
            <a:ext cx="834561" cy="640100"/>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1475986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mean by an explanation text?</a:t>
            </a:r>
            <a:endParaRPr lang="en-GB" dirty="0"/>
          </a:p>
        </p:txBody>
      </p:sp>
      <p:sp>
        <p:nvSpPr>
          <p:cNvPr id="3" name="Content Placeholder 2"/>
          <p:cNvSpPr>
            <a:spLocks noGrp="1"/>
          </p:cNvSpPr>
          <p:nvPr>
            <p:ph idx="1"/>
          </p:nvPr>
        </p:nvSpPr>
        <p:spPr>
          <a:xfrm>
            <a:off x="177019" y="1729716"/>
            <a:ext cx="5745480" cy="4351338"/>
          </a:xfrm>
        </p:spPr>
        <p:txBody>
          <a:bodyPr/>
          <a:lstStyle/>
          <a:p>
            <a:r>
              <a:rPr lang="en-GB" sz="2400" dirty="0"/>
              <a:t>An explanation text is a specific type of writing and includes some identifiable features. </a:t>
            </a:r>
            <a:endParaRPr lang="en-GB" sz="2400" dirty="0" smtClean="0"/>
          </a:p>
          <a:p>
            <a:r>
              <a:rPr lang="en-GB" sz="2400" dirty="0" smtClean="0"/>
              <a:t>It is </a:t>
            </a:r>
            <a:r>
              <a:rPr lang="en-GB" sz="2400" dirty="0"/>
              <a:t>a </a:t>
            </a:r>
            <a:r>
              <a:rPr lang="en-GB" sz="2400" dirty="0">
                <a:hlinkClick r:id="rId2"/>
              </a:rPr>
              <a:t>non-fiction text</a:t>
            </a:r>
            <a:r>
              <a:rPr lang="en-GB" sz="2400" dirty="0"/>
              <a:t> which describes a process, for example: the water cycle, how bees make honey or how a car is made</a:t>
            </a:r>
            <a:r>
              <a:rPr lang="en-GB" sz="2400" dirty="0" smtClean="0"/>
              <a:t>.</a:t>
            </a:r>
          </a:p>
          <a:p>
            <a:endParaRPr lang="en-GB" sz="2400" dirty="0"/>
          </a:p>
          <a:p>
            <a:r>
              <a:rPr lang="en-GB" sz="2400" dirty="0" smtClean="0">
                <a:solidFill>
                  <a:srgbClr val="0070C0"/>
                </a:solidFill>
              </a:rPr>
              <a:t>We are going to write an explanation text about the process of reproduction for plants.</a:t>
            </a:r>
            <a:r>
              <a:rPr lang="en-GB" sz="2400" dirty="0">
                <a:solidFill>
                  <a:srgbClr val="0070C0"/>
                </a:solidFill>
              </a:rPr>
              <a:t> </a:t>
            </a:r>
            <a:endParaRPr lang="en-GB" sz="2400" dirty="0" smtClean="0">
              <a:solidFill>
                <a:srgbClr val="0070C0"/>
              </a:solidFill>
            </a:endParaRPr>
          </a:p>
          <a:p>
            <a:pPr marL="0" indent="0">
              <a:buNone/>
            </a:pPr>
            <a:endParaRPr lang="en-GB" dirty="0"/>
          </a:p>
        </p:txBody>
      </p:sp>
      <p:pic>
        <p:nvPicPr>
          <p:cNvPr id="8" name="Picture 7"/>
          <p:cNvPicPr>
            <a:picLocks noChangeAspect="1"/>
          </p:cNvPicPr>
          <p:nvPr/>
        </p:nvPicPr>
        <p:blipFill>
          <a:blip r:embed="rId3"/>
          <a:stretch>
            <a:fillRect/>
          </a:stretch>
        </p:blipFill>
        <p:spPr>
          <a:xfrm>
            <a:off x="6277413" y="1690688"/>
            <a:ext cx="5370635" cy="3791036"/>
          </a:xfrm>
          <a:prstGeom prst="rect">
            <a:avLst/>
          </a:prstGeom>
        </p:spPr>
      </p:pic>
    </p:spTree>
    <p:extLst>
      <p:ext uri="{BB962C8B-B14F-4D97-AF65-F5344CB8AC3E}">
        <p14:creationId xmlns:p14="http://schemas.microsoft.com/office/powerpoint/2010/main" val="1353180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 features of an explanation text?</a:t>
            </a:r>
            <a:endParaRPr lang="en-GB" dirty="0"/>
          </a:p>
        </p:txBody>
      </p:sp>
      <p:pic>
        <p:nvPicPr>
          <p:cNvPr id="5" name="Picture 4"/>
          <p:cNvPicPr>
            <a:picLocks noChangeAspect="1"/>
          </p:cNvPicPr>
          <p:nvPr/>
        </p:nvPicPr>
        <p:blipFill>
          <a:blip r:embed="rId2"/>
          <a:stretch>
            <a:fillRect/>
          </a:stretch>
        </p:blipFill>
        <p:spPr>
          <a:xfrm>
            <a:off x="6096000" y="1870556"/>
            <a:ext cx="6017274" cy="4261473"/>
          </a:xfrm>
          <a:prstGeom prst="rect">
            <a:avLst/>
          </a:prstGeom>
        </p:spPr>
      </p:pic>
      <p:sp>
        <p:nvSpPr>
          <p:cNvPr id="6" name="Content Placeholder 5"/>
          <p:cNvSpPr>
            <a:spLocks noGrp="1"/>
          </p:cNvSpPr>
          <p:nvPr>
            <p:ph idx="1"/>
          </p:nvPr>
        </p:nvSpPr>
        <p:spPr>
          <a:xfrm>
            <a:off x="209550" y="1503173"/>
            <a:ext cx="5886450" cy="4996240"/>
          </a:xfrm>
          <a:prstGeom prst="rect">
            <a:avLst/>
          </a:prstGeom>
        </p:spPr>
        <p:txBody>
          <a:bodyPr>
            <a:spAutoFit/>
          </a:bodyPr>
          <a:lstStyle/>
          <a:p>
            <a:pPr marL="0" indent="0" fontAlgn="base">
              <a:buNone/>
            </a:pPr>
            <a:r>
              <a:rPr lang="en-GB" sz="2000" b="0" i="0" dirty="0" smtClean="0">
                <a:solidFill>
                  <a:srgbClr val="333333"/>
                </a:solidFill>
                <a:effectLst/>
                <a:latin typeface="Nunito"/>
              </a:rPr>
              <a:t>Explanation texts usually include these features:</a:t>
            </a:r>
          </a:p>
          <a:p>
            <a:pPr>
              <a:buFont typeface="Arial" panose="020B0604020202020204" pitchFamily="34" charset="0"/>
              <a:buChar char="•"/>
            </a:pPr>
            <a:r>
              <a:rPr lang="en-GB" sz="2000" b="1" i="0" dirty="0" smtClean="0">
                <a:solidFill>
                  <a:srgbClr val="333333"/>
                </a:solidFill>
                <a:effectLst/>
                <a:latin typeface="Nunito"/>
              </a:rPr>
              <a:t>Written in the present tense</a:t>
            </a:r>
            <a:r>
              <a:rPr lang="en-GB" sz="2000" b="0" i="0" dirty="0" smtClean="0">
                <a:solidFill>
                  <a:srgbClr val="333333"/>
                </a:solidFill>
                <a:effectLst/>
                <a:latin typeface="Nunito"/>
              </a:rPr>
              <a:t>, in formal language</a:t>
            </a:r>
          </a:p>
          <a:p>
            <a:pPr>
              <a:buFont typeface="Arial" panose="020B0604020202020204" pitchFamily="34" charset="0"/>
              <a:buChar char="•"/>
            </a:pPr>
            <a:r>
              <a:rPr lang="en-GB" sz="2000" b="0" i="0" dirty="0" smtClean="0">
                <a:solidFill>
                  <a:srgbClr val="333333"/>
                </a:solidFill>
                <a:effectLst/>
                <a:latin typeface="Nunito"/>
              </a:rPr>
              <a:t>Text arranged into numbered points</a:t>
            </a:r>
          </a:p>
          <a:p>
            <a:pPr>
              <a:buFont typeface="Arial" panose="020B0604020202020204" pitchFamily="34" charset="0"/>
              <a:buChar char="•"/>
            </a:pPr>
            <a:r>
              <a:rPr lang="en-GB" sz="2000" b="0" i="0" dirty="0" smtClean="0">
                <a:solidFill>
                  <a:srgbClr val="333333"/>
                </a:solidFill>
                <a:effectLst/>
                <a:latin typeface="Nunito"/>
              </a:rPr>
              <a:t>Sub-headings to separate sections of text</a:t>
            </a:r>
          </a:p>
          <a:p>
            <a:pPr>
              <a:buFont typeface="Arial" panose="020B0604020202020204" pitchFamily="34" charset="0"/>
              <a:buChar char="•"/>
            </a:pPr>
            <a:r>
              <a:rPr lang="en-GB" sz="2000" b="1" i="0" dirty="0" smtClean="0">
                <a:solidFill>
                  <a:srgbClr val="333333"/>
                </a:solidFill>
                <a:effectLst/>
                <a:latin typeface="Nunito"/>
              </a:rPr>
              <a:t>Time connectives</a:t>
            </a:r>
            <a:r>
              <a:rPr lang="en-GB" sz="2000" b="0" i="0" dirty="0" smtClean="0">
                <a:solidFill>
                  <a:srgbClr val="333333"/>
                </a:solidFill>
                <a:effectLst/>
                <a:latin typeface="Nunito"/>
              </a:rPr>
              <a:t>, such as: first, then, next, later, finally.</a:t>
            </a:r>
          </a:p>
          <a:p>
            <a:pPr>
              <a:buFont typeface="Arial" panose="020B0604020202020204" pitchFamily="34" charset="0"/>
              <a:buChar char="•"/>
            </a:pPr>
            <a:r>
              <a:rPr lang="en-GB" sz="2000" b="1" i="0" dirty="0" smtClean="0">
                <a:solidFill>
                  <a:srgbClr val="333333"/>
                </a:solidFill>
                <a:effectLst/>
                <a:latin typeface="Nunito"/>
              </a:rPr>
              <a:t>Technical vocabulary</a:t>
            </a:r>
            <a:r>
              <a:rPr lang="en-GB" sz="2000" b="0" i="0" dirty="0" smtClean="0">
                <a:solidFill>
                  <a:srgbClr val="333333"/>
                </a:solidFill>
                <a:effectLst/>
                <a:latin typeface="Nunito"/>
              </a:rPr>
              <a:t> (sometimes in bold), for example: if the text is about how a car is made, it may include words such as 'ignition', 'engine' and 'bonnet'</a:t>
            </a:r>
          </a:p>
          <a:p>
            <a:pPr>
              <a:buFont typeface="Arial" panose="020B0604020202020204" pitchFamily="34" charset="0"/>
              <a:buChar char="•"/>
            </a:pPr>
            <a:r>
              <a:rPr lang="en-GB" sz="2000" b="0" i="0" dirty="0" smtClean="0">
                <a:solidFill>
                  <a:srgbClr val="333333"/>
                </a:solidFill>
                <a:effectLst/>
                <a:latin typeface="Nunito"/>
              </a:rPr>
              <a:t>Glossary to explain technical vocabulary</a:t>
            </a:r>
          </a:p>
          <a:p>
            <a:pPr>
              <a:buFont typeface="Arial" panose="020B0604020202020204" pitchFamily="34" charset="0"/>
              <a:buChar char="•"/>
            </a:pPr>
            <a:r>
              <a:rPr lang="en-GB" sz="2000" b="1" i="0" dirty="0" smtClean="0">
                <a:solidFill>
                  <a:srgbClr val="333333"/>
                </a:solidFill>
                <a:effectLst/>
                <a:latin typeface="Nunito"/>
              </a:rPr>
              <a:t>Diagrams</a:t>
            </a:r>
            <a:r>
              <a:rPr lang="en-GB" sz="2000" b="0" i="0" dirty="0" smtClean="0">
                <a:solidFill>
                  <a:srgbClr val="333333"/>
                </a:solidFill>
                <a:effectLst/>
                <a:latin typeface="Nunito"/>
              </a:rPr>
              <a:t> with labels</a:t>
            </a:r>
          </a:p>
          <a:p>
            <a:pPr>
              <a:buFont typeface="Arial" panose="020B0604020202020204" pitchFamily="34" charset="0"/>
              <a:buChar char="•"/>
            </a:pPr>
            <a:r>
              <a:rPr lang="en-GB" sz="2000" b="0" i="0" dirty="0" smtClean="0">
                <a:solidFill>
                  <a:srgbClr val="333333"/>
                </a:solidFill>
                <a:effectLst/>
                <a:latin typeface="Nunito"/>
              </a:rPr>
              <a:t>Pictures with </a:t>
            </a:r>
            <a:r>
              <a:rPr lang="en-GB" sz="2000" b="1" i="0" dirty="0" smtClean="0">
                <a:solidFill>
                  <a:srgbClr val="333333"/>
                </a:solidFill>
                <a:effectLst/>
                <a:latin typeface="Nunito"/>
              </a:rPr>
              <a:t>captions</a:t>
            </a:r>
            <a:endParaRPr lang="en-GB" sz="2000" b="0" i="0" dirty="0">
              <a:solidFill>
                <a:srgbClr val="333333"/>
              </a:solidFill>
              <a:effectLst/>
              <a:latin typeface="Nunito"/>
            </a:endParaRPr>
          </a:p>
        </p:txBody>
      </p:sp>
    </p:spTree>
    <p:extLst>
      <p:ext uri="{BB962C8B-B14F-4D97-AF65-F5344CB8AC3E}">
        <p14:creationId xmlns:p14="http://schemas.microsoft.com/office/powerpoint/2010/main" val="2853243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Plan a explanation text</a:t>
            </a:r>
            <a:endParaRPr lang="en-GB" dirty="0"/>
          </a:p>
        </p:txBody>
      </p:sp>
      <p:sp>
        <p:nvSpPr>
          <p:cNvPr id="3" name="Content Placeholder 2"/>
          <p:cNvSpPr>
            <a:spLocks noGrp="1"/>
          </p:cNvSpPr>
          <p:nvPr>
            <p:ph idx="1"/>
          </p:nvPr>
        </p:nvSpPr>
        <p:spPr>
          <a:xfrm>
            <a:off x="838200" y="1825625"/>
            <a:ext cx="10515600" cy="4096873"/>
          </a:xfrm>
        </p:spPr>
        <p:txBody>
          <a:bodyPr>
            <a:normAutofit fontScale="92500" lnSpcReduction="20000"/>
          </a:bodyPr>
          <a:lstStyle/>
          <a:p>
            <a:r>
              <a:rPr lang="en-GB" dirty="0" smtClean="0"/>
              <a:t>Re-cap information about the process of reproduction in plants.</a:t>
            </a:r>
          </a:p>
          <a:p>
            <a:r>
              <a:rPr lang="en-GB" dirty="0" smtClean="0"/>
              <a:t>Decide and write down what the title will be- this needs to explain what the text is about </a:t>
            </a:r>
            <a:r>
              <a:rPr lang="en-GB" dirty="0" err="1" smtClean="0"/>
              <a:t>eg</a:t>
            </a:r>
            <a:r>
              <a:rPr lang="en-GB" dirty="0" smtClean="0"/>
              <a:t>. Reproduction in plants.</a:t>
            </a:r>
          </a:p>
          <a:p>
            <a:r>
              <a:rPr lang="en-GB" dirty="0" smtClean="0"/>
              <a:t>Decide and write down headings you will use for the different sections- </a:t>
            </a:r>
            <a:r>
              <a:rPr lang="en-GB" dirty="0" err="1" smtClean="0"/>
              <a:t>eg</a:t>
            </a:r>
            <a:r>
              <a:rPr lang="en-GB" dirty="0" smtClean="0"/>
              <a:t>. Parts of a plant, Pollination, Fertilisation etc.</a:t>
            </a:r>
          </a:p>
          <a:p>
            <a:r>
              <a:rPr lang="en-GB" dirty="0" smtClean="0"/>
              <a:t>Create a bank of vocabulary you can use – </a:t>
            </a:r>
            <a:r>
              <a:rPr lang="en-GB" dirty="0" err="1" smtClean="0"/>
              <a:t>eg</a:t>
            </a:r>
            <a:r>
              <a:rPr lang="en-GB" dirty="0" smtClean="0"/>
              <a:t>. Technical words, fronted adverbials (time openers), modal verbs, conjunctions, present tense etc.</a:t>
            </a:r>
          </a:p>
          <a:p>
            <a:r>
              <a:rPr lang="en-GB" dirty="0" smtClean="0"/>
              <a:t>Plan out how you will set out your information.</a:t>
            </a:r>
          </a:p>
          <a:p>
            <a:r>
              <a:rPr lang="en-GB" dirty="0" smtClean="0"/>
              <a:t>Draw or print any diagrams or pictures</a:t>
            </a:r>
          </a:p>
          <a:p>
            <a:pPr marL="0" indent="0">
              <a:buNone/>
            </a:pPr>
            <a:r>
              <a:rPr lang="en-GB" dirty="0" smtClean="0"/>
              <a:t> you will use then annotate or write a caption </a:t>
            </a:r>
          </a:p>
          <a:p>
            <a:pPr marL="0" indent="0">
              <a:buNone/>
            </a:pPr>
            <a:r>
              <a:rPr lang="en-GB" dirty="0" smtClean="0"/>
              <a:t>for them.</a:t>
            </a:r>
          </a:p>
          <a:p>
            <a:endParaRPr lang="en-GB" dirty="0"/>
          </a:p>
        </p:txBody>
      </p:sp>
      <p:sp>
        <p:nvSpPr>
          <p:cNvPr id="4" name="TextBox 3"/>
          <p:cNvSpPr txBox="1"/>
          <p:nvPr/>
        </p:nvSpPr>
        <p:spPr>
          <a:xfrm>
            <a:off x="7709094" y="4456996"/>
            <a:ext cx="4065563" cy="2215991"/>
          </a:xfrm>
          <a:prstGeom prst="rect">
            <a:avLst/>
          </a:prstGeom>
          <a:solidFill>
            <a:schemeClr val="bg1"/>
          </a:solidFill>
          <a:ln w="25400">
            <a:solidFill>
              <a:schemeClr val="tx1"/>
            </a:solidFill>
          </a:ln>
        </p:spPr>
        <p:txBody>
          <a:bodyPr wrap="square" rtlCol="0">
            <a:spAutoFit/>
          </a:bodyPr>
          <a:lstStyle/>
          <a:p>
            <a:r>
              <a:rPr lang="en-GB" sz="2400" b="1" dirty="0" smtClean="0">
                <a:solidFill>
                  <a:srgbClr val="FF0000"/>
                </a:solidFill>
              </a:rPr>
              <a:t>You can decide upon your own topic to write an explanation text about. Such as, your favourite game- how to play, characters etc.</a:t>
            </a:r>
          </a:p>
          <a:p>
            <a:endParaRPr lang="en-GB" dirty="0"/>
          </a:p>
        </p:txBody>
      </p:sp>
    </p:spTree>
    <p:extLst>
      <p:ext uri="{BB962C8B-B14F-4D97-AF65-F5344CB8AC3E}">
        <p14:creationId xmlns:p14="http://schemas.microsoft.com/office/powerpoint/2010/main" val="989297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3788" y="276329"/>
            <a:ext cx="7920111" cy="646331"/>
          </a:xfrm>
          <a:prstGeom prst="rect">
            <a:avLst/>
          </a:prstGeom>
          <a:solidFill>
            <a:schemeClr val="bg1"/>
          </a:solidFill>
        </p:spPr>
        <p:txBody>
          <a:bodyPr wrap="square" rtlCol="0">
            <a:spAutoFit/>
          </a:bodyPr>
          <a:lstStyle/>
          <a:p>
            <a:r>
              <a:rPr lang="en-GB" b="1" dirty="0" smtClean="0"/>
              <a:t>Title:</a:t>
            </a:r>
          </a:p>
          <a:p>
            <a:endParaRPr lang="en-GB" dirty="0"/>
          </a:p>
        </p:txBody>
      </p:sp>
      <p:sp>
        <p:nvSpPr>
          <p:cNvPr id="3" name="TextBox 2"/>
          <p:cNvSpPr txBox="1"/>
          <p:nvPr/>
        </p:nvSpPr>
        <p:spPr>
          <a:xfrm>
            <a:off x="253218" y="1758462"/>
            <a:ext cx="2489982" cy="4801314"/>
          </a:xfrm>
          <a:prstGeom prst="rect">
            <a:avLst/>
          </a:prstGeom>
          <a:solidFill>
            <a:schemeClr val="bg1"/>
          </a:solidFill>
        </p:spPr>
        <p:txBody>
          <a:bodyPr wrap="square" rtlCol="0">
            <a:spAutoFit/>
          </a:bodyPr>
          <a:lstStyle/>
          <a:p>
            <a:r>
              <a:rPr lang="en-GB" b="1" dirty="0" smtClean="0"/>
              <a:t>Sub- headings or sections:</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
        <p:nvSpPr>
          <p:cNvPr id="4" name="TextBox 3"/>
          <p:cNvSpPr txBox="1"/>
          <p:nvPr/>
        </p:nvSpPr>
        <p:spPr>
          <a:xfrm>
            <a:off x="3073788" y="1294228"/>
            <a:ext cx="5676315" cy="5355312"/>
          </a:xfrm>
          <a:prstGeom prst="rect">
            <a:avLst/>
          </a:prstGeom>
          <a:solidFill>
            <a:schemeClr val="bg1"/>
          </a:solidFill>
        </p:spPr>
        <p:txBody>
          <a:bodyPr wrap="square" rtlCol="0">
            <a:spAutoFit/>
          </a:bodyPr>
          <a:lstStyle/>
          <a:p>
            <a:r>
              <a:rPr lang="en-GB" b="1" dirty="0" smtClean="0"/>
              <a:t>Vocabulary to use:</a:t>
            </a:r>
          </a:p>
          <a:p>
            <a:endParaRPr lang="en-GB" b="1" dirty="0"/>
          </a:p>
          <a:p>
            <a:r>
              <a:rPr lang="en-GB" dirty="0" smtClean="0"/>
              <a:t>Technical words:</a:t>
            </a:r>
          </a:p>
          <a:p>
            <a:endParaRPr lang="en-GB" dirty="0"/>
          </a:p>
          <a:p>
            <a:endParaRPr lang="en-GB" dirty="0" smtClean="0"/>
          </a:p>
          <a:p>
            <a:endParaRPr lang="en-GB" dirty="0"/>
          </a:p>
          <a:p>
            <a:r>
              <a:rPr lang="en-GB" dirty="0" smtClean="0"/>
              <a:t>Fronted adverbials (time openers):</a:t>
            </a:r>
          </a:p>
          <a:p>
            <a:endParaRPr lang="en-GB" dirty="0"/>
          </a:p>
          <a:p>
            <a:endParaRPr lang="en-GB" dirty="0" smtClean="0"/>
          </a:p>
          <a:p>
            <a:r>
              <a:rPr lang="en-GB" dirty="0" smtClean="0"/>
              <a:t>Modal verbs:</a:t>
            </a:r>
          </a:p>
          <a:p>
            <a:endParaRPr lang="en-GB" dirty="0"/>
          </a:p>
          <a:p>
            <a:endParaRPr lang="en-GB" dirty="0" smtClean="0"/>
          </a:p>
          <a:p>
            <a:r>
              <a:rPr lang="en-GB" dirty="0" smtClean="0"/>
              <a:t>Conjunctions</a:t>
            </a:r>
            <a:r>
              <a:rPr lang="en-GB" dirty="0"/>
              <a:t>:</a:t>
            </a:r>
            <a:r>
              <a:rPr lang="en-GB" dirty="0" smtClean="0"/>
              <a:t> </a:t>
            </a:r>
          </a:p>
          <a:p>
            <a:endParaRPr lang="en-GB" dirty="0"/>
          </a:p>
          <a:p>
            <a:endParaRPr lang="en-GB" dirty="0" smtClean="0"/>
          </a:p>
          <a:p>
            <a:r>
              <a:rPr lang="en-GB" dirty="0" smtClean="0"/>
              <a:t>Present tense verbs:</a:t>
            </a:r>
            <a:endParaRPr lang="en-GB" dirty="0"/>
          </a:p>
          <a:p>
            <a:endParaRPr lang="en-GB" dirty="0" smtClean="0"/>
          </a:p>
          <a:p>
            <a:endParaRPr lang="en-GB" dirty="0" smtClean="0"/>
          </a:p>
          <a:p>
            <a:endParaRPr lang="en-GB" dirty="0"/>
          </a:p>
        </p:txBody>
      </p:sp>
      <p:sp>
        <p:nvSpPr>
          <p:cNvPr id="6" name="TextBox 5"/>
          <p:cNvSpPr txBox="1"/>
          <p:nvPr/>
        </p:nvSpPr>
        <p:spPr>
          <a:xfrm>
            <a:off x="9080691" y="1896961"/>
            <a:ext cx="2489982" cy="4524315"/>
          </a:xfrm>
          <a:prstGeom prst="rect">
            <a:avLst/>
          </a:prstGeom>
          <a:solidFill>
            <a:schemeClr val="bg1"/>
          </a:solidFill>
        </p:spPr>
        <p:txBody>
          <a:bodyPr wrap="square" rtlCol="0">
            <a:spAutoFit/>
          </a:bodyPr>
          <a:lstStyle/>
          <a:p>
            <a:r>
              <a:rPr lang="en-GB" b="1" dirty="0" smtClean="0"/>
              <a:t>Diagrams:</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
        <p:nvSpPr>
          <p:cNvPr id="5" name="TextBox 4"/>
          <p:cNvSpPr txBox="1"/>
          <p:nvPr/>
        </p:nvSpPr>
        <p:spPr>
          <a:xfrm>
            <a:off x="116058" y="67323"/>
            <a:ext cx="2627142" cy="1631216"/>
          </a:xfrm>
          <a:prstGeom prst="rect">
            <a:avLst/>
          </a:prstGeom>
          <a:noFill/>
        </p:spPr>
        <p:txBody>
          <a:bodyPr wrap="square" rtlCol="0">
            <a:spAutoFit/>
          </a:bodyPr>
          <a:lstStyle/>
          <a:p>
            <a:r>
              <a:rPr lang="en-GB" sz="2000" dirty="0" smtClean="0"/>
              <a:t>You can use this to plan your explanation text or write out your plan onto paper using the same headings.</a:t>
            </a:r>
            <a:endParaRPr lang="en-GB" sz="2000" dirty="0"/>
          </a:p>
        </p:txBody>
      </p:sp>
    </p:spTree>
    <p:extLst>
      <p:ext uri="{BB962C8B-B14F-4D97-AF65-F5344CB8AC3E}">
        <p14:creationId xmlns:p14="http://schemas.microsoft.com/office/powerpoint/2010/main" val="214699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77"/>
            <a:ext cx="10515600" cy="1325563"/>
          </a:xfrm>
        </p:spPr>
        <p:txBody>
          <a:bodyPr/>
          <a:lstStyle/>
          <a:p>
            <a:r>
              <a:rPr lang="en-GB" dirty="0" smtClean="0"/>
              <a:t>Reading </a:t>
            </a:r>
            <a:r>
              <a:rPr lang="en-GB" dirty="0" smtClean="0"/>
              <a:t>time</a:t>
            </a:r>
            <a:endParaRPr lang="en-GB" dirty="0"/>
          </a:p>
        </p:txBody>
      </p:sp>
      <p:sp>
        <p:nvSpPr>
          <p:cNvPr id="3" name="Content Placeholder 2"/>
          <p:cNvSpPr>
            <a:spLocks noGrp="1"/>
          </p:cNvSpPr>
          <p:nvPr>
            <p:ph idx="1"/>
          </p:nvPr>
        </p:nvSpPr>
        <p:spPr>
          <a:xfrm>
            <a:off x="838200" y="1169511"/>
            <a:ext cx="10515600" cy="5476949"/>
          </a:xfrm>
        </p:spPr>
        <p:txBody>
          <a:bodyPr>
            <a:normAutofit fontScale="85000" lnSpcReduction="20000"/>
          </a:bodyPr>
          <a:lstStyle/>
          <a:p>
            <a:pPr marL="0" indent="0">
              <a:buNone/>
            </a:pPr>
            <a:r>
              <a:rPr lang="en-GB" dirty="0" smtClean="0"/>
              <a:t>Now </a:t>
            </a:r>
            <a:r>
              <a:rPr lang="en-GB" dirty="0" smtClean="0"/>
              <a:t>that you </a:t>
            </a:r>
            <a:r>
              <a:rPr lang="en-GB" dirty="0" smtClean="0"/>
              <a:t>have finished your </a:t>
            </a:r>
            <a:r>
              <a:rPr lang="en-GB" dirty="0" smtClean="0"/>
              <a:t>main </a:t>
            </a:r>
            <a:r>
              <a:rPr lang="en-GB" dirty="0" smtClean="0"/>
              <a:t>task, please </a:t>
            </a:r>
            <a:r>
              <a:rPr lang="en-GB" dirty="0" smtClean="0"/>
              <a:t>enjoy </a:t>
            </a:r>
            <a:r>
              <a:rPr lang="en-GB" dirty="0" smtClean="0"/>
              <a:t>some </a:t>
            </a:r>
            <a:r>
              <a:rPr lang="en-GB" dirty="0" smtClean="0"/>
              <a:t>reading time.</a:t>
            </a:r>
          </a:p>
          <a:p>
            <a:pPr marL="0" indent="0">
              <a:buNone/>
            </a:pPr>
            <a:r>
              <a:rPr lang="en-GB" dirty="0" smtClean="0"/>
              <a:t>You </a:t>
            </a:r>
            <a:r>
              <a:rPr lang="en-GB" dirty="0" smtClean="0"/>
              <a:t>can read to yourself, an adult or sibling. </a:t>
            </a:r>
          </a:p>
          <a:p>
            <a:pPr marL="0" indent="0">
              <a:buNone/>
            </a:pPr>
            <a:endParaRPr lang="en-GB" dirty="0" smtClean="0"/>
          </a:p>
          <a:p>
            <a:pPr marL="0" indent="0">
              <a:buNone/>
            </a:pPr>
            <a:r>
              <a:rPr lang="en-GB" dirty="0" smtClean="0"/>
              <a:t>This can be done by </a:t>
            </a:r>
            <a:r>
              <a:rPr lang="en-GB" dirty="0" smtClean="0"/>
              <a:t>logging </a:t>
            </a:r>
            <a:r>
              <a:rPr lang="en-GB" dirty="0" smtClean="0"/>
              <a:t>on to your </a:t>
            </a:r>
            <a:r>
              <a:rPr lang="en-GB" dirty="0" smtClean="0"/>
              <a:t>myON</a:t>
            </a:r>
            <a:r>
              <a:rPr lang="en-GB" dirty="0" smtClean="0"/>
              <a:t> </a:t>
            </a:r>
            <a:r>
              <a:rPr lang="en-GB" dirty="0" smtClean="0"/>
              <a:t>account, picking a book or magazine and </a:t>
            </a:r>
            <a:r>
              <a:rPr lang="en-GB" dirty="0" smtClean="0"/>
              <a:t>enjoying at least</a:t>
            </a:r>
            <a:r>
              <a:rPr lang="en-GB" dirty="0" smtClean="0"/>
              <a:t> </a:t>
            </a:r>
            <a:r>
              <a:rPr lang="en-GB" dirty="0" smtClean="0"/>
              <a:t>15 </a:t>
            </a:r>
            <a:r>
              <a:rPr lang="en-GB" dirty="0" smtClean="0"/>
              <a:t>minutes </a:t>
            </a:r>
            <a:r>
              <a:rPr lang="en-GB" dirty="0" smtClean="0"/>
              <a:t>reading </a:t>
            </a:r>
            <a:r>
              <a:rPr lang="en-GB" dirty="0" smtClean="0"/>
              <a:t>time</a:t>
            </a:r>
            <a:r>
              <a:rPr lang="en-GB" dirty="0" smtClean="0"/>
              <a:t>.</a:t>
            </a:r>
            <a:endParaRPr lang="en-GB" dirty="0" smtClean="0"/>
          </a:p>
          <a:p>
            <a:endParaRPr lang="en-GB" dirty="0"/>
          </a:p>
          <a:p>
            <a:pPr marL="0" indent="0">
              <a:buNone/>
            </a:pPr>
            <a:r>
              <a:rPr lang="en-GB" dirty="0">
                <a:hlinkClick r:id="rId2"/>
              </a:rPr>
              <a:t>https://</a:t>
            </a:r>
            <a:r>
              <a:rPr lang="en-GB" dirty="0" smtClean="0">
                <a:hlinkClick r:id="rId2"/>
              </a:rPr>
              <a:t>www.myon.co.uk/login/index.html</a:t>
            </a:r>
            <a:endParaRPr lang="en-GB" dirty="0" smtClean="0"/>
          </a:p>
          <a:p>
            <a:endParaRPr lang="en-GB" dirty="0"/>
          </a:p>
          <a:p>
            <a:pPr marL="0" indent="0">
              <a:buNone/>
            </a:pPr>
            <a:r>
              <a:rPr lang="en-GB" dirty="0" smtClean="0"/>
              <a:t>Remember </a:t>
            </a:r>
            <a:r>
              <a:rPr lang="en-GB" dirty="0" smtClean="0"/>
              <a:t>that your </a:t>
            </a:r>
            <a:r>
              <a:rPr lang="en-GB" dirty="0" smtClean="0"/>
              <a:t>login is your first name and first letter of your surname then password: </a:t>
            </a:r>
            <a:endParaRPr lang="en-GB" dirty="0"/>
          </a:p>
          <a:p>
            <a:pPr marL="0" indent="0">
              <a:buNone/>
            </a:pPr>
            <a:r>
              <a:rPr lang="en-GB" dirty="0" err="1" smtClean="0"/>
              <a:t>harryp</a:t>
            </a:r>
            <a:endParaRPr lang="en-GB" dirty="0" smtClean="0"/>
          </a:p>
          <a:p>
            <a:pPr marL="0" indent="0">
              <a:buNone/>
            </a:pPr>
            <a:r>
              <a:rPr lang="en-GB" dirty="0" smtClean="0"/>
              <a:t>password1</a:t>
            </a:r>
          </a:p>
          <a:p>
            <a:pPr marL="0" indent="0">
              <a:buNone/>
            </a:pPr>
            <a:endParaRPr lang="en-GB" dirty="0" smtClean="0"/>
          </a:p>
          <a:p>
            <a:pPr marL="0" indent="0">
              <a:buNone/>
            </a:pPr>
            <a:r>
              <a:rPr lang="en-GB" dirty="0" smtClean="0"/>
              <a:t>Please email </a:t>
            </a:r>
            <a:r>
              <a:rPr lang="en-GB" u="sng" dirty="0" smtClean="0">
                <a:hlinkClick r:id="rId3"/>
              </a:rPr>
              <a:t>trailblazerspupils@gmail.com</a:t>
            </a:r>
            <a:r>
              <a:rPr lang="en-GB" u="sng" dirty="0" smtClean="0"/>
              <a:t> </a:t>
            </a:r>
            <a:r>
              <a:rPr lang="en-GB" dirty="0"/>
              <a:t> </a:t>
            </a:r>
            <a:r>
              <a:rPr lang="en-GB" dirty="0" smtClean="0"/>
              <a:t>if you have any login issues. </a:t>
            </a:r>
            <a:endParaRPr lang="en-GB" dirty="0"/>
          </a:p>
          <a:p>
            <a:pPr marL="0" indent="0">
              <a:buNone/>
            </a:pPr>
            <a:r>
              <a:rPr lang="en-GB" dirty="0" smtClean="0"/>
              <a:t> </a:t>
            </a:r>
            <a:endParaRPr lang="en-GB" dirty="0"/>
          </a:p>
        </p:txBody>
      </p:sp>
      <p:pic>
        <p:nvPicPr>
          <p:cNvPr id="4" name="Picture 3"/>
          <p:cNvPicPr>
            <a:picLocks noChangeAspect="1"/>
          </p:cNvPicPr>
          <p:nvPr/>
        </p:nvPicPr>
        <p:blipFill>
          <a:blip r:embed="rId4"/>
          <a:stretch>
            <a:fillRect/>
          </a:stretch>
        </p:blipFill>
        <p:spPr>
          <a:xfrm>
            <a:off x="8810700" y="4677287"/>
            <a:ext cx="2543100" cy="1150892"/>
          </a:xfrm>
          <a:prstGeom prst="rect">
            <a:avLst/>
          </a:prstGeom>
        </p:spPr>
      </p:pic>
    </p:spTree>
    <p:extLst>
      <p:ext uri="{BB962C8B-B14F-4D97-AF65-F5344CB8AC3E}">
        <p14:creationId xmlns:p14="http://schemas.microsoft.com/office/powerpoint/2010/main" val="1177811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9726" y="235951"/>
            <a:ext cx="10515600" cy="1325563"/>
          </a:xfrm>
        </p:spPr>
        <p:txBody>
          <a:bodyPr>
            <a:normAutofit/>
          </a:bodyPr>
          <a:lstStyle/>
          <a:p>
            <a:r>
              <a:rPr lang="en-GB" sz="4000" dirty="0" smtClean="0"/>
              <a:t>Friday 15</a:t>
            </a:r>
            <a:r>
              <a:rPr lang="en-GB" sz="4000" baseline="30000" dirty="0" smtClean="0"/>
              <a:t>th</a:t>
            </a:r>
            <a:r>
              <a:rPr lang="en-GB" sz="4000" dirty="0" smtClean="0"/>
              <a:t> January</a:t>
            </a:r>
            <a:br>
              <a:rPr lang="en-GB" sz="4000" dirty="0" smtClean="0"/>
            </a:br>
            <a:r>
              <a:rPr lang="en-GB" sz="4000" dirty="0" smtClean="0"/>
              <a:t>Weekly Spellings- </a:t>
            </a:r>
            <a:r>
              <a:rPr lang="en-GB" sz="4000" dirty="0" err="1" smtClean="0"/>
              <a:t>ible</a:t>
            </a:r>
            <a:r>
              <a:rPr lang="en-GB" sz="4000" dirty="0" smtClean="0"/>
              <a:t> sound</a:t>
            </a:r>
            <a:endParaRPr lang="en-GB" sz="4000" dirty="0"/>
          </a:p>
        </p:txBody>
      </p:sp>
      <p:sp>
        <p:nvSpPr>
          <p:cNvPr id="5" name="Content Placeholder 4"/>
          <p:cNvSpPr>
            <a:spLocks noGrp="1"/>
          </p:cNvSpPr>
          <p:nvPr>
            <p:ph idx="1"/>
          </p:nvPr>
        </p:nvSpPr>
        <p:spPr>
          <a:xfrm>
            <a:off x="739726" y="1561514"/>
            <a:ext cx="10515600" cy="4951828"/>
          </a:xfrm>
          <a:solidFill>
            <a:schemeClr val="bg1"/>
          </a:solidFill>
        </p:spPr>
        <p:txBody>
          <a:bodyPr>
            <a:normAutofit fontScale="70000" lnSpcReduction="20000"/>
          </a:bodyPr>
          <a:lstStyle/>
          <a:p>
            <a:pPr marL="0" indent="0">
              <a:buNone/>
            </a:pPr>
            <a:r>
              <a:rPr lang="en-GB" sz="5100" dirty="0" smtClean="0">
                <a:solidFill>
                  <a:srgbClr val="FF0000"/>
                </a:solidFill>
              </a:rPr>
              <a:t>Use today to test yourself on the spelling words. How many can you spell correctly from memory?</a:t>
            </a:r>
            <a:endParaRPr lang="en-GB" sz="5100" i="1" dirty="0" smtClean="0">
              <a:solidFill>
                <a:srgbClr val="FF0000"/>
              </a:solidFill>
            </a:endParaRPr>
          </a:p>
          <a:p>
            <a:pPr marL="0" indent="0">
              <a:buNone/>
            </a:pPr>
            <a:endParaRPr lang="en-GB" sz="3200" i="1" dirty="0" smtClean="0"/>
          </a:p>
          <a:p>
            <a:pPr marL="0" indent="0">
              <a:buNone/>
            </a:pPr>
            <a:r>
              <a:rPr lang="en-GB" sz="3200" i="1" dirty="0"/>
              <a:t>a</a:t>
            </a:r>
            <a:r>
              <a:rPr lang="en-GB" sz="3200" i="1" dirty="0" smtClean="0"/>
              <a:t>udible</a:t>
            </a:r>
          </a:p>
          <a:p>
            <a:pPr marL="0" indent="0">
              <a:buNone/>
            </a:pPr>
            <a:r>
              <a:rPr lang="en-GB" sz="3200" i="1" dirty="0"/>
              <a:t>c</a:t>
            </a:r>
            <a:r>
              <a:rPr lang="en-GB" sz="3200" i="1" dirty="0" smtClean="0"/>
              <a:t>ompatible</a:t>
            </a:r>
          </a:p>
          <a:p>
            <a:pPr marL="0" indent="0">
              <a:buNone/>
            </a:pPr>
            <a:r>
              <a:rPr lang="en-GB" sz="3200" i="1" dirty="0" smtClean="0"/>
              <a:t>divisible </a:t>
            </a:r>
          </a:p>
          <a:p>
            <a:pPr marL="0" indent="0">
              <a:buNone/>
            </a:pPr>
            <a:r>
              <a:rPr lang="en-GB" sz="3200" i="1" dirty="0"/>
              <a:t>g</a:t>
            </a:r>
            <a:r>
              <a:rPr lang="en-GB" sz="3200" i="1" dirty="0" smtClean="0"/>
              <a:t>ullible</a:t>
            </a:r>
          </a:p>
          <a:p>
            <a:pPr marL="0" indent="0">
              <a:buNone/>
            </a:pPr>
            <a:r>
              <a:rPr lang="en-GB" sz="3200" i="1" dirty="0" smtClean="0"/>
              <a:t>sensible</a:t>
            </a:r>
          </a:p>
          <a:p>
            <a:pPr marL="0" indent="0">
              <a:buNone/>
            </a:pPr>
            <a:r>
              <a:rPr lang="en-GB" sz="3200" i="1" dirty="0"/>
              <a:t>v</a:t>
            </a:r>
            <a:r>
              <a:rPr lang="en-GB" sz="3200" i="1" dirty="0" smtClean="0"/>
              <a:t>isible</a:t>
            </a:r>
          </a:p>
          <a:p>
            <a:pPr marL="0" indent="0">
              <a:buNone/>
            </a:pPr>
            <a:r>
              <a:rPr lang="en-GB" sz="3200" i="1" dirty="0"/>
              <a:t>p</a:t>
            </a:r>
            <a:r>
              <a:rPr lang="en-GB" sz="3200" i="1" dirty="0" smtClean="0"/>
              <a:t>ossible</a:t>
            </a:r>
          </a:p>
          <a:p>
            <a:pPr marL="0" indent="0">
              <a:buNone/>
            </a:pPr>
            <a:r>
              <a:rPr lang="en-GB" sz="3200" i="1" dirty="0"/>
              <a:t>h</a:t>
            </a:r>
            <a:r>
              <a:rPr lang="en-GB" sz="3200" i="1" dirty="0" smtClean="0"/>
              <a:t>orrible </a:t>
            </a:r>
          </a:p>
          <a:p>
            <a:pPr marL="0" indent="0">
              <a:buNone/>
            </a:pPr>
            <a:r>
              <a:rPr lang="en-GB" sz="3200" i="1" dirty="0"/>
              <a:t>l</a:t>
            </a:r>
            <a:r>
              <a:rPr lang="en-GB" sz="3200" i="1" dirty="0" smtClean="0"/>
              <a:t>egible </a:t>
            </a:r>
          </a:p>
          <a:p>
            <a:pPr marL="0" indent="0">
              <a:buNone/>
            </a:pPr>
            <a:r>
              <a:rPr lang="en-GB" sz="3200" i="1" dirty="0" smtClean="0"/>
              <a:t>terrible</a:t>
            </a:r>
            <a:endParaRPr lang="en-GB" sz="3200" i="1" dirty="0"/>
          </a:p>
          <a:p>
            <a:pPr marL="0" indent="0">
              <a:buNone/>
            </a:pPr>
            <a:endParaRPr lang="en-GB" dirty="0"/>
          </a:p>
        </p:txBody>
      </p:sp>
      <p:sp>
        <p:nvSpPr>
          <p:cNvPr id="7" name="TextBox 6"/>
          <p:cNvSpPr txBox="1"/>
          <p:nvPr/>
        </p:nvSpPr>
        <p:spPr>
          <a:xfrm>
            <a:off x="5997526" y="2887077"/>
            <a:ext cx="4248443" cy="1477328"/>
          </a:xfrm>
          <a:prstGeom prst="rect">
            <a:avLst/>
          </a:prstGeom>
          <a:noFill/>
          <a:ln w="25400">
            <a:solidFill>
              <a:schemeClr val="tx1"/>
            </a:solidFill>
          </a:ln>
        </p:spPr>
        <p:txBody>
          <a:bodyPr wrap="square" rtlCol="0">
            <a:spAutoFit/>
          </a:bodyPr>
          <a:lstStyle/>
          <a:p>
            <a:pPr marL="285750" indent="-285750">
              <a:buFont typeface="Arial" panose="020B0604020202020204" pitchFamily="34" charset="0"/>
              <a:buChar char="•"/>
            </a:pPr>
            <a:r>
              <a:rPr lang="en-GB" dirty="0" smtClean="0"/>
              <a:t>Break up each word to help with spelling it</a:t>
            </a:r>
          </a:p>
          <a:p>
            <a:pPr marL="285750" indent="-285750">
              <a:buFont typeface="Arial" panose="020B0604020202020204" pitchFamily="34" charset="0"/>
              <a:buChar char="•"/>
            </a:pPr>
            <a:r>
              <a:rPr lang="en-GB" dirty="0" smtClean="0"/>
              <a:t>Cover and try to spell them</a:t>
            </a:r>
          </a:p>
          <a:p>
            <a:pPr marL="285750" indent="-285750">
              <a:buFont typeface="Arial" panose="020B0604020202020204" pitchFamily="34" charset="0"/>
              <a:buChar char="•"/>
            </a:pPr>
            <a:r>
              <a:rPr lang="en-GB" dirty="0" smtClean="0"/>
              <a:t>Write the words down</a:t>
            </a:r>
          </a:p>
          <a:p>
            <a:pPr marL="285750" indent="-285750">
              <a:buFont typeface="Arial" panose="020B0604020202020204" pitchFamily="34" charset="0"/>
              <a:buChar char="•"/>
            </a:pPr>
            <a:r>
              <a:rPr lang="en-GB" dirty="0" smtClean="0"/>
              <a:t>Check and correct any errors</a:t>
            </a:r>
            <a:endParaRPr lang="en-GB" dirty="0"/>
          </a:p>
        </p:txBody>
      </p:sp>
    </p:spTree>
    <p:extLst>
      <p:ext uri="{BB962C8B-B14F-4D97-AF65-F5344CB8AC3E}">
        <p14:creationId xmlns:p14="http://schemas.microsoft.com/office/powerpoint/2010/main" val="2088247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Monday 11</a:t>
            </a:r>
            <a:r>
              <a:rPr kumimoji="0" lang="en-GB" sz="28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January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L.O </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To be able to </a:t>
            </a:r>
            <a:r>
              <a:rPr kumimoji="0" lang="en-GB" sz="3600" b="0" i="0" u="none" strike="noStrike" kern="1200" cap="none" spc="0" normalizeH="0" baseline="0" noProof="0" dirty="0" smtClean="0">
                <a:ln>
                  <a:noFill/>
                </a:ln>
                <a:solidFill>
                  <a:prstClr val="black"/>
                </a:solidFill>
                <a:effectLst/>
                <a:uLnTx/>
                <a:uFillTx/>
                <a:latin typeface="Calibri" panose="020F0502020204030204"/>
                <a:ea typeface="+mn-ea"/>
                <a:cs typeface="+mn-cs"/>
              </a:rPr>
              <a:t>answer questions about a text</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p:cNvPicPr>
            <a:picLocks noChangeAspect="1"/>
          </p:cNvPicPr>
          <p:nvPr/>
        </p:nvPicPr>
        <p:blipFill>
          <a:blip r:embed="rId4"/>
          <a:stretch>
            <a:fillRect/>
          </a:stretch>
        </p:blipFill>
        <p:spPr>
          <a:xfrm>
            <a:off x="4646197" y="5963140"/>
            <a:ext cx="834561" cy="640100"/>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853370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Friday 15</a:t>
            </a:r>
            <a:r>
              <a:rPr kumimoji="0" lang="en-GB" sz="28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28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January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L.O </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To be able to </a:t>
            </a:r>
            <a:r>
              <a:rPr kumimoji="0" lang="en-GB" sz="3600" b="0" i="0" u="none" strike="noStrike" kern="1200" cap="none" spc="0" normalizeH="0" baseline="0" noProof="0" dirty="0" smtClean="0">
                <a:ln>
                  <a:noFill/>
                </a:ln>
                <a:solidFill>
                  <a:prstClr val="black"/>
                </a:solidFill>
                <a:effectLst/>
                <a:uLnTx/>
                <a:uFillTx/>
                <a:latin typeface="Calibri" panose="020F0502020204030204"/>
                <a:ea typeface="+mn-ea"/>
                <a:cs typeface="+mn-cs"/>
              </a:rPr>
              <a:t>write an explanation text</a:t>
            </a:r>
            <a:endParaRPr kumimoji="0" lang="en-GB"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4" name="Picture 13"/>
          <p:cNvPicPr>
            <a:picLocks noChangeAspect="1"/>
          </p:cNvPicPr>
          <p:nvPr/>
        </p:nvPicPr>
        <p:blipFill>
          <a:blip r:embed="rId4"/>
          <a:stretch>
            <a:fillRect/>
          </a:stretch>
        </p:blipFill>
        <p:spPr>
          <a:xfrm>
            <a:off x="4646197" y="5963140"/>
            <a:ext cx="834561" cy="640100"/>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205317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251" y="470263"/>
            <a:ext cx="10515600" cy="4805363"/>
          </a:xfrm>
        </p:spPr>
        <p:txBody>
          <a:bodyPr>
            <a:normAutofit fontScale="92500" lnSpcReduction="20000"/>
          </a:bodyPr>
          <a:lstStyle/>
          <a:p>
            <a:pPr marL="0" indent="0">
              <a:buNone/>
            </a:pPr>
            <a:r>
              <a:rPr lang="en-GB" dirty="0" smtClean="0"/>
              <a:t>Today you will be writing your own explanation text using your plan from yesterday. </a:t>
            </a:r>
          </a:p>
          <a:p>
            <a:pPr marL="0" indent="0">
              <a:buNone/>
            </a:pPr>
            <a:endParaRPr lang="en-GB" dirty="0" smtClean="0"/>
          </a:p>
          <a:p>
            <a:pPr marL="0" indent="0">
              <a:buNone/>
            </a:pPr>
            <a:r>
              <a:rPr lang="en-GB" dirty="0" smtClean="0"/>
              <a:t>Remember to include the features we have worked on over the last two weeks:</a:t>
            </a:r>
          </a:p>
          <a:p>
            <a:r>
              <a:rPr lang="en-GB" dirty="0" smtClean="0"/>
              <a:t>Present tense</a:t>
            </a:r>
          </a:p>
          <a:p>
            <a:r>
              <a:rPr lang="en-GB" dirty="0" smtClean="0"/>
              <a:t>Brackets for parenthesis</a:t>
            </a:r>
          </a:p>
          <a:p>
            <a:r>
              <a:rPr lang="en-GB" dirty="0" smtClean="0"/>
              <a:t>Fronted adverbials</a:t>
            </a:r>
          </a:p>
          <a:p>
            <a:r>
              <a:rPr lang="en-GB" dirty="0" smtClean="0"/>
              <a:t>Modal verbs</a:t>
            </a:r>
          </a:p>
          <a:p>
            <a:endParaRPr lang="en-GB" dirty="0"/>
          </a:p>
          <a:p>
            <a:pPr marL="0" indent="0">
              <a:buNone/>
            </a:pPr>
            <a:r>
              <a:rPr lang="en-GB" dirty="0" smtClean="0"/>
              <a:t>As well as the features mentioned </a:t>
            </a:r>
          </a:p>
          <a:p>
            <a:pPr marL="0" indent="0">
              <a:buNone/>
            </a:pPr>
            <a:r>
              <a:rPr lang="en-GB" dirty="0"/>
              <a:t>h</a:t>
            </a:r>
            <a:r>
              <a:rPr lang="en-GB" dirty="0" smtClean="0"/>
              <a:t>ere:</a:t>
            </a:r>
            <a:endParaRPr lang="en-GB" dirty="0"/>
          </a:p>
        </p:txBody>
      </p:sp>
      <p:pic>
        <p:nvPicPr>
          <p:cNvPr id="5" name="Picture 4"/>
          <p:cNvPicPr>
            <a:picLocks noChangeAspect="1"/>
          </p:cNvPicPr>
          <p:nvPr/>
        </p:nvPicPr>
        <p:blipFill>
          <a:blip r:embed="rId2"/>
          <a:stretch>
            <a:fillRect/>
          </a:stretch>
        </p:blipFill>
        <p:spPr>
          <a:xfrm>
            <a:off x="5480056" y="2272939"/>
            <a:ext cx="6028322" cy="4269298"/>
          </a:xfrm>
          <a:prstGeom prst="rect">
            <a:avLst/>
          </a:prstGeom>
        </p:spPr>
      </p:pic>
    </p:spTree>
    <p:extLst>
      <p:ext uri="{BB962C8B-B14F-4D97-AF65-F5344CB8AC3E}">
        <p14:creationId xmlns:p14="http://schemas.microsoft.com/office/powerpoint/2010/main" val="2795826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05" y="0"/>
            <a:ext cx="10515600" cy="640715"/>
          </a:xfrm>
        </p:spPr>
        <p:txBody>
          <a:bodyPr>
            <a:normAutofit fontScale="90000"/>
          </a:bodyPr>
          <a:lstStyle/>
          <a:p>
            <a:r>
              <a:rPr lang="en-GB" dirty="0" smtClean="0"/>
              <a:t>Here are some examples of explanation texts:</a:t>
            </a:r>
            <a:endParaRPr lang="en-GB" dirty="0"/>
          </a:p>
        </p:txBody>
      </p:sp>
      <p:pic>
        <p:nvPicPr>
          <p:cNvPr id="4" name="Picture 3"/>
          <p:cNvPicPr>
            <a:picLocks noChangeAspect="1"/>
          </p:cNvPicPr>
          <p:nvPr/>
        </p:nvPicPr>
        <p:blipFill>
          <a:blip r:embed="rId2"/>
          <a:stretch>
            <a:fillRect/>
          </a:stretch>
        </p:blipFill>
        <p:spPr>
          <a:xfrm>
            <a:off x="209005" y="959168"/>
            <a:ext cx="6662058" cy="4645909"/>
          </a:xfrm>
          <a:prstGeom prst="rect">
            <a:avLst/>
          </a:prstGeom>
        </p:spPr>
      </p:pic>
      <p:pic>
        <p:nvPicPr>
          <p:cNvPr id="6" name="Picture 5"/>
          <p:cNvPicPr>
            <a:picLocks noChangeAspect="1"/>
          </p:cNvPicPr>
          <p:nvPr/>
        </p:nvPicPr>
        <p:blipFill>
          <a:blip r:embed="rId3"/>
          <a:stretch>
            <a:fillRect/>
          </a:stretch>
        </p:blipFill>
        <p:spPr>
          <a:xfrm>
            <a:off x="7330439" y="959168"/>
            <a:ext cx="4452257" cy="5644826"/>
          </a:xfrm>
          <a:prstGeom prst="rect">
            <a:avLst/>
          </a:prstGeom>
        </p:spPr>
      </p:pic>
    </p:spTree>
    <p:extLst>
      <p:ext uri="{BB962C8B-B14F-4D97-AF65-F5344CB8AC3E}">
        <p14:creationId xmlns:p14="http://schemas.microsoft.com/office/powerpoint/2010/main" val="1001959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1341" y="102489"/>
            <a:ext cx="4655790" cy="6678068"/>
          </a:xfrm>
          <a:prstGeom prst="rect">
            <a:avLst/>
          </a:prstGeom>
        </p:spPr>
      </p:pic>
      <p:pic>
        <p:nvPicPr>
          <p:cNvPr id="5" name="Picture 4"/>
          <p:cNvPicPr>
            <a:picLocks noChangeAspect="1"/>
          </p:cNvPicPr>
          <p:nvPr/>
        </p:nvPicPr>
        <p:blipFill>
          <a:blip r:embed="rId3"/>
          <a:stretch>
            <a:fillRect/>
          </a:stretch>
        </p:blipFill>
        <p:spPr>
          <a:xfrm rot="16200000">
            <a:off x="6032554" y="-923182"/>
            <a:ext cx="4861397" cy="6912738"/>
          </a:xfrm>
          <a:prstGeom prst="rect">
            <a:avLst/>
          </a:prstGeom>
        </p:spPr>
      </p:pic>
      <p:sp>
        <p:nvSpPr>
          <p:cNvPr id="6" name="TextBox 5"/>
          <p:cNvSpPr txBox="1"/>
          <p:nvPr/>
        </p:nvSpPr>
        <p:spPr>
          <a:xfrm>
            <a:off x="5373886" y="5147771"/>
            <a:ext cx="6178732" cy="1477328"/>
          </a:xfrm>
          <a:prstGeom prst="rect">
            <a:avLst/>
          </a:prstGeom>
          <a:solidFill>
            <a:schemeClr val="bg1"/>
          </a:solidFill>
          <a:ln w="38100">
            <a:solidFill>
              <a:schemeClr val="tx1"/>
            </a:solidFill>
          </a:ln>
        </p:spPr>
        <p:txBody>
          <a:bodyPr wrap="square" rtlCol="0">
            <a:spAutoFit/>
          </a:bodyPr>
          <a:lstStyle/>
          <a:p>
            <a:r>
              <a:rPr lang="en-GB" dirty="0" smtClean="0"/>
              <a:t>Copy and paste the link into a web browser. Watch the video as it may support you with writing your own text.</a:t>
            </a:r>
          </a:p>
          <a:p>
            <a:endParaRPr lang="en-GB" dirty="0"/>
          </a:p>
          <a:p>
            <a:r>
              <a:rPr lang="en-GB" dirty="0"/>
              <a:t>https://www.bbc.co.uk/teach/class-clips-video/english-ks1-ks2-how-to-write-an-explanation/zh2kjhv</a:t>
            </a:r>
          </a:p>
        </p:txBody>
      </p:sp>
    </p:spTree>
    <p:extLst>
      <p:ext uri="{BB962C8B-B14F-4D97-AF65-F5344CB8AC3E}">
        <p14:creationId xmlns:p14="http://schemas.microsoft.com/office/powerpoint/2010/main" val="4258476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an explanation text</a:t>
            </a:r>
            <a:endParaRPr lang="en-GB" dirty="0"/>
          </a:p>
        </p:txBody>
      </p:sp>
      <p:sp>
        <p:nvSpPr>
          <p:cNvPr id="3" name="Content Placeholder 2"/>
          <p:cNvSpPr>
            <a:spLocks noGrp="1"/>
          </p:cNvSpPr>
          <p:nvPr>
            <p:ph idx="1"/>
          </p:nvPr>
        </p:nvSpPr>
        <p:spPr>
          <a:xfrm>
            <a:off x="838200" y="1825625"/>
            <a:ext cx="4883331" cy="4351338"/>
          </a:xfrm>
        </p:spPr>
        <p:txBody>
          <a:bodyPr/>
          <a:lstStyle/>
          <a:p>
            <a:r>
              <a:rPr lang="en-GB" dirty="0" smtClean="0"/>
              <a:t>Use this structure to help with writing your explanation text along with the plan you created for the different sections.</a:t>
            </a:r>
          </a:p>
          <a:p>
            <a:endParaRPr lang="en-GB" dirty="0"/>
          </a:p>
          <a:p>
            <a:r>
              <a:rPr lang="en-GB" dirty="0" smtClean="0">
                <a:solidFill>
                  <a:srgbClr val="FF0000"/>
                </a:solidFill>
              </a:rPr>
              <a:t>You can write or type up your explanation text using MS Word.</a:t>
            </a:r>
          </a:p>
        </p:txBody>
      </p:sp>
      <p:pic>
        <p:nvPicPr>
          <p:cNvPr id="4" name="Picture 3"/>
          <p:cNvPicPr>
            <a:picLocks noChangeAspect="1"/>
          </p:cNvPicPr>
          <p:nvPr/>
        </p:nvPicPr>
        <p:blipFill rotWithShape="1">
          <a:blip r:embed="rId2"/>
          <a:srcRect l="7562" t="5135" r="8202" b="6246"/>
          <a:stretch/>
        </p:blipFill>
        <p:spPr>
          <a:xfrm>
            <a:off x="7709263" y="1027906"/>
            <a:ext cx="3644537" cy="5421085"/>
          </a:xfrm>
          <a:prstGeom prst="rect">
            <a:avLst/>
          </a:prstGeom>
        </p:spPr>
      </p:pic>
    </p:spTree>
    <p:extLst>
      <p:ext uri="{BB962C8B-B14F-4D97-AF65-F5344CB8AC3E}">
        <p14:creationId xmlns:p14="http://schemas.microsoft.com/office/powerpoint/2010/main" val="3129316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833468" cy="1325563"/>
          </a:xfrm>
        </p:spPr>
        <p:txBody>
          <a:bodyPr>
            <a:normAutofit fontScale="90000"/>
          </a:bodyPr>
          <a:lstStyle/>
          <a:p>
            <a:r>
              <a:rPr lang="en-GB" sz="3200" dirty="0" smtClean="0"/>
              <a:t>Example about reproduction in plants</a:t>
            </a:r>
            <a:endParaRPr lang="en-GB" sz="3200" dirty="0"/>
          </a:p>
        </p:txBody>
      </p:sp>
      <p:pic>
        <p:nvPicPr>
          <p:cNvPr id="5" name="Picture 4"/>
          <p:cNvPicPr>
            <a:picLocks noChangeAspect="1"/>
          </p:cNvPicPr>
          <p:nvPr/>
        </p:nvPicPr>
        <p:blipFill>
          <a:blip r:embed="rId2"/>
          <a:stretch>
            <a:fillRect/>
          </a:stretch>
        </p:blipFill>
        <p:spPr>
          <a:xfrm>
            <a:off x="4225437" y="365125"/>
            <a:ext cx="4693480" cy="6208307"/>
          </a:xfrm>
          <a:prstGeom prst="rect">
            <a:avLst/>
          </a:prstGeom>
        </p:spPr>
      </p:pic>
      <p:sp>
        <p:nvSpPr>
          <p:cNvPr id="6" name="TextBox 5"/>
          <p:cNvSpPr txBox="1"/>
          <p:nvPr/>
        </p:nvSpPr>
        <p:spPr>
          <a:xfrm>
            <a:off x="9214338" y="3895776"/>
            <a:ext cx="2551382" cy="2308324"/>
          </a:xfrm>
          <a:prstGeom prst="rect">
            <a:avLst/>
          </a:prstGeom>
          <a:solidFill>
            <a:schemeClr val="bg1"/>
          </a:solidFill>
          <a:ln w="25400">
            <a:solidFill>
              <a:schemeClr val="tx1"/>
            </a:solidFill>
          </a:ln>
        </p:spPr>
        <p:txBody>
          <a:bodyPr wrap="square" rtlCol="0">
            <a:spAutoFit/>
          </a:bodyPr>
          <a:lstStyle/>
          <a:p>
            <a:r>
              <a:rPr lang="en-GB" sz="2400" dirty="0" smtClean="0"/>
              <a:t>Remember to check your work through and make sure sentences are punctuated correctly!</a:t>
            </a:r>
            <a:endParaRPr lang="en-GB" sz="2400" dirty="0"/>
          </a:p>
        </p:txBody>
      </p:sp>
    </p:spTree>
    <p:extLst>
      <p:ext uri="{BB962C8B-B14F-4D97-AF65-F5344CB8AC3E}">
        <p14:creationId xmlns:p14="http://schemas.microsoft.com/office/powerpoint/2010/main" val="399582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77"/>
            <a:ext cx="10515600" cy="1325563"/>
          </a:xfrm>
        </p:spPr>
        <p:txBody>
          <a:bodyPr/>
          <a:lstStyle/>
          <a:p>
            <a:r>
              <a:rPr lang="en-GB" dirty="0" smtClean="0"/>
              <a:t>Reading </a:t>
            </a:r>
            <a:r>
              <a:rPr lang="en-GB" dirty="0" smtClean="0"/>
              <a:t>time</a:t>
            </a:r>
            <a:endParaRPr lang="en-GB" dirty="0"/>
          </a:p>
        </p:txBody>
      </p:sp>
      <p:sp>
        <p:nvSpPr>
          <p:cNvPr id="3" name="Content Placeholder 2"/>
          <p:cNvSpPr>
            <a:spLocks noGrp="1"/>
          </p:cNvSpPr>
          <p:nvPr>
            <p:ph idx="1"/>
          </p:nvPr>
        </p:nvSpPr>
        <p:spPr>
          <a:xfrm>
            <a:off x="838200" y="1169511"/>
            <a:ext cx="10515600" cy="5476949"/>
          </a:xfrm>
        </p:spPr>
        <p:txBody>
          <a:bodyPr>
            <a:normAutofit fontScale="85000" lnSpcReduction="20000"/>
          </a:bodyPr>
          <a:lstStyle/>
          <a:p>
            <a:pPr marL="0" indent="0">
              <a:buNone/>
            </a:pPr>
            <a:r>
              <a:rPr lang="en-GB" dirty="0" smtClean="0"/>
              <a:t>Now </a:t>
            </a:r>
            <a:r>
              <a:rPr lang="en-GB" dirty="0" smtClean="0"/>
              <a:t>that you </a:t>
            </a:r>
            <a:r>
              <a:rPr lang="en-GB" dirty="0" smtClean="0"/>
              <a:t>have finished your </a:t>
            </a:r>
            <a:r>
              <a:rPr lang="en-GB" dirty="0" smtClean="0"/>
              <a:t>main </a:t>
            </a:r>
            <a:r>
              <a:rPr lang="en-GB" dirty="0" smtClean="0"/>
              <a:t>task, please </a:t>
            </a:r>
            <a:r>
              <a:rPr lang="en-GB" dirty="0" smtClean="0"/>
              <a:t>enjoy </a:t>
            </a:r>
            <a:r>
              <a:rPr lang="en-GB" dirty="0" smtClean="0"/>
              <a:t>some </a:t>
            </a:r>
            <a:r>
              <a:rPr lang="en-GB" dirty="0" smtClean="0"/>
              <a:t>reading time.</a:t>
            </a:r>
          </a:p>
          <a:p>
            <a:pPr marL="0" indent="0">
              <a:buNone/>
            </a:pPr>
            <a:r>
              <a:rPr lang="en-GB" dirty="0" smtClean="0"/>
              <a:t>You </a:t>
            </a:r>
            <a:r>
              <a:rPr lang="en-GB" dirty="0" smtClean="0"/>
              <a:t>can read to yourself, an adult or sibling. </a:t>
            </a:r>
          </a:p>
          <a:p>
            <a:pPr marL="0" indent="0">
              <a:buNone/>
            </a:pPr>
            <a:endParaRPr lang="en-GB" dirty="0" smtClean="0"/>
          </a:p>
          <a:p>
            <a:pPr marL="0" indent="0">
              <a:buNone/>
            </a:pPr>
            <a:r>
              <a:rPr lang="en-GB" dirty="0" smtClean="0"/>
              <a:t>This can be done by </a:t>
            </a:r>
            <a:r>
              <a:rPr lang="en-GB" dirty="0" smtClean="0"/>
              <a:t>logging </a:t>
            </a:r>
            <a:r>
              <a:rPr lang="en-GB" dirty="0" smtClean="0"/>
              <a:t>on to your </a:t>
            </a:r>
            <a:r>
              <a:rPr lang="en-GB" dirty="0" smtClean="0"/>
              <a:t>myON</a:t>
            </a:r>
            <a:r>
              <a:rPr lang="en-GB" dirty="0" smtClean="0"/>
              <a:t> </a:t>
            </a:r>
            <a:r>
              <a:rPr lang="en-GB" dirty="0" smtClean="0"/>
              <a:t>account, picking a book or magazine and </a:t>
            </a:r>
            <a:r>
              <a:rPr lang="en-GB" dirty="0" smtClean="0"/>
              <a:t>enjoying at least</a:t>
            </a:r>
            <a:r>
              <a:rPr lang="en-GB" dirty="0" smtClean="0"/>
              <a:t> </a:t>
            </a:r>
            <a:r>
              <a:rPr lang="en-GB" dirty="0" smtClean="0"/>
              <a:t>15 </a:t>
            </a:r>
            <a:r>
              <a:rPr lang="en-GB" dirty="0" smtClean="0"/>
              <a:t>minutes </a:t>
            </a:r>
            <a:r>
              <a:rPr lang="en-GB" dirty="0" smtClean="0"/>
              <a:t>reading </a:t>
            </a:r>
            <a:r>
              <a:rPr lang="en-GB" dirty="0" smtClean="0"/>
              <a:t>time</a:t>
            </a:r>
            <a:r>
              <a:rPr lang="en-GB" dirty="0" smtClean="0"/>
              <a:t>.</a:t>
            </a:r>
            <a:endParaRPr lang="en-GB" dirty="0" smtClean="0"/>
          </a:p>
          <a:p>
            <a:endParaRPr lang="en-GB" dirty="0"/>
          </a:p>
          <a:p>
            <a:pPr marL="0" indent="0">
              <a:buNone/>
            </a:pPr>
            <a:r>
              <a:rPr lang="en-GB" dirty="0">
                <a:hlinkClick r:id="rId2"/>
              </a:rPr>
              <a:t>https://</a:t>
            </a:r>
            <a:r>
              <a:rPr lang="en-GB" dirty="0" smtClean="0">
                <a:hlinkClick r:id="rId2"/>
              </a:rPr>
              <a:t>www.myon.co.uk/login/index.html</a:t>
            </a:r>
            <a:endParaRPr lang="en-GB" dirty="0" smtClean="0"/>
          </a:p>
          <a:p>
            <a:endParaRPr lang="en-GB" dirty="0"/>
          </a:p>
          <a:p>
            <a:pPr marL="0" indent="0">
              <a:buNone/>
            </a:pPr>
            <a:r>
              <a:rPr lang="en-GB" dirty="0" smtClean="0"/>
              <a:t>Remember </a:t>
            </a:r>
            <a:r>
              <a:rPr lang="en-GB" dirty="0" smtClean="0"/>
              <a:t>that your </a:t>
            </a:r>
            <a:r>
              <a:rPr lang="en-GB" dirty="0" smtClean="0"/>
              <a:t>login is your first name and first letter of your surname then password: </a:t>
            </a:r>
            <a:endParaRPr lang="en-GB" dirty="0"/>
          </a:p>
          <a:p>
            <a:pPr marL="0" indent="0">
              <a:buNone/>
            </a:pPr>
            <a:r>
              <a:rPr lang="en-GB" dirty="0" err="1" smtClean="0"/>
              <a:t>harryp</a:t>
            </a:r>
            <a:endParaRPr lang="en-GB" dirty="0" smtClean="0"/>
          </a:p>
          <a:p>
            <a:pPr marL="0" indent="0">
              <a:buNone/>
            </a:pPr>
            <a:r>
              <a:rPr lang="en-GB" dirty="0" smtClean="0"/>
              <a:t>password1</a:t>
            </a:r>
          </a:p>
          <a:p>
            <a:pPr marL="0" indent="0">
              <a:buNone/>
            </a:pPr>
            <a:endParaRPr lang="en-GB" dirty="0" smtClean="0"/>
          </a:p>
          <a:p>
            <a:pPr marL="0" indent="0">
              <a:buNone/>
            </a:pPr>
            <a:r>
              <a:rPr lang="en-GB" dirty="0" smtClean="0"/>
              <a:t>Please email </a:t>
            </a:r>
            <a:r>
              <a:rPr lang="en-GB" u="sng" dirty="0" smtClean="0">
                <a:hlinkClick r:id="rId3"/>
              </a:rPr>
              <a:t>trailblazerspupils@gmail.com</a:t>
            </a:r>
            <a:r>
              <a:rPr lang="en-GB" u="sng" dirty="0" smtClean="0"/>
              <a:t> </a:t>
            </a:r>
            <a:r>
              <a:rPr lang="en-GB" dirty="0"/>
              <a:t> </a:t>
            </a:r>
            <a:r>
              <a:rPr lang="en-GB" dirty="0" smtClean="0"/>
              <a:t>if you have any login issues. </a:t>
            </a:r>
            <a:endParaRPr lang="en-GB" dirty="0"/>
          </a:p>
          <a:p>
            <a:pPr marL="0" indent="0">
              <a:buNone/>
            </a:pPr>
            <a:r>
              <a:rPr lang="en-GB" dirty="0" smtClean="0"/>
              <a:t> </a:t>
            </a:r>
            <a:endParaRPr lang="en-GB" dirty="0"/>
          </a:p>
        </p:txBody>
      </p:sp>
      <p:pic>
        <p:nvPicPr>
          <p:cNvPr id="4" name="Picture 3"/>
          <p:cNvPicPr>
            <a:picLocks noChangeAspect="1"/>
          </p:cNvPicPr>
          <p:nvPr/>
        </p:nvPicPr>
        <p:blipFill>
          <a:blip r:embed="rId4"/>
          <a:stretch>
            <a:fillRect/>
          </a:stretch>
        </p:blipFill>
        <p:spPr>
          <a:xfrm>
            <a:off x="8810700" y="4677287"/>
            <a:ext cx="2543100" cy="1150892"/>
          </a:xfrm>
          <a:prstGeom prst="rect">
            <a:avLst/>
          </a:prstGeom>
        </p:spPr>
      </p:pic>
    </p:spTree>
    <p:extLst>
      <p:ext uri="{BB962C8B-B14F-4D97-AF65-F5344CB8AC3E}">
        <p14:creationId xmlns:p14="http://schemas.microsoft.com/office/powerpoint/2010/main" val="3001734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21" y="224448"/>
            <a:ext cx="10515600" cy="1325563"/>
          </a:xfrm>
        </p:spPr>
        <p:txBody>
          <a:bodyPr>
            <a:normAutofit/>
          </a:bodyPr>
          <a:lstStyle/>
          <a:p>
            <a:r>
              <a:rPr lang="en-GB" sz="2800" dirty="0" smtClean="0"/>
              <a:t>To support our learning  in science, we will read about the different parts of a flower and their functions. Carefully read through the information below.</a:t>
            </a:r>
            <a:endParaRPr lang="en-GB" sz="2800" dirty="0"/>
          </a:p>
        </p:txBody>
      </p:sp>
      <p:sp>
        <p:nvSpPr>
          <p:cNvPr id="4" name="Content Placeholder 3"/>
          <p:cNvSpPr>
            <a:spLocks noGrp="1"/>
          </p:cNvSpPr>
          <p:nvPr>
            <p:ph idx="1"/>
          </p:nvPr>
        </p:nvSpPr>
        <p:spPr>
          <a:xfrm>
            <a:off x="295421" y="1825624"/>
            <a:ext cx="11662117" cy="4772123"/>
          </a:xfrm>
        </p:spPr>
        <p:txBody>
          <a:bodyPr>
            <a:normAutofit fontScale="77500" lnSpcReduction="20000"/>
          </a:bodyPr>
          <a:lstStyle/>
          <a:p>
            <a:pPr marL="0" indent="0">
              <a:buNone/>
            </a:pPr>
            <a:r>
              <a:rPr lang="en-GB" b="1" dirty="0"/>
              <a:t>Reproduction</a:t>
            </a:r>
            <a:r>
              <a:rPr lang="en-GB" dirty="0"/>
              <a:t> is the process of making a copy of something. Human reproduction involves making a copy of a person. </a:t>
            </a:r>
            <a:r>
              <a:rPr lang="en-GB" dirty="0" smtClean="0"/>
              <a:t>Plants </a:t>
            </a:r>
            <a:r>
              <a:rPr lang="en-GB" dirty="0"/>
              <a:t>also reproduce, but they do not reproduce in the same way as animals. When plants reproduce, the process begins with pollination and the result is </a:t>
            </a:r>
            <a:r>
              <a:rPr lang="en-GB" dirty="0" smtClean="0"/>
              <a:t>fertilisation </a:t>
            </a:r>
            <a:r>
              <a:rPr lang="en-GB" dirty="0"/>
              <a:t>and new plants</a:t>
            </a:r>
            <a:r>
              <a:rPr lang="en-GB" dirty="0" smtClean="0"/>
              <a:t>.</a:t>
            </a:r>
          </a:p>
          <a:p>
            <a:pPr marL="0" indent="0">
              <a:buNone/>
            </a:pPr>
            <a:endParaRPr lang="en-GB" dirty="0"/>
          </a:p>
          <a:p>
            <a:pPr marL="0" indent="0">
              <a:buNone/>
            </a:pPr>
            <a:r>
              <a:rPr lang="en-GB" dirty="0"/>
              <a:t>Only flowers from the same species of a plant can produce seeds. The seeds are produced within certain parts of a flower through pollination and </a:t>
            </a:r>
            <a:r>
              <a:rPr lang="en-GB" dirty="0" smtClean="0"/>
              <a:t>fertilisation</a:t>
            </a:r>
            <a:r>
              <a:rPr lang="en-GB" dirty="0"/>
              <a:t>. Sometimes people confuse the two terms. Pollination is the process that leads to fertilization. </a:t>
            </a:r>
            <a:r>
              <a:rPr lang="en-GB" b="1" dirty="0" smtClean="0"/>
              <a:t>Fertilisation</a:t>
            </a:r>
            <a:r>
              <a:rPr lang="en-GB" dirty="0"/>
              <a:t> occurs when the egg cells (female) of a flowering plant receive the pollen (male) from another flower. Pollination and fertilization are simple processes that take place wherever flowering plants exist</a:t>
            </a:r>
            <a:r>
              <a:rPr lang="en-GB" dirty="0" smtClean="0"/>
              <a:t>.</a:t>
            </a:r>
          </a:p>
          <a:p>
            <a:pPr marL="0" indent="0">
              <a:buNone/>
            </a:pPr>
            <a:endParaRPr lang="en-GB" dirty="0"/>
          </a:p>
          <a:p>
            <a:pPr marL="0" indent="0">
              <a:buNone/>
            </a:pPr>
            <a:r>
              <a:rPr lang="en-GB" dirty="0" smtClean="0"/>
              <a:t>Since </a:t>
            </a:r>
            <a:r>
              <a:rPr lang="en-GB" dirty="0"/>
              <a:t>plants cannot move from one place to another place, they must rely on the movement of bees, butterflies, birds, and other methods for reproduction. The steps of the pollination process begin when </a:t>
            </a:r>
            <a:r>
              <a:rPr lang="en-GB" b="1" dirty="0"/>
              <a:t>pollen</a:t>
            </a:r>
            <a:r>
              <a:rPr lang="en-GB" dirty="0"/>
              <a:t>, the male </a:t>
            </a:r>
            <a:r>
              <a:rPr lang="en-GB" dirty="0" smtClean="0"/>
              <a:t>cells </a:t>
            </a:r>
            <a:r>
              <a:rPr lang="en-GB" dirty="0"/>
              <a:t>of a plant, is discharged from the male part of a flower, the </a:t>
            </a:r>
            <a:r>
              <a:rPr lang="en-GB" b="1" dirty="0"/>
              <a:t>stamen</a:t>
            </a:r>
            <a:r>
              <a:rPr lang="en-GB" dirty="0"/>
              <a:t>. It is a fine, yellow, powdery substance. When it is in the air, it can cause allergic reactions for many people.</a:t>
            </a:r>
          </a:p>
        </p:txBody>
      </p:sp>
    </p:spTree>
    <p:extLst>
      <p:ext uri="{BB962C8B-B14F-4D97-AF65-F5344CB8AC3E}">
        <p14:creationId xmlns:p14="http://schemas.microsoft.com/office/powerpoint/2010/main" val="618437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Write down the answers to the questions below or discuss them with an adult.</a:t>
            </a:r>
            <a:endParaRPr lang="en-GB" sz="3200" dirty="0"/>
          </a:p>
        </p:txBody>
      </p:sp>
      <p:sp>
        <p:nvSpPr>
          <p:cNvPr id="3" name="Content Placeholder 2"/>
          <p:cNvSpPr>
            <a:spLocks noGrp="1"/>
          </p:cNvSpPr>
          <p:nvPr>
            <p:ph idx="1"/>
          </p:nvPr>
        </p:nvSpPr>
        <p:spPr/>
        <p:txBody>
          <a:bodyPr/>
          <a:lstStyle/>
          <a:p>
            <a:pPr marL="514350" indent="-514350">
              <a:buAutoNum type="arabicPeriod"/>
            </a:pPr>
            <a:r>
              <a:rPr lang="en-GB" dirty="0" smtClean="0"/>
              <a:t>What is the name of the first stage of the process of the reproduction plants?</a:t>
            </a:r>
          </a:p>
          <a:p>
            <a:pPr marL="514350" indent="-514350">
              <a:buAutoNum type="arabicPeriod"/>
            </a:pPr>
            <a:r>
              <a:rPr lang="en-GB" dirty="0" smtClean="0"/>
              <a:t> Explain what the word ‘species’ means.</a:t>
            </a:r>
          </a:p>
          <a:p>
            <a:pPr marL="514350" indent="-514350">
              <a:buAutoNum type="arabicPeriod"/>
            </a:pPr>
            <a:r>
              <a:rPr lang="en-GB" dirty="0" smtClean="0"/>
              <a:t>What does the plant produce after the process of pollination and fertilisation? </a:t>
            </a:r>
          </a:p>
          <a:p>
            <a:pPr marL="514350" indent="-514350">
              <a:buAutoNum type="arabicPeriod"/>
            </a:pPr>
            <a:r>
              <a:rPr lang="en-GB" dirty="0" smtClean="0"/>
              <a:t>What do plants rely on for the process of pollination to happen? Why is this?</a:t>
            </a:r>
          </a:p>
          <a:p>
            <a:pPr marL="514350" indent="-514350">
              <a:buAutoNum type="arabicPeriod"/>
            </a:pPr>
            <a:r>
              <a:rPr lang="en-GB" dirty="0" smtClean="0"/>
              <a:t>Explain why some words are wrote in bold. Write these words down along with their definition.</a:t>
            </a:r>
          </a:p>
          <a:p>
            <a:pPr marL="514350" indent="-514350">
              <a:buAutoNum type="arabicPeriod"/>
            </a:pPr>
            <a:endParaRPr lang="en-GB" dirty="0" smtClean="0"/>
          </a:p>
          <a:p>
            <a:pPr marL="514350" indent="-514350">
              <a:buAutoNum type="arabicPeriod"/>
            </a:pPr>
            <a:endParaRPr lang="en-GB" dirty="0" smtClean="0"/>
          </a:p>
          <a:p>
            <a:pPr marL="514350" indent="-514350">
              <a:buAutoNum type="arabicPeriod"/>
            </a:pPr>
            <a:endParaRPr lang="en-GB" dirty="0"/>
          </a:p>
        </p:txBody>
      </p:sp>
    </p:spTree>
    <p:extLst>
      <p:ext uri="{BB962C8B-B14F-4D97-AF65-F5344CB8AC3E}">
        <p14:creationId xmlns:p14="http://schemas.microsoft.com/office/powerpoint/2010/main" val="4206646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218" y="239151"/>
            <a:ext cx="8525021" cy="6063176"/>
          </a:xfrm>
        </p:spPr>
        <p:txBody>
          <a:bodyPr>
            <a:noAutofit/>
          </a:bodyPr>
          <a:lstStyle/>
          <a:p>
            <a:r>
              <a:rPr lang="en-GB" sz="2000" dirty="0"/>
              <a:t>The first step of pollination begins when the </a:t>
            </a:r>
            <a:r>
              <a:rPr lang="en-GB" sz="2000" dirty="0" smtClean="0"/>
              <a:t>colourful</a:t>
            </a:r>
            <a:r>
              <a:rPr lang="en-GB" sz="2000" dirty="0"/>
              <a:t> </a:t>
            </a:r>
            <a:r>
              <a:rPr lang="en-GB" sz="2000" b="1" dirty="0"/>
              <a:t>petals</a:t>
            </a:r>
            <a:r>
              <a:rPr lang="en-GB" sz="2000" dirty="0"/>
              <a:t> of a flower and the scent of the nectar attract insects such as bees and butterflies (called </a:t>
            </a:r>
            <a:r>
              <a:rPr lang="en-GB" sz="2000" b="1" dirty="0"/>
              <a:t>pollinators</a:t>
            </a:r>
            <a:r>
              <a:rPr lang="en-GB" sz="2000" dirty="0"/>
              <a:t>) to the flower. </a:t>
            </a:r>
            <a:endParaRPr lang="en-GB" sz="2000" dirty="0" smtClean="0"/>
          </a:p>
          <a:p>
            <a:r>
              <a:rPr lang="en-GB" sz="2000" dirty="0" smtClean="0"/>
              <a:t>Next</a:t>
            </a:r>
            <a:r>
              <a:rPr lang="en-GB" sz="2000" dirty="0"/>
              <a:t>, </a:t>
            </a:r>
            <a:r>
              <a:rPr lang="en-GB" sz="2000" dirty="0" smtClean="0"/>
              <a:t>the </a:t>
            </a:r>
            <a:r>
              <a:rPr lang="en-GB" sz="2000" dirty="0"/>
              <a:t>bees or other insects accidentally land on the male part of the flower, the </a:t>
            </a:r>
            <a:r>
              <a:rPr lang="en-GB" sz="2000" b="1" dirty="0"/>
              <a:t>stamen</a:t>
            </a:r>
            <a:r>
              <a:rPr lang="en-GB" sz="2000" dirty="0"/>
              <a:t>. </a:t>
            </a:r>
            <a:endParaRPr lang="en-GB" sz="2000" dirty="0" smtClean="0"/>
          </a:p>
          <a:p>
            <a:r>
              <a:rPr lang="en-GB" sz="2000" dirty="0" smtClean="0"/>
              <a:t>Third</a:t>
            </a:r>
            <a:r>
              <a:rPr lang="en-GB" sz="2000" dirty="0"/>
              <a:t>, </a:t>
            </a:r>
            <a:r>
              <a:rPr lang="en-GB" sz="2000" dirty="0" smtClean="0"/>
              <a:t>while </a:t>
            </a:r>
            <a:r>
              <a:rPr lang="en-GB" sz="2000" dirty="0"/>
              <a:t>on the stamen, tiny grains of pollen from the </a:t>
            </a:r>
            <a:r>
              <a:rPr lang="en-GB" sz="2000" b="1" dirty="0"/>
              <a:t>anthers</a:t>
            </a:r>
            <a:r>
              <a:rPr lang="en-GB" sz="2000" dirty="0"/>
              <a:t> of the flower stick to the insect's bodies. The insect's purpose is to feed on the nectar of the flower.</a:t>
            </a:r>
          </a:p>
          <a:p>
            <a:r>
              <a:rPr lang="en-GB" sz="2000" dirty="0"/>
              <a:t>During the fourth step, the insect then travels to another flower </a:t>
            </a:r>
            <a:r>
              <a:rPr lang="en-GB" sz="2000" dirty="0" smtClean="0"/>
              <a:t>(of </a:t>
            </a:r>
            <a:r>
              <a:rPr lang="en-GB" sz="2000" dirty="0"/>
              <a:t>the same </a:t>
            </a:r>
            <a:r>
              <a:rPr lang="en-GB" sz="2000" dirty="0" smtClean="0"/>
              <a:t>species) </a:t>
            </a:r>
            <a:r>
              <a:rPr lang="en-GB" sz="2000" dirty="0"/>
              <a:t>and accidentally lands on the </a:t>
            </a:r>
            <a:r>
              <a:rPr lang="en-GB" sz="2000" b="1" dirty="0"/>
              <a:t>stigma</a:t>
            </a:r>
            <a:r>
              <a:rPr lang="en-GB" sz="2000" dirty="0"/>
              <a:t>, top of the </a:t>
            </a:r>
            <a:r>
              <a:rPr lang="en-GB" sz="2000" b="1" dirty="0"/>
              <a:t>pistil</a:t>
            </a:r>
            <a:r>
              <a:rPr lang="en-GB" sz="2000" dirty="0"/>
              <a:t> (the female part of the flower) where the pollen is released. </a:t>
            </a:r>
            <a:endParaRPr lang="en-GB" sz="2000" dirty="0" smtClean="0"/>
          </a:p>
          <a:p>
            <a:r>
              <a:rPr lang="en-GB" sz="2000" dirty="0" smtClean="0"/>
              <a:t>Following </a:t>
            </a:r>
            <a:r>
              <a:rPr lang="en-GB" sz="2000" dirty="0"/>
              <a:t>the release of the pollen, the </a:t>
            </a:r>
            <a:r>
              <a:rPr lang="en-GB" sz="2000" b="1" dirty="0"/>
              <a:t>ovules</a:t>
            </a:r>
            <a:r>
              <a:rPr lang="en-GB" sz="2000" dirty="0"/>
              <a:t> (eggs) in the </a:t>
            </a:r>
            <a:r>
              <a:rPr lang="en-GB" sz="2000" b="1" dirty="0"/>
              <a:t>ovary</a:t>
            </a:r>
            <a:r>
              <a:rPr lang="en-GB" sz="2000" dirty="0"/>
              <a:t>, the bottom of the </a:t>
            </a:r>
            <a:r>
              <a:rPr lang="en-GB" sz="2000" b="1" dirty="0"/>
              <a:t>style</a:t>
            </a:r>
            <a:r>
              <a:rPr lang="en-GB" sz="2000" dirty="0"/>
              <a:t>, wait to be </a:t>
            </a:r>
            <a:r>
              <a:rPr lang="en-GB" sz="2000" dirty="0" smtClean="0"/>
              <a:t>fertilised </a:t>
            </a:r>
            <a:r>
              <a:rPr lang="en-GB" sz="2000" dirty="0"/>
              <a:t>by the pollen as it travels downward through the style to the ovary. </a:t>
            </a:r>
            <a:endParaRPr lang="en-GB" sz="2000" dirty="0" smtClean="0"/>
          </a:p>
          <a:p>
            <a:r>
              <a:rPr lang="en-GB" sz="2000" dirty="0" smtClean="0"/>
              <a:t>Finally</a:t>
            </a:r>
            <a:r>
              <a:rPr lang="en-GB" sz="2000" dirty="0"/>
              <a:t>, it is in the ovary where </a:t>
            </a:r>
            <a:r>
              <a:rPr lang="en-GB" sz="2000" b="1" dirty="0" smtClean="0"/>
              <a:t>fertilisation</a:t>
            </a:r>
            <a:r>
              <a:rPr lang="en-GB" sz="2000" dirty="0"/>
              <a:t> takes place and a new seed is produced.</a:t>
            </a:r>
          </a:p>
          <a:p>
            <a:r>
              <a:rPr lang="en-GB" sz="2000" dirty="0"/>
              <a:t>When the </a:t>
            </a:r>
            <a:r>
              <a:rPr lang="en-GB" sz="2000" dirty="0" smtClean="0"/>
              <a:t>fertilised </a:t>
            </a:r>
            <a:r>
              <a:rPr lang="en-GB" sz="2000" dirty="0"/>
              <a:t>eggs turn into seeds, it is called </a:t>
            </a:r>
            <a:r>
              <a:rPr lang="en-GB" sz="2000" b="1" dirty="0"/>
              <a:t>seed production</a:t>
            </a:r>
            <a:r>
              <a:rPr lang="en-GB" sz="2000" dirty="0"/>
              <a:t>. Once the seeds are produced, they are scattered throughout the area through </a:t>
            </a:r>
            <a:r>
              <a:rPr lang="en-GB" sz="2000" b="1" dirty="0"/>
              <a:t>seed dispersal</a:t>
            </a:r>
            <a:r>
              <a:rPr lang="en-GB" sz="2000" dirty="0"/>
              <a:t>. The seeds can simply fall onto the ground and then carried by animals or water to another area</a:t>
            </a:r>
            <a:r>
              <a:rPr lang="en-GB" sz="2000" dirty="0" smtClean="0"/>
              <a:t>.</a:t>
            </a:r>
            <a:endParaRPr lang="en-GB" sz="2000" dirty="0"/>
          </a:p>
        </p:txBody>
      </p:sp>
      <p:pic>
        <p:nvPicPr>
          <p:cNvPr id="5" name="Picture 4"/>
          <p:cNvPicPr>
            <a:picLocks noChangeAspect="1"/>
          </p:cNvPicPr>
          <p:nvPr/>
        </p:nvPicPr>
        <p:blipFill>
          <a:blip r:embed="rId2"/>
          <a:stretch>
            <a:fillRect/>
          </a:stretch>
        </p:blipFill>
        <p:spPr>
          <a:xfrm>
            <a:off x="8919958" y="1121096"/>
            <a:ext cx="3103230" cy="4299285"/>
          </a:xfrm>
          <a:prstGeom prst="rect">
            <a:avLst/>
          </a:prstGeom>
        </p:spPr>
      </p:pic>
    </p:spTree>
    <p:extLst>
      <p:ext uri="{BB962C8B-B14F-4D97-AF65-F5344CB8AC3E}">
        <p14:creationId xmlns:p14="http://schemas.microsoft.com/office/powerpoint/2010/main" val="679174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97280"/>
            <a:ext cx="10515600" cy="5079683"/>
          </a:xfrm>
        </p:spPr>
        <p:txBody>
          <a:bodyPr>
            <a:normAutofit/>
          </a:bodyPr>
          <a:lstStyle/>
          <a:p>
            <a:pPr marL="0" indent="0">
              <a:buNone/>
            </a:pPr>
            <a:r>
              <a:rPr lang="en-GB" dirty="0" smtClean="0"/>
              <a:t>6. How are insects attracted to the flowers. State two methods.</a:t>
            </a:r>
          </a:p>
          <a:p>
            <a:pPr marL="0" indent="0">
              <a:buNone/>
            </a:pPr>
            <a:endParaRPr lang="en-GB" dirty="0" smtClean="0"/>
          </a:p>
          <a:p>
            <a:pPr marL="514350" indent="-514350">
              <a:buAutoNum type="arabicPeriod" startAt="7"/>
            </a:pPr>
            <a:r>
              <a:rPr lang="en-GB" dirty="0" smtClean="0"/>
              <a:t>What are the purpose of the insects? Two answers can be given.</a:t>
            </a:r>
          </a:p>
          <a:p>
            <a:pPr marL="0" indent="0">
              <a:buNone/>
            </a:pPr>
            <a:endParaRPr lang="en-GB" dirty="0"/>
          </a:p>
          <a:p>
            <a:pPr marL="0" indent="0">
              <a:buNone/>
            </a:pPr>
            <a:r>
              <a:rPr lang="en-GB" dirty="0" smtClean="0"/>
              <a:t>8. Where does fertilisation happen and what is produced?</a:t>
            </a:r>
          </a:p>
          <a:p>
            <a:pPr marL="0" indent="0">
              <a:buNone/>
            </a:pPr>
            <a:endParaRPr lang="en-GB" dirty="0"/>
          </a:p>
          <a:p>
            <a:pPr marL="0" indent="0">
              <a:buNone/>
            </a:pPr>
            <a:r>
              <a:rPr lang="en-GB" dirty="0" smtClean="0"/>
              <a:t>9. How are seeds scattered? What is this process called?</a:t>
            </a:r>
          </a:p>
          <a:p>
            <a:pPr marL="0" indent="0">
              <a:buNone/>
            </a:pPr>
            <a:endParaRPr lang="en-GB" dirty="0" smtClean="0"/>
          </a:p>
          <a:p>
            <a:pPr marL="0" indent="0">
              <a:buNone/>
            </a:pPr>
            <a:r>
              <a:rPr lang="en-GB" dirty="0" smtClean="0"/>
              <a:t>10. Why is this process of pollination and fertilisation so important? Explain your answer.</a:t>
            </a:r>
            <a:endParaRPr lang="en-GB" dirty="0"/>
          </a:p>
        </p:txBody>
      </p:sp>
    </p:spTree>
    <p:extLst>
      <p:ext uri="{BB962C8B-B14F-4D97-AF65-F5344CB8AC3E}">
        <p14:creationId xmlns:p14="http://schemas.microsoft.com/office/powerpoint/2010/main" val="1027803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6492" y="448216"/>
            <a:ext cx="10977489" cy="6463308"/>
          </a:xfrm>
          <a:prstGeom prst="rect">
            <a:avLst/>
          </a:prstGeom>
        </p:spPr>
        <p:txBody>
          <a:bodyPr wrap="square">
            <a:spAutoFit/>
          </a:bodyPr>
          <a:lstStyle/>
          <a:p>
            <a:pPr marL="514350" indent="-514350">
              <a:buAutoNum type="arabicPeriod"/>
            </a:pPr>
            <a:r>
              <a:rPr lang="en-GB" dirty="0" smtClean="0"/>
              <a:t>What is the name of the first stage of the process of the reproduction plants? </a:t>
            </a:r>
            <a:r>
              <a:rPr lang="en-GB" dirty="0" smtClean="0">
                <a:solidFill>
                  <a:srgbClr val="FF0000"/>
                </a:solidFill>
              </a:rPr>
              <a:t>Pollination </a:t>
            </a:r>
          </a:p>
          <a:p>
            <a:pPr marL="514350" indent="-514350">
              <a:buAutoNum type="arabicPeriod"/>
            </a:pPr>
            <a:r>
              <a:rPr lang="en-GB" dirty="0" smtClean="0"/>
              <a:t> Explain what the word ‘species’ means. </a:t>
            </a:r>
            <a:r>
              <a:rPr lang="en-GB" dirty="0" smtClean="0">
                <a:solidFill>
                  <a:srgbClr val="FF0000"/>
                </a:solidFill>
              </a:rPr>
              <a:t>A group of living things which are the same of similar</a:t>
            </a:r>
          </a:p>
          <a:p>
            <a:pPr marL="514350" indent="-514350">
              <a:buAutoNum type="arabicPeriod"/>
            </a:pPr>
            <a:r>
              <a:rPr lang="en-GB" dirty="0" smtClean="0"/>
              <a:t>What does the plant produce after the process of pollination and fertilisation?  </a:t>
            </a:r>
            <a:r>
              <a:rPr lang="en-GB" dirty="0" smtClean="0">
                <a:solidFill>
                  <a:srgbClr val="FF0000"/>
                </a:solidFill>
              </a:rPr>
              <a:t>Seeds are produced which means new plants can grow.</a:t>
            </a:r>
          </a:p>
          <a:p>
            <a:pPr marL="514350" indent="-514350">
              <a:buAutoNum type="arabicPeriod"/>
            </a:pPr>
            <a:r>
              <a:rPr lang="en-GB" dirty="0" smtClean="0"/>
              <a:t>What do plants rely on for the process of pollination to happen? Why is this? </a:t>
            </a:r>
            <a:r>
              <a:rPr lang="en-GB" dirty="0" smtClean="0">
                <a:solidFill>
                  <a:srgbClr val="FF0000"/>
                </a:solidFill>
              </a:rPr>
              <a:t>Plants rely on insects for pollination because they can not move.</a:t>
            </a:r>
            <a:endParaRPr lang="en-GB" dirty="0" smtClean="0"/>
          </a:p>
          <a:p>
            <a:pPr marL="514350" indent="-514350">
              <a:buAutoNum type="arabicPeriod"/>
            </a:pPr>
            <a:r>
              <a:rPr lang="en-GB" dirty="0" smtClean="0"/>
              <a:t>Explain why some words are wrote in bold. Write these words down along with their definition. </a:t>
            </a:r>
            <a:r>
              <a:rPr lang="en-GB" dirty="0" smtClean="0">
                <a:solidFill>
                  <a:srgbClr val="FF0000"/>
                </a:solidFill>
              </a:rPr>
              <a:t>Some words are wrote in bold so they stand out and because they are key words.</a:t>
            </a:r>
          </a:p>
          <a:p>
            <a:pPr marL="342900" indent="-342900">
              <a:buFont typeface="+mj-lt"/>
              <a:buAutoNum type="arabicPeriod"/>
            </a:pPr>
            <a:r>
              <a:rPr lang="en-GB" dirty="0"/>
              <a:t> </a:t>
            </a:r>
            <a:r>
              <a:rPr lang="en-GB" dirty="0" smtClean="0"/>
              <a:t>  How are insects attracted to the flowers. State two methods. </a:t>
            </a:r>
            <a:r>
              <a:rPr lang="en-GB" dirty="0" smtClean="0">
                <a:solidFill>
                  <a:srgbClr val="FF0000"/>
                </a:solidFill>
              </a:rPr>
              <a:t>Through the bright coloured petals and the scent of nectar. </a:t>
            </a:r>
            <a:endParaRPr lang="en-GB" dirty="0" smtClean="0"/>
          </a:p>
          <a:p>
            <a:endParaRPr lang="en-GB" dirty="0" smtClean="0"/>
          </a:p>
          <a:p>
            <a:pPr marL="514350" indent="-514350">
              <a:buAutoNum type="arabicPeriod" startAt="7"/>
            </a:pPr>
            <a:r>
              <a:rPr lang="en-GB" dirty="0" smtClean="0"/>
              <a:t>What are the purpose of the insects? Two answers can be given. </a:t>
            </a:r>
            <a:r>
              <a:rPr lang="en-GB" dirty="0" smtClean="0">
                <a:solidFill>
                  <a:srgbClr val="FF0000"/>
                </a:solidFill>
              </a:rPr>
              <a:t>The insects purpose is to feed on the nectar but they are needed to pollinate the flowers.</a:t>
            </a:r>
            <a:endParaRPr lang="en-GB" dirty="0" smtClean="0"/>
          </a:p>
          <a:p>
            <a:endParaRPr lang="en-GB" dirty="0" smtClean="0"/>
          </a:p>
          <a:p>
            <a:r>
              <a:rPr lang="en-GB" dirty="0" smtClean="0"/>
              <a:t>8. Where does fertilisation happen and what is produced? </a:t>
            </a:r>
            <a:r>
              <a:rPr lang="en-GB" dirty="0" smtClean="0">
                <a:solidFill>
                  <a:srgbClr val="FF0000"/>
                </a:solidFill>
              </a:rPr>
              <a:t>Fertilisation happens in the ovary and a seed is produced</a:t>
            </a:r>
            <a:r>
              <a:rPr lang="en-GB" dirty="0" smtClean="0"/>
              <a:t>.</a:t>
            </a:r>
          </a:p>
          <a:p>
            <a:endParaRPr lang="en-GB" dirty="0" smtClean="0"/>
          </a:p>
          <a:p>
            <a:r>
              <a:rPr lang="en-GB" dirty="0" smtClean="0"/>
              <a:t>9. How are seeds scattered? What is this process called? </a:t>
            </a:r>
            <a:r>
              <a:rPr lang="en-GB" dirty="0" smtClean="0">
                <a:solidFill>
                  <a:srgbClr val="FF0000"/>
                </a:solidFill>
              </a:rPr>
              <a:t>Seeds are </a:t>
            </a:r>
            <a:r>
              <a:rPr lang="en-GB" dirty="0">
                <a:solidFill>
                  <a:srgbClr val="FF0000"/>
                </a:solidFill>
              </a:rPr>
              <a:t>scattered throughout the area through </a:t>
            </a:r>
            <a:r>
              <a:rPr lang="en-GB" b="1" dirty="0">
                <a:solidFill>
                  <a:srgbClr val="FF0000"/>
                </a:solidFill>
              </a:rPr>
              <a:t>seed dispersal</a:t>
            </a:r>
            <a:r>
              <a:rPr lang="en-GB" dirty="0">
                <a:solidFill>
                  <a:srgbClr val="FF0000"/>
                </a:solidFill>
              </a:rPr>
              <a:t>. The seeds can simply fall onto the ground and then carried by animals or water to another area.</a:t>
            </a:r>
          </a:p>
          <a:p>
            <a:endParaRPr lang="en-GB" dirty="0" smtClean="0"/>
          </a:p>
          <a:p>
            <a:endParaRPr lang="en-GB" dirty="0" smtClean="0"/>
          </a:p>
          <a:p>
            <a:r>
              <a:rPr lang="en-GB" dirty="0" smtClean="0"/>
              <a:t>10. Why is this process important? Explain your answer. </a:t>
            </a:r>
            <a:r>
              <a:rPr lang="en-GB" dirty="0" smtClean="0">
                <a:solidFill>
                  <a:srgbClr val="FF0000"/>
                </a:solidFill>
              </a:rPr>
              <a:t>The process of pollination and fertilisation is important because it is the way flowers and plants reproduce to create new seeds which means new plants and flowers grow. </a:t>
            </a:r>
            <a:endParaRPr lang="en-GB" dirty="0" smtClean="0"/>
          </a:p>
          <a:p>
            <a:pPr marL="514350" indent="-514350">
              <a:buAutoNum type="arabicPeriod"/>
            </a:pPr>
            <a:endParaRPr lang="en-GB" dirty="0" smtClean="0"/>
          </a:p>
        </p:txBody>
      </p:sp>
    </p:spTree>
    <p:extLst>
      <p:ext uri="{BB962C8B-B14F-4D97-AF65-F5344CB8AC3E}">
        <p14:creationId xmlns:p14="http://schemas.microsoft.com/office/powerpoint/2010/main" val="1439289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77"/>
            <a:ext cx="10515600" cy="1325563"/>
          </a:xfrm>
        </p:spPr>
        <p:txBody>
          <a:bodyPr/>
          <a:lstStyle/>
          <a:p>
            <a:r>
              <a:rPr lang="en-GB" dirty="0" smtClean="0"/>
              <a:t>Reading </a:t>
            </a:r>
            <a:r>
              <a:rPr lang="en-GB" dirty="0" smtClean="0"/>
              <a:t>time</a:t>
            </a:r>
            <a:endParaRPr lang="en-GB" dirty="0"/>
          </a:p>
        </p:txBody>
      </p:sp>
      <p:sp>
        <p:nvSpPr>
          <p:cNvPr id="3" name="Content Placeholder 2"/>
          <p:cNvSpPr>
            <a:spLocks noGrp="1"/>
          </p:cNvSpPr>
          <p:nvPr>
            <p:ph idx="1"/>
          </p:nvPr>
        </p:nvSpPr>
        <p:spPr>
          <a:xfrm>
            <a:off x="838200" y="1169511"/>
            <a:ext cx="10515600" cy="5476949"/>
          </a:xfrm>
        </p:spPr>
        <p:txBody>
          <a:bodyPr>
            <a:normAutofit fontScale="85000" lnSpcReduction="20000"/>
          </a:bodyPr>
          <a:lstStyle/>
          <a:p>
            <a:pPr marL="0" indent="0">
              <a:buNone/>
            </a:pPr>
            <a:r>
              <a:rPr lang="en-GB" dirty="0" smtClean="0"/>
              <a:t>Now </a:t>
            </a:r>
            <a:r>
              <a:rPr lang="en-GB" dirty="0" smtClean="0"/>
              <a:t>that you </a:t>
            </a:r>
            <a:r>
              <a:rPr lang="en-GB" dirty="0" smtClean="0"/>
              <a:t>have finished your </a:t>
            </a:r>
            <a:r>
              <a:rPr lang="en-GB" dirty="0" smtClean="0"/>
              <a:t>main </a:t>
            </a:r>
            <a:r>
              <a:rPr lang="en-GB" dirty="0" smtClean="0"/>
              <a:t>task, please </a:t>
            </a:r>
            <a:r>
              <a:rPr lang="en-GB" dirty="0" smtClean="0"/>
              <a:t>enjoy </a:t>
            </a:r>
            <a:r>
              <a:rPr lang="en-GB" dirty="0" smtClean="0"/>
              <a:t>some </a:t>
            </a:r>
            <a:r>
              <a:rPr lang="en-GB" dirty="0" smtClean="0"/>
              <a:t>reading time.</a:t>
            </a:r>
          </a:p>
          <a:p>
            <a:pPr marL="0" indent="0">
              <a:buNone/>
            </a:pPr>
            <a:r>
              <a:rPr lang="en-GB" dirty="0" smtClean="0"/>
              <a:t>You </a:t>
            </a:r>
            <a:r>
              <a:rPr lang="en-GB" dirty="0" smtClean="0"/>
              <a:t>can read to yourself, an adult or sibling. </a:t>
            </a:r>
          </a:p>
          <a:p>
            <a:pPr marL="0" indent="0">
              <a:buNone/>
            </a:pPr>
            <a:endParaRPr lang="en-GB" dirty="0" smtClean="0"/>
          </a:p>
          <a:p>
            <a:pPr marL="0" indent="0">
              <a:buNone/>
            </a:pPr>
            <a:r>
              <a:rPr lang="en-GB" dirty="0" smtClean="0"/>
              <a:t>This can be done by </a:t>
            </a:r>
            <a:r>
              <a:rPr lang="en-GB" dirty="0" smtClean="0"/>
              <a:t>logging </a:t>
            </a:r>
            <a:r>
              <a:rPr lang="en-GB" dirty="0" smtClean="0"/>
              <a:t>on to your </a:t>
            </a:r>
            <a:r>
              <a:rPr lang="en-GB" dirty="0" smtClean="0"/>
              <a:t>myON</a:t>
            </a:r>
            <a:r>
              <a:rPr lang="en-GB" dirty="0" smtClean="0"/>
              <a:t> </a:t>
            </a:r>
            <a:r>
              <a:rPr lang="en-GB" dirty="0" smtClean="0"/>
              <a:t>account, picking a book or magazine and </a:t>
            </a:r>
            <a:r>
              <a:rPr lang="en-GB" dirty="0" smtClean="0"/>
              <a:t>enjoying at least</a:t>
            </a:r>
            <a:r>
              <a:rPr lang="en-GB" dirty="0" smtClean="0"/>
              <a:t> </a:t>
            </a:r>
            <a:r>
              <a:rPr lang="en-GB" dirty="0" smtClean="0"/>
              <a:t>15 </a:t>
            </a:r>
            <a:r>
              <a:rPr lang="en-GB" dirty="0" smtClean="0"/>
              <a:t>minutes </a:t>
            </a:r>
            <a:r>
              <a:rPr lang="en-GB" dirty="0" smtClean="0"/>
              <a:t>reading </a:t>
            </a:r>
            <a:r>
              <a:rPr lang="en-GB" dirty="0" smtClean="0"/>
              <a:t>time</a:t>
            </a:r>
            <a:r>
              <a:rPr lang="en-GB" dirty="0" smtClean="0"/>
              <a:t>.</a:t>
            </a:r>
            <a:endParaRPr lang="en-GB" dirty="0" smtClean="0"/>
          </a:p>
          <a:p>
            <a:endParaRPr lang="en-GB" dirty="0"/>
          </a:p>
          <a:p>
            <a:pPr marL="0" indent="0">
              <a:buNone/>
            </a:pPr>
            <a:r>
              <a:rPr lang="en-GB" dirty="0">
                <a:hlinkClick r:id="rId2"/>
              </a:rPr>
              <a:t>https://</a:t>
            </a:r>
            <a:r>
              <a:rPr lang="en-GB" dirty="0" smtClean="0">
                <a:hlinkClick r:id="rId2"/>
              </a:rPr>
              <a:t>www.myon.co.uk/login/index.html</a:t>
            </a:r>
            <a:endParaRPr lang="en-GB" dirty="0" smtClean="0"/>
          </a:p>
          <a:p>
            <a:endParaRPr lang="en-GB" dirty="0"/>
          </a:p>
          <a:p>
            <a:pPr marL="0" indent="0">
              <a:buNone/>
            </a:pPr>
            <a:r>
              <a:rPr lang="en-GB" dirty="0" smtClean="0"/>
              <a:t>Remember </a:t>
            </a:r>
            <a:r>
              <a:rPr lang="en-GB" dirty="0" smtClean="0"/>
              <a:t>that your </a:t>
            </a:r>
            <a:r>
              <a:rPr lang="en-GB" dirty="0" smtClean="0"/>
              <a:t>login is your first name and first letter of your surname then password: </a:t>
            </a:r>
            <a:endParaRPr lang="en-GB" dirty="0"/>
          </a:p>
          <a:p>
            <a:pPr marL="0" indent="0">
              <a:buNone/>
            </a:pPr>
            <a:r>
              <a:rPr lang="en-GB" dirty="0" err="1" smtClean="0"/>
              <a:t>harryp</a:t>
            </a:r>
            <a:endParaRPr lang="en-GB" dirty="0" smtClean="0"/>
          </a:p>
          <a:p>
            <a:pPr marL="0" indent="0">
              <a:buNone/>
            </a:pPr>
            <a:r>
              <a:rPr lang="en-GB" dirty="0" smtClean="0"/>
              <a:t>password1</a:t>
            </a:r>
          </a:p>
          <a:p>
            <a:pPr marL="0" indent="0">
              <a:buNone/>
            </a:pPr>
            <a:endParaRPr lang="en-GB" dirty="0" smtClean="0"/>
          </a:p>
          <a:p>
            <a:pPr marL="0" indent="0">
              <a:buNone/>
            </a:pPr>
            <a:r>
              <a:rPr lang="en-GB" dirty="0" smtClean="0"/>
              <a:t>Please email </a:t>
            </a:r>
            <a:r>
              <a:rPr lang="en-GB" u="sng" dirty="0" smtClean="0">
                <a:hlinkClick r:id="rId3"/>
              </a:rPr>
              <a:t>trailblazerspupils@gmail.com</a:t>
            </a:r>
            <a:r>
              <a:rPr lang="en-GB" u="sng" dirty="0" smtClean="0"/>
              <a:t> </a:t>
            </a:r>
            <a:r>
              <a:rPr lang="en-GB" dirty="0"/>
              <a:t> </a:t>
            </a:r>
            <a:r>
              <a:rPr lang="en-GB" dirty="0" smtClean="0"/>
              <a:t>if you have any login issues. </a:t>
            </a:r>
            <a:endParaRPr lang="en-GB" dirty="0"/>
          </a:p>
          <a:p>
            <a:pPr marL="0" indent="0">
              <a:buNone/>
            </a:pPr>
            <a:r>
              <a:rPr lang="en-GB" dirty="0" smtClean="0"/>
              <a:t> </a:t>
            </a:r>
            <a:endParaRPr lang="en-GB" dirty="0"/>
          </a:p>
        </p:txBody>
      </p:sp>
      <p:pic>
        <p:nvPicPr>
          <p:cNvPr id="4" name="Picture 3"/>
          <p:cNvPicPr>
            <a:picLocks noChangeAspect="1"/>
          </p:cNvPicPr>
          <p:nvPr/>
        </p:nvPicPr>
        <p:blipFill>
          <a:blip r:embed="rId4"/>
          <a:stretch>
            <a:fillRect/>
          </a:stretch>
        </p:blipFill>
        <p:spPr>
          <a:xfrm>
            <a:off x="9236640" y="4622696"/>
            <a:ext cx="2543100" cy="1150892"/>
          </a:xfrm>
          <a:prstGeom prst="rect">
            <a:avLst/>
          </a:prstGeom>
        </p:spPr>
      </p:pic>
    </p:spTree>
    <p:extLst>
      <p:ext uri="{BB962C8B-B14F-4D97-AF65-F5344CB8AC3E}">
        <p14:creationId xmlns:p14="http://schemas.microsoft.com/office/powerpoint/2010/main" val="2603382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3087</Words>
  <Application>Microsoft Office PowerPoint</Application>
  <PresentationFormat>Widescreen</PresentationFormat>
  <Paragraphs>386</Paragraphs>
  <Slides>36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36</vt:i4>
      </vt:variant>
    </vt:vector>
  </HeadingPairs>
  <TitlesOfParts>
    <vt:vector size="43" baseType="lpstr">
      <vt:lpstr>Arial</vt:lpstr>
      <vt:lpstr>Calibri</vt:lpstr>
      <vt:lpstr>Calibri Light</vt:lpstr>
      <vt:lpstr>Nunito</vt:lpstr>
      <vt:lpstr>Office Theme</vt:lpstr>
      <vt:lpstr>1_Office Theme</vt:lpstr>
      <vt:lpstr>2_Office Theme</vt:lpstr>
      <vt:lpstr>Monday 11th January  Weekly Spellings- ible sound</vt:lpstr>
      <vt:lpstr>PowerPoint Presentation</vt:lpstr>
      <vt:lpstr>PowerPoint Presentation</vt:lpstr>
      <vt:lpstr>To support our learning  in science, we will read about the different parts of a flower and their functions. Carefully read through the information below.</vt:lpstr>
      <vt:lpstr>Write down the answers to the questions below or discuss them with an adult.</vt:lpstr>
      <vt:lpstr>PowerPoint Presentation</vt:lpstr>
      <vt:lpstr>PowerPoint Presentation</vt:lpstr>
      <vt:lpstr>PowerPoint Presentation</vt:lpstr>
      <vt:lpstr>Reading time</vt:lpstr>
      <vt:lpstr>Tuesday 12th February Weekly Spellings- ible sound</vt:lpstr>
      <vt:lpstr>PowerPoint Presentation</vt:lpstr>
      <vt:lpstr>What do we mean by fronted adverbials?</vt:lpstr>
      <vt:lpstr>PowerPoint Presentation</vt:lpstr>
      <vt:lpstr>Task: Using time fronted adverbials, write 6 sentences to explain the processes of pollination and fertilisation. Use the information you read last lesson to help you.</vt:lpstr>
      <vt:lpstr>Reading time</vt:lpstr>
      <vt:lpstr>Wednesday 13th January Weekly Spellings- ible sound</vt:lpstr>
      <vt:lpstr>PowerPoint Presentation</vt:lpstr>
      <vt:lpstr>What are model verbs?</vt:lpstr>
      <vt:lpstr>Examples of sentences using modal verbs:</vt:lpstr>
      <vt:lpstr>Task: Write 6 sentences of your own, which include modal verbs, that are focused on facts about life cycles of living things or the process of reproduction in plants.</vt:lpstr>
      <vt:lpstr>Reading time</vt:lpstr>
      <vt:lpstr>Thursday 14th January Weekly Spellings- ible sound</vt:lpstr>
      <vt:lpstr>PowerPoint Presentation</vt:lpstr>
      <vt:lpstr>What do we mean by an explanation text?</vt:lpstr>
      <vt:lpstr>What are the features of an explanation text?</vt:lpstr>
      <vt:lpstr>Task: Plan a explanation text</vt:lpstr>
      <vt:lpstr>PowerPoint Presentation</vt:lpstr>
      <vt:lpstr>Reading time</vt:lpstr>
      <vt:lpstr>Friday 15th January Weekly Spellings- ible sound</vt:lpstr>
      <vt:lpstr>PowerPoint Presentation</vt:lpstr>
      <vt:lpstr>PowerPoint Presentation</vt:lpstr>
      <vt:lpstr>Here are some examples of explanation texts:</vt:lpstr>
      <vt:lpstr>PowerPoint Presentation</vt:lpstr>
      <vt:lpstr>Writing an explanation text</vt:lpstr>
      <vt:lpstr>Example about reproduction in plants</vt:lpstr>
      <vt:lpstr>Reading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Spellings- ible sound</dc:title>
  <dc:creator>Morgan Crocker</dc:creator>
  <cp:lastModifiedBy>P. Gingell [ Wheatley Hill Primary School ]</cp:lastModifiedBy>
  <cp:revision>28</cp:revision>
  <dcterms:created xsi:type="dcterms:W3CDTF">2021-01-07T09:31:53Z</dcterms:created>
  <dcterms:modified xsi:type="dcterms:W3CDTF">2021-01-08T15:00:11Z</dcterms:modified>
</cp:coreProperties>
</file>