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85" r:id="rId3"/>
    <p:sldId id="277" r:id="rId4"/>
    <p:sldId id="276" r:id="rId5"/>
    <p:sldId id="278" r:id="rId6"/>
    <p:sldId id="279" r:id="rId7"/>
    <p:sldId id="280" r:id="rId8"/>
    <p:sldId id="281" r:id="rId9"/>
    <p:sldId id="293" r:id="rId10"/>
    <p:sldId id="294" r:id="rId11"/>
    <p:sldId id="287" r:id="rId12"/>
    <p:sldId id="288" r:id="rId13"/>
    <p:sldId id="290" r:id="rId14"/>
    <p:sldId id="289" r:id="rId15"/>
    <p:sldId id="292" r:id="rId16"/>
    <p:sldId id="291" r:id="rId17"/>
    <p:sldId id="258" r:id="rId18"/>
    <p:sldId id="286" r:id="rId19"/>
    <p:sldId id="266" r:id="rId20"/>
    <p:sldId id="267" r:id="rId21"/>
    <p:sldId id="269" r:id="rId22"/>
    <p:sldId id="275" r:id="rId23"/>
    <p:sldId id="274" r:id="rId24"/>
    <p:sldId id="268" r:id="rId25"/>
    <p:sldId id="270" r:id="rId26"/>
    <p:sldId id="272" r:id="rId27"/>
    <p:sldId id="273" r:id="rId28"/>
    <p:sldId id="295" r:id="rId29"/>
    <p:sldId id="297" r:id="rId30"/>
    <p:sldId id="298" r:id="rId31"/>
    <p:sldId id="299" r:id="rId32"/>
    <p:sldId id="301" r:id="rId33"/>
    <p:sldId id="303" r:id="rId34"/>
    <p:sldId id="305" r:id="rId35"/>
    <p:sldId id="306" r:id="rId36"/>
    <p:sldId id="307" r:id="rId37"/>
    <p:sldId id="308" r:id="rId38"/>
    <p:sldId id="271" r:id="rId39"/>
    <p:sldId id="282" r:id="rId40"/>
    <p:sldId id="283" r:id="rId41"/>
    <p:sldId id="284" r:id="rId42"/>
    <p:sldId id="3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3" autoAdjust="0"/>
    <p:restoredTop sz="94660"/>
  </p:normalViewPr>
  <p:slideViewPr>
    <p:cSldViewPr snapToGrid="0">
      <p:cViewPr varScale="1">
        <p:scale>
          <a:sx n="70" d="100"/>
          <a:sy n="70" d="100"/>
        </p:scale>
        <p:origin x="6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A5403-3B0D-46C3-827E-B29FCFCA97EE}" type="datetimeFigureOut">
              <a:rPr lang="en-GB" smtClean="0"/>
              <a:t>05/02/2021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FED82-38F1-40F7-9C08-7539F50FB1DC}" type="slidenum">
              <a:rPr lang="en-GB" smtClean="0"/>
              <a:t>‹#›</a:t>
            </a:fld>
            <a:endParaRPr lang="en-GB"/>
          </a:p>
        </p:txBody>
      </p:sp>
    </p:spTree>
    <p:extLst>
      <p:ext uri="{BB962C8B-B14F-4D97-AF65-F5344CB8AC3E}">
        <p14:creationId xmlns:p14="http://schemas.microsoft.com/office/powerpoint/2010/main" val="290776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FA8451A-7622-4F8C-9E4C-D8D504DED9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291CF66-402B-49B0-AF1B-E5DF2FEA27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a:extLst>
              <a:ext uri="{FF2B5EF4-FFF2-40B4-BE49-F238E27FC236}">
                <a16:creationId xmlns:a16="http://schemas.microsoft.com/office/drawing/2014/main" id="{D04A75CB-CD60-4CFF-B15C-29DC9CCEC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97F888-BB20-4756-BA0A-723020459CE7}" type="slidenum">
              <a:rPr lang="en-GB" altLang="en-US"/>
              <a:pPr>
                <a:spcBef>
                  <a:spcPct val="0"/>
                </a:spcBef>
              </a:pPr>
              <a:t>30</a:t>
            </a:fld>
            <a:endParaRPr lang="en-GB" altLang="en-US" dirty="0"/>
          </a:p>
        </p:txBody>
      </p:sp>
    </p:spTree>
    <p:extLst>
      <p:ext uri="{BB962C8B-B14F-4D97-AF65-F5344CB8AC3E}">
        <p14:creationId xmlns:p14="http://schemas.microsoft.com/office/powerpoint/2010/main" val="59613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F27CE5B-9D1E-42CB-A82F-242C169B8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3B38692-3D1D-42F2-85DD-EBEA107E42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316" name="Slide Number Placeholder 3">
            <a:extLst>
              <a:ext uri="{FF2B5EF4-FFF2-40B4-BE49-F238E27FC236}">
                <a16:creationId xmlns:a16="http://schemas.microsoft.com/office/drawing/2014/main" id="{9A4B1CAF-242F-49CD-B9D3-DE365CAB0B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C9591D-D592-41A6-9072-E0D69E696EE7}" type="slidenum">
              <a:rPr lang="en-GB" altLang="en-US"/>
              <a:pPr>
                <a:spcBef>
                  <a:spcPct val="0"/>
                </a:spcBef>
              </a:pPr>
              <a:t>31</a:t>
            </a:fld>
            <a:endParaRPr lang="en-GB" altLang="en-US" dirty="0"/>
          </a:p>
        </p:txBody>
      </p:sp>
    </p:spTree>
    <p:extLst>
      <p:ext uri="{BB962C8B-B14F-4D97-AF65-F5344CB8AC3E}">
        <p14:creationId xmlns:p14="http://schemas.microsoft.com/office/powerpoint/2010/main" val="138220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BA81B1A-85FB-4ECD-87FB-59F889246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1A41F37-AD70-4AA2-8E7D-15C82B2541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2AC1C7EA-C75A-4641-8E29-A31D1B58A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A0D38D-3F2C-4EFB-939B-09E6B034470E}" type="slidenum">
              <a:rPr lang="en-GB" altLang="en-US"/>
              <a:pPr>
                <a:spcBef>
                  <a:spcPct val="0"/>
                </a:spcBef>
              </a:pPr>
              <a:t>32</a:t>
            </a:fld>
            <a:endParaRPr lang="en-GB" altLang="en-US" dirty="0"/>
          </a:p>
        </p:txBody>
      </p:sp>
    </p:spTree>
    <p:extLst>
      <p:ext uri="{BB962C8B-B14F-4D97-AF65-F5344CB8AC3E}">
        <p14:creationId xmlns:p14="http://schemas.microsoft.com/office/powerpoint/2010/main" val="338506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D51E8CB-35A5-44EF-BEDC-B513EEAC55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4C6732D-9463-48F5-AEB8-A54BDEAE89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71DD4CDD-3848-4D29-AAB5-8C8EEE6AB7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67B4DF-C951-4F6F-93D0-892FABDFA801}" type="slidenum">
              <a:rPr lang="en-GB" altLang="en-US"/>
              <a:pPr>
                <a:spcBef>
                  <a:spcPct val="0"/>
                </a:spcBef>
              </a:pPr>
              <a:t>33</a:t>
            </a:fld>
            <a:endParaRPr lang="en-GB" altLang="en-US" dirty="0"/>
          </a:p>
        </p:txBody>
      </p:sp>
    </p:spTree>
    <p:extLst>
      <p:ext uri="{BB962C8B-B14F-4D97-AF65-F5344CB8AC3E}">
        <p14:creationId xmlns:p14="http://schemas.microsoft.com/office/powerpoint/2010/main" val="17006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01E87F7-6932-4403-BE72-F88E960F63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E8C50E9-BECD-445C-B960-003857BED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7652" name="Slide Number Placeholder 3">
            <a:extLst>
              <a:ext uri="{FF2B5EF4-FFF2-40B4-BE49-F238E27FC236}">
                <a16:creationId xmlns:a16="http://schemas.microsoft.com/office/drawing/2014/main" id="{00B00801-1A7B-496F-9C88-0BCC1379A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FE8615-C250-4F7E-81D0-A7BEACAF8292}" type="slidenum">
              <a:rPr lang="en-GB" altLang="en-US"/>
              <a:pPr>
                <a:spcBef>
                  <a:spcPct val="0"/>
                </a:spcBef>
              </a:pPr>
              <a:t>34</a:t>
            </a:fld>
            <a:endParaRPr lang="en-GB" altLang="en-US" dirty="0"/>
          </a:p>
        </p:txBody>
      </p:sp>
    </p:spTree>
    <p:extLst>
      <p:ext uri="{BB962C8B-B14F-4D97-AF65-F5344CB8AC3E}">
        <p14:creationId xmlns:p14="http://schemas.microsoft.com/office/powerpoint/2010/main" val="225059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5913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1718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7780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0556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16690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2374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5189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225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62276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4616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7220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A81FE5E-4EA8-48A8-8F1B-D4BDB6075AEA}" type="datetimeFigureOut">
              <a:rPr lang="en-GB" smtClean="0">
                <a:solidFill>
                  <a:prstClr val="black">
                    <a:tint val="75000"/>
                  </a:prstClr>
                </a:solidFill>
              </a:rPr>
              <a:pPr defTabSz="685800"/>
              <a:t>05/02/2021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4438A07-A0CF-4F91-A839-A5E4F718ED93}"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36150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lassroom.thenational.academy/lessons/to-recognise-and-describe-repeating-patterns-6hjk4c?step=1&amp;activity=vide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teachers.thenational.academy/lessons/what-are-solar-and-lunar-eclipses-6nh3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classroom.thenational.academy/lessons/to-recognise-and-describe-repeating-patterns-6hjk4c?step=1&amp;activity=vide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teachers.thenational.academy/lessons/what-are-solar-and-lunar-eclipses-6nh3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thenational.academy/lessons/to-recognise-and-describe-repeating-patterns-6hjk4c?step=1&amp;activity=vide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teachers.thenational.academy/lessons/what-are-solar-and-lunar-eclipses-6nh3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2.wmf"/></Relationships>
</file>

<file path=ppt/slides/_rels/slide3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4.wmf"/></Relationships>
</file>

<file path=ppt/slides/_rels/slide3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6.wmf"/></Relationships>
</file>

<file path=ppt/slides/_rels/slide3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758" y="5347665"/>
            <a:ext cx="441293" cy="441293"/>
          </a:xfrm>
          <a:prstGeom prst="rect">
            <a:avLst/>
          </a:prstGeom>
        </p:spPr>
      </p:pic>
      <p:sp>
        <p:nvSpPr>
          <p:cNvPr id="6" name="Rectangle 5"/>
          <p:cNvSpPr/>
          <p:nvPr/>
        </p:nvSpPr>
        <p:spPr>
          <a:xfrm>
            <a:off x="690743" y="5286638"/>
            <a:ext cx="4104824" cy="55297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56368" y="5380962"/>
            <a:ext cx="3021227"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90743" y="950611"/>
            <a:ext cx="5695586" cy="52516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16578" y="982359"/>
            <a:ext cx="556975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Date: Monday 8</a:t>
            </a:r>
            <a:r>
              <a:rPr kumimoji="0" lang="en-GB" sz="24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a:t>
            </a:r>
            <a:r>
              <a:rPr kumimoji="0" lang="en-GB" sz="135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690743" y="2065709"/>
            <a:ext cx="1664494" cy="828675"/>
          </a:xfrm>
          <a:prstGeom prst="rect">
            <a:avLst/>
          </a:prstGeom>
        </p:spPr>
      </p:pic>
      <p:sp>
        <p:nvSpPr>
          <p:cNvPr id="11" name="Rectangle 10"/>
          <p:cNvSpPr/>
          <p:nvPr/>
        </p:nvSpPr>
        <p:spPr>
          <a:xfrm>
            <a:off x="690743" y="3011923"/>
            <a:ext cx="10713131" cy="13145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90743" y="2990348"/>
            <a:ext cx="10713131" cy="107721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To be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able to describe the movement</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of the Moon in relation to Earth.</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09" y="5380962"/>
            <a:ext cx="441293" cy="441293"/>
          </a:xfrm>
          <a:prstGeom prst="rect">
            <a:avLst/>
          </a:prstGeom>
        </p:spPr>
      </p:pic>
      <p:pic>
        <p:nvPicPr>
          <p:cNvPr id="2" name="Picture 1"/>
          <p:cNvPicPr>
            <a:picLocks noChangeAspect="1"/>
          </p:cNvPicPr>
          <p:nvPr/>
        </p:nvPicPr>
        <p:blipFill>
          <a:blip r:embed="rId4"/>
          <a:stretch>
            <a:fillRect/>
          </a:stretch>
        </p:blipFill>
        <p:spPr>
          <a:xfrm>
            <a:off x="4034992" y="5312446"/>
            <a:ext cx="434393" cy="479778"/>
          </a:xfrm>
          <a:prstGeom prst="rect">
            <a:avLst/>
          </a:prstGeom>
        </p:spPr>
      </p:pic>
    </p:spTree>
    <p:extLst>
      <p:ext uri="{BB962C8B-B14F-4D97-AF65-F5344CB8AC3E}">
        <p14:creationId xmlns:p14="http://schemas.microsoft.com/office/powerpoint/2010/main" val="2399702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613532" y="1039921"/>
            <a:ext cx="11208775" cy="2677656"/>
          </a:xfrm>
          <a:prstGeom prst="rect">
            <a:avLst/>
          </a:prstGeom>
          <a:noFill/>
        </p:spPr>
        <p:txBody>
          <a:bodyPr wrap="square" rtlCol="0">
            <a:spAutoFit/>
          </a:bodyPr>
          <a:lstStyle/>
          <a:p>
            <a:r>
              <a:rPr lang="en-US" sz="2400" dirty="0" smtClean="0">
                <a:solidFill>
                  <a:sysClr val="windowText" lastClr="000000"/>
                </a:solidFill>
              </a:rPr>
              <a:t>Here is access to a </a:t>
            </a:r>
            <a:r>
              <a:rPr lang="en-US" sz="2400" dirty="0">
                <a:solidFill>
                  <a:sysClr val="windowText" lastClr="000000"/>
                </a:solidFill>
              </a:rPr>
              <a:t>online teaching video </a:t>
            </a:r>
            <a:r>
              <a:rPr lang="en-US" sz="2400" dirty="0" smtClean="0">
                <a:solidFill>
                  <a:sysClr val="windowText" lastClr="000000"/>
                </a:solidFill>
              </a:rPr>
              <a:t>that you might have watched yesterday. Re-watch the part (around the middle) of the video which talks about the different phases of the moon. </a:t>
            </a:r>
          </a:p>
          <a:p>
            <a:r>
              <a:rPr lang="en-US" sz="2400" dirty="0" smtClean="0">
                <a:solidFill>
                  <a:sysClr val="windowText" lastClr="000000"/>
                </a:solidFill>
              </a:rPr>
              <a:t>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smtClean="0">
              <a:solidFill>
                <a:sysClr val="windowText" lastClr="000000"/>
              </a:solidFill>
            </a:endParaRPr>
          </a:p>
          <a:p>
            <a:endParaRPr lang="en-GB" sz="2400" dirty="0">
              <a:solidFill>
                <a:sysClr val="windowText" lastClr="000000"/>
              </a:solidFill>
            </a:endParaRPr>
          </a:p>
        </p:txBody>
      </p:sp>
      <p:sp>
        <p:nvSpPr>
          <p:cNvPr id="10" name="TextBox 9"/>
          <p:cNvSpPr txBox="1"/>
          <p:nvPr/>
        </p:nvSpPr>
        <p:spPr>
          <a:xfrm>
            <a:off x="613532" y="5998466"/>
            <a:ext cx="11208775" cy="646331"/>
          </a:xfrm>
          <a:prstGeom prst="rect">
            <a:avLst/>
          </a:prstGeom>
          <a:solidFill>
            <a:schemeClr val="bg1"/>
          </a:solidFill>
        </p:spPr>
        <p:txBody>
          <a:bodyPr wrap="square" rtlCol="0">
            <a:spAutoFit/>
          </a:bodyPr>
          <a:lstStyle/>
          <a:p>
            <a:r>
              <a:rPr lang="en-GB" dirty="0" smtClean="0"/>
              <a:t>You can also copy and paste this link if you would prefer:</a:t>
            </a:r>
          </a:p>
          <a:p>
            <a:r>
              <a:rPr lang="en-GB" dirty="0" smtClean="0">
                <a:hlinkClick r:id="rId3"/>
              </a:rPr>
              <a:t>https://teachers.thenational.academy/lessons/what-are-solar-and-lunar-eclipses-6nh3et</a:t>
            </a:r>
          </a:p>
        </p:txBody>
      </p:sp>
      <p:sp>
        <p:nvSpPr>
          <p:cNvPr id="2" name="Rectangle 1"/>
          <p:cNvSpPr/>
          <p:nvPr/>
        </p:nvSpPr>
        <p:spPr>
          <a:xfrm>
            <a:off x="6570617" y="3944983"/>
            <a:ext cx="2899954" cy="107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01691" y="4258491"/>
            <a:ext cx="2011680" cy="461665"/>
          </a:xfrm>
          <a:prstGeom prst="rect">
            <a:avLst/>
          </a:prstGeom>
          <a:noFill/>
        </p:spPr>
        <p:txBody>
          <a:bodyPr wrap="square" rtlCol="0">
            <a:spAutoFit/>
          </a:bodyPr>
          <a:lstStyle/>
          <a:p>
            <a:pPr algn="ctr"/>
            <a:r>
              <a:rPr lang="en-GB" sz="2400" b="1" dirty="0" smtClean="0">
                <a:hlinkClick r:id="rId4"/>
              </a:rPr>
              <a:t>Play video</a:t>
            </a:r>
            <a:endParaRPr lang="en-GB" sz="2400" b="1" dirty="0"/>
          </a:p>
        </p:txBody>
      </p:sp>
    </p:spTree>
    <p:extLst>
      <p:ext uri="{BB962C8B-B14F-4D97-AF65-F5344CB8AC3E}">
        <p14:creationId xmlns:p14="http://schemas.microsoft.com/office/powerpoint/2010/main" val="32009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Title 2"/>
          <p:cNvSpPr>
            <a:spLocks noGrp="1"/>
          </p:cNvSpPr>
          <p:nvPr>
            <p:ph type="title"/>
          </p:nvPr>
        </p:nvSpPr>
        <p:spPr>
          <a:xfrm>
            <a:off x="838200" y="365127"/>
            <a:ext cx="10515600" cy="661815"/>
          </a:xfrm>
        </p:spPr>
        <p:txBody>
          <a:bodyPr>
            <a:noAutofit/>
          </a:bodyPr>
          <a:lstStyle/>
          <a:p>
            <a:r>
              <a:rPr lang="en-GB" sz="4400" u="sng" dirty="0" smtClean="0"/>
              <a:t>The Moon</a:t>
            </a:r>
            <a:endParaRPr lang="en-GB" sz="4400" u="sng" dirty="0"/>
          </a:p>
        </p:txBody>
      </p:sp>
      <p:sp>
        <p:nvSpPr>
          <p:cNvPr id="4" name="Content Placeholder 3"/>
          <p:cNvSpPr>
            <a:spLocks noGrp="1"/>
          </p:cNvSpPr>
          <p:nvPr>
            <p:ph idx="1"/>
          </p:nvPr>
        </p:nvSpPr>
        <p:spPr>
          <a:xfrm>
            <a:off x="641252" y="1150375"/>
            <a:ext cx="8764212" cy="5405169"/>
          </a:xfrm>
        </p:spPr>
        <p:txBody>
          <a:bodyPr>
            <a:normAutofit/>
          </a:bodyPr>
          <a:lstStyle/>
          <a:p>
            <a:r>
              <a:rPr lang="en-GB" dirty="0"/>
              <a:t>The Moon doesn’t emit (give off) light itself, the ‘</a:t>
            </a:r>
            <a:r>
              <a:rPr lang="en-GB" b="1" dirty="0"/>
              <a:t>moonlight</a:t>
            </a:r>
            <a:r>
              <a:rPr lang="en-GB" dirty="0"/>
              <a:t>’ we see is actually the Sun’s light reflected off the lunar surface</a:t>
            </a:r>
            <a:r>
              <a:rPr lang="en-GB" dirty="0" smtClean="0"/>
              <a:t>.</a:t>
            </a:r>
          </a:p>
          <a:p>
            <a:r>
              <a:rPr lang="en-GB" dirty="0"/>
              <a:t>So, as the </a:t>
            </a:r>
            <a:r>
              <a:rPr lang="en-GB" b="1" dirty="0"/>
              <a:t>Moon orbits the Earth</a:t>
            </a:r>
            <a:r>
              <a:rPr lang="en-GB" dirty="0"/>
              <a:t>, the Sun lights up different parts of it, making it seem as if the Moon is changing shape. In actual fact, it’s just </a:t>
            </a:r>
            <a:r>
              <a:rPr lang="en-GB" i="1" dirty="0"/>
              <a:t>our view</a:t>
            </a:r>
            <a:r>
              <a:rPr lang="en-GB" dirty="0"/>
              <a:t> of it that’s altering</a:t>
            </a:r>
            <a:r>
              <a:rPr lang="en-GB" dirty="0" smtClean="0"/>
              <a:t>…</a:t>
            </a:r>
          </a:p>
          <a:p>
            <a:r>
              <a:rPr lang="en-GB" altLang="en-US" dirty="0"/>
              <a:t>The Earth and the Moon both rotate for the same length of time. This is called tidal locking. Because of this tidal locking, we only ever see one side of the Moon from Earth</a:t>
            </a:r>
            <a:r>
              <a:rPr lang="en-GB" altLang="en-US" dirty="0" smtClean="0"/>
              <a:t>.</a:t>
            </a:r>
          </a:p>
          <a:p>
            <a:r>
              <a:rPr lang="en-GB" altLang="en-US" dirty="0"/>
              <a:t>The side of the Moon we can see is called the near side. The other side of the Moon, the side we can’t see, is called the far side (although people often refer to it as the dark side of the moon, this is not accurate as there is no side of the Moon which is constantly in darkness). In 1959, the Russian spacecraft Luna 3 took the first photographs of the far side of the Moon. Until that time, no one knew what it looked like. </a:t>
            </a:r>
            <a:endParaRPr lang="en-GB" altLang="en-US" dirty="0" smtClean="0"/>
          </a:p>
          <a:p>
            <a:r>
              <a:rPr lang="en-GB" altLang="en-US" dirty="0"/>
              <a:t>The far side of the Moon is very different to the near side. It is covered in craters from meteors that have crashed into </a:t>
            </a:r>
            <a:r>
              <a:rPr lang="en-GB" altLang="en-US" dirty="0" smtClean="0"/>
              <a:t>it.</a:t>
            </a:r>
            <a:endParaRPr lang="en-GB" altLang="en-US" dirty="0"/>
          </a:p>
          <a:p>
            <a:endParaRPr lang="en-GB" dirty="0"/>
          </a:p>
        </p:txBody>
      </p:sp>
      <p:pic>
        <p:nvPicPr>
          <p:cNvPr id="6" name="Picture 5"/>
          <p:cNvPicPr>
            <a:picLocks noChangeAspect="1"/>
          </p:cNvPicPr>
          <p:nvPr/>
        </p:nvPicPr>
        <p:blipFill>
          <a:blip r:embed="rId3"/>
          <a:stretch>
            <a:fillRect/>
          </a:stretch>
        </p:blipFill>
        <p:spPr>
          <a:xfrm>
            <a:off x="9115865" y="222047"/>
            <a:ext cx="2668212" cy="1856655"/>
          </a:xfrm>
          <a:prstGeom prst="rect">
            <a:avLst/>
          </a:prstGeom>
        </p:spPr>
      </p:pic>
    </p:spTree>
    <p:extLst>
      <p:ext uri="{BB962C8B-B14F-4D97-AF65-F5344CB8AC3E}">
        <p14:creationId xmlns:p14="http://schemas.microsoft.com/office/powerpoint/2010/main" val="257335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Title 2"/>
          <p:cNvSpPr>
            <a:spLocks noGrp="1"/>
          </p:cNvSpPr>
          <p:nvPr>
            <p:ph type="title"/>
          </p:nvPr>
        </p:nvSpPr>
        <p:spPr>
          <a:xfrm>
            <a:off x="417803" y="226123"/>
            <a:ext cx="6008058" cy="1325563"/>
          </a:xfrm>
        </p:spPr>
        <p:txBody>
          <a:bodyPr/>
          <a:lstStyle/>
          <a:p>
            <a:r>
              <a:rPr lang="en-GB" u="sng" dirty="0" smtClean="0"/>
              <a:t>Shapes of the Moon- Lunar Phases</a:t>
            </a:r>
            <a:endParaRPr lang="en-GB" u="sng" dirty="0"/>
          </a:p>
        </p:txBody>
      </p:sp>
      <p:sp>
        <p:nvSpPr>
          <p:cNvPr id="4" name="Content Placeholder 3"/>
          <p:cNvSpPr>
            <a:spLocks noGrp="1"/>
          </p:cNvSpPr>
          <p:nvPr>
            <p:ph idx="1"/>
          </p:nvPr>
        </p:nvSpPr>
        <p:spPr>
          <a:xfrm>
            <a:off x="339242" y="1253331"/>
            <a:ext cx="11191446" cy="4351338"/>
          </a:xfrm>
        </p:spPr>
        <p:txBody>
          <a:bodyPr/>
          <a:lstStyle/>
          <a:p>
            <a:r>
              <a:rPr lang="en-GB" altLang="en-US" dirty="0"/>
              <a:t>At various times in a month, the Moon looks different. This is because as the Moon rotates round the Earth, the Sun lights up different parts of it</a:t>
            </a:r>
            <a:r>
              <a:rPr lang="en-GB" altLang="en-US" dirty="0" smtClean="0"/>
              <a:t>.</a:t>
            </a:r>
          </a:p>
          <a:p>
            <a:r>
              <a:rPr lang="en-GB" altLang="en-US" dirty="0"/>
              <a:t>The Moon can also be described as a new moon (when none of it is visible from the Earth), half-moon and full moon.</a:t>
            </a:r>
          </a:p>
          <a:p>
            <a:endParaRPr lang="en-GB" altLang="en-US" dirty="0"/>
          </a:p>
          <a:p>
            <a:endParaRPr lang="en-GB" dirty="0"/>
          </a:p>
        </p:txBody>
      </p:sp>
      <p:pic>
        <p:nvPicPr>
          <p:cNvPr id="5" name="Picture 4"/>
          <p:cNvPicPr>
            <a:picLocks noChangeAspect="1"/>
          </p:cNvPicPr>
          <p:nvPr/>
        </p:nvPicPr>
        <p:blipFill rotWithShape="1">
          <a:blip r:embed="rId3"/>
          <a:srcRect l="28758" r="2856"/>
          <a:stretch/>
        </p:blipFill>
        <p:spPr>
          <a:xfrm>
            <a:off x="417803" y="2838691"/>
            <a:ext cx="4933765" cy="3558128"/>
          </a:xfrm>
          <a:prstGeom prst="rect">
            <a:avLst/>
          </a:prstGeom>
        </p:spPr>
      </p:pic>
      <p:pic>
        <p:nvPicPr>
          <p:cNvPr id="6" name="Picture 5"/>
          <p:cNvPicPr>
            <a:picLocks noChangeAspect="1"/>
          </p:cNvPicPr>
          <p:nvPr/>
        </p:nvPicPr>
        <p:blipFill>
          <a:blip r:embed="rId4"/>
          <a:stretch>
            <a:fillRect/>
          </a:stretch>
        </p:blipFill>
        <p:spPr>
          <a:xfrm>
            <a:off x="5544327" y="2398967"/>
            <a:ext cx="6180538" cy="4162403"/>
          </a:xfrm>
          <a:prstGeom prst="rect">
            <a:avLst/>
          </a:prstGeom>
        </p:spPr>
      </p:pic>
    </p:spTree>
    <p:extLst>
      <p:ext uri="{BB962C8B-B14F-4D97-AF65-F5344CB8AC3E}">
        <p14:creationId xmlns:p14="http://schemas.microsoft.com/office/powerpoint/2010/main" val="202554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02642"/>
            <a:ext cx="11741914" cy="6596444"/>
          </a:xfrm>
          <a:prstGeom prst="rect">
            <a:avLst/>
          </a:prstGeom>
        </p:spPr>
      </p:pic>
      <p:sp>
        <p:nvSpPr>
          <p:cNvPr id="3" name="Title 2"/>
          <p:cNvSpPr>
            <a:spLocks noGrp="1"/>
          </p:cNvSpPr>
          <p:nvPr>
            <p:ph type="title"/>
          </p:nvPr>
        </p:nvSpPr>
        <p:spPr/>
        <p:txBody>
          <a:bodyPr>
            <a:normAutofit/>
          </a:bodyPr>
          <a:lstStyle/>
          <a:p>
            <a:r>
              <a:rPr lang="en-GB" sz="4000" u="sng" dirty="0"/>
              <a:t>Waxing and Waning</a:t>
            </a:r>
          </a:p>
        </p:txBody>
      </p:sp>
      <p:sp>
        <p:nvSpPr>
          <p:cNvPr id="4" name="Content Placeholder 3"/>
          <p:cNvSpPr>
            <a:spLocks noGrp="1"/>
          </p:cNvSpPr>
          <p:nvPr>
            <p:ph idx="1"/>
          </p:nvPr>
        </p:nvSpPr>
        <p:spPr>
          <a:xfrm>
            <a:off x="225043" y="1442517"/>
            <a:ext cx="6928526" cy="2794990"/>
          </a:xfrm>
        </p:spPr>
        <p:txBody>
          <a:bodyPr/>
          <a:lstStyle/>
          <a:p>
            <a:r>
              <a:rPr lang="en-GB" altLang="en-US" sz="2200" dirty="0" smtClean="0"/>
              <a:t>The Moon can be described as either waxing or waning. This refers to the amount of Moon we see on sequential days.</a:t>
            </a:r>
          </a:p>
          <a:p>
            <a:r>
              <a:rPr lang="en-GB" altLang="en-US" sz="2200" dirty="0" smtClean="0"/>
              <a:t>When we are gradually seeing more of the Moon over a number of days, this is called waxing. </a:t>
            </a:r>
          </a:p>
          <a:p>
            <a:r>
              <a:rPr lang="en-GB" altLang="en-US" sz="2200" dirty="0" smtClean="0"/>
              <a:t>When we are gradually seeing less of the Moon over a number of days, this is called waning.</a:t>
            </a:r>
          </a:p>
          <a:p>
            <a:endParaRPr lang="en-GB" dirty="0"/>
          </a:p>
        </p:txBody>
      </p:sp>
      <p:pic>
        <p:nvPicPr>
          <p:cNvPr id="5" name="Picture 4"/>
          <p:cNvPicPr>
            <a:picLocks noChangeAspect="1"/>
          </p:cNvPicPr>
          <p:nvPr/>
        </p:nvPicPr>
        <p:blipFill>
          <a:blip r:embed="rId3"/>
          <a:stretch>
            <a:fillRect/>
          </a:stretch>
        </p:blipFill>
        <p:spPr>
          <a:xfrm>
            <a:off x="7325603" y="1552249"/>
            <a:ext cx="4386021" cy="936820"/>
          </a:xfrm>
          <a:prstGeom prst="rect">
            <a:avLst/>
          </a:prstGeom>
        </p:spPr>
      </p:pic>
      <p:pic>
        <p:nvPicPr>
          <p:cNvPr id="6" name="Picture 5"/>
          <p:cNvPicPr>
            <a:picLocks noChangeAspect="1"/>
          </p:cNvPicPr>
          <p:nvPr/>
        </p:nvPicPr>
        <p:blipFill>
          <a:blip r:embed="rId4"/>
          <a:stretch>
            <a:fillRect/>
          </a:stretch>
        </p:blipFill>
        <p:spPr>
          <a:xfrm>
            <a:off x="7325603" y="2782535"/>
            <a:ext cx="4382945" cy="921256"/>
          </a:xfrm>
          <a:prstGeom prst="rect">
            <a:avLst/>
          </a:prstGeom>
        </p:spPr>
      </p:pic>
      <p:sp>
        <p:nvSpPr>
          <p:cNvPr id="7" name="Title 2"/>
          <p:cNvSpPr txBox="1">
            <a:spLocks/>
          </p:cNvSpPr>
          <p:nvPr/>
        </p:nvSpPr>
        <p:spPr>
          <a:xfrm>
            <a:off x="596704" y="3834070"/>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000" u="sng" dirty="0" smtClean="0"/>
              <a:t>Crescent and Gibbous </a:t>
            </a:r>
            <a:endParaRPr lang="en-GB" sz="4000" u="sng" dirty="0"/>
          </a:p>
        </p:txBody>
      </p:sp>
      <p:sp>
        <p:nvSpPr>
          <p:cNvPr id="8" name="Content Placeholder 3"/>
          <p:cNvSpPr txBox="1">
            <a:spLocks/>
          </p:cNvSpPr>
          <p:nvPr/>
        </p:nvSpPr>
        <p:spPr>
          <a:xfrm>
            <a:off x="411123" y="5134308"/>
            <a:ext cx="6928526" cy="1327853"/>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en-US" sz="2400" dirty="0"/>
              <a:t>A crescent moon is when we can only see a crescent-shaped area of the Moon</a:t>
            </a:r>
            <a:r>
              <a:rPr lang="en-GB" altLang="en-US" sz="2400" dirty="0" smtClean="0"/>
              <a:t>.</a:t>
            </a:r>
          </a:p>
          <a:p>
            <a:r>
              <a:rPr lang="en-GB" altLang="en-US" sz="2400" dirty="0"/>
              <a:t>A gibbous moon is when a crescent-shaped area of the Moon cannot be seen.</a:t>
            </a:r>
          </a:p>
          <a:p>
            <a:endParaRPr lang="en-GB" altLang="en-US" sz="2400" dirty="0"/>
          </a:p>
        </p:txBody>
      </p:sp>
      <p:pic>
        <p:nvPicPr>
          <p:cNvPr id="9" name="Picture 8"/>
          <p:cNvPicPr>
            <a:picLocks noChangeAspect="1"/>
          </p:cNvPicPr>
          <p:nvPr/>
        </p:nvPicPr>
        <p:blipFill>
          <a:blip r:embed="rId5"/>
          <a:stretch>
            <a:fillRect/>
          </a:stretch>
        </p:blipFill>
        <p:spPr>
          <a:xfrm>
            <a:off x="7362843" y="4023018"/>
            <a:ext cx="4325585" cy="1218862"/>
          </a:xfrm>
          <a:prstGeom prst="rect">
            <a:avLst/>
          </a:prstGeom>
        </p:spPr>
      </p:pic>
      <p:pic>
        <p:nvPicPr>
          <p:cNvPr id="10" name="Picture 9"/>
          <p:cNvPicPr>
            <a:picLocks noChangeAspect="1"/>
          </p:cNvPicPr>
          <p:nvPr/>
        </p:nvPicPr>
        <p:blipFill>
          <a:blip r:embed="rId6"/>
          <a:stretch>
            <a:fillRect/>
          </a:stretch>
        </p:blipFill>
        <p:spPr>
          <a:xfrm>
            <a:off x="7339649" y="5356120"/>
            <a:ext cx="4371975" cy="1228725"/>
          </a:xfrm>
          <a:prstGeom prst="rect">
            <a:avLst/>
          </a:prstGeom>
        </p:spPr>
      </p:pic>
    </p:spTree>
    <p:extLst>
      <p:ext uri="{BB962C8B-B14F-4D97-AF65-F5344CB8AC3E}">
        <p14:creationId xmlns:p14="http://schemas.microsoft.com/office/powerpoint/2010/main" val="303875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583360" y="2515765"/>
            <a:ext cx="10979233" cy="4011643"/>
          </a:xfrm>
          <a:prstGeom prst="rect">
            <a:avLst/>
          </a:prstGeom>
        </p:spPr>
      </p:pic>
      <p:sp>
        <p:nvSpPr>
          <p:cNvPr id="4" name="TextBox 3"/>
          <p:cNvSpPr txBox="1"/>
          <p:nvPr/>
        </p:nvSpPr>
        <p:spPr>
          <a:xfrm>
            <a:off x="914400" y="436097"/>
            <a:ext cx="10128738" cy="1938992"/>
          </a:xfrm>
          <a:prstGeom prst="rect">
            <a:avLst/>
          </a:prstGeom>
          <a:noFill/>
        </p:spPr>
        <p:txBody>
          <a:bodyPr wrap="square" rtlCol="0">
            <a:spAutoFit/>
          </a:bodyPr>
          <a:lstStyle/>
          <a:p>
            <a:r>
              <a:rPr lang="en-GB" sz="2400" dirty="0"/>
              <a:t>When the Moon appears to be getting bigger, it’s ‘</a:t>
            </a:r>
            <a:r>
              <a:rPr lang="en-GB" sz="2400" b="1" dirty="0"/>
              <a:t>waxing</a:t>
            </a:r>
            <a:r>
              <a:rPr lang="en-GB" sz="2400" dirty="0"/>
              <a:t>’ and when it looks like it’s getting smaller, it’s ‘</a:t>
            </a:r>
            <a:r>
              <a:rPr lang="en-GB" sz="2400" b="1" dirty="0"/>
              <a:t>waning</a:t>
            </a:r>
            <a:r>
              <a:rPr lang="en-GB" sz="2400" dirty="0"/>
              <a:t>’. Once the face of the Moon is fully turned towards the Sun, it’s a </a:t>
            </a:r>
            <a:r>
              <a:rPr lang="en-GB" sz="2400" b="1" dirty="0"/>
              <a:t>Full Moon</a:t>
            </a:r>
            <a:r>
              <a:rPr lang="en-GB" sz="2400" dirty="0"/>
              <a:t>, and we see it all. But, as the Moon moves around the Earth, the face pointing towards us gradually becomes hidden from the Sun until we can hardly see it at all – this is a </a:t>
            </a:r>
            <a:r>
              <a:rPr lang="en-GB" sz="2400" b="1" dirty="0"/>
              <a:t>New Moon</a:t>
            </a:r>
            <a:r>
              <a:rPr lang="en-GB" sz="2400" dirty="0"/>
              <a:t>. Cosmic!</a:t>
            </a:r>
          </a:p>
        </p:txBody>
      </p:sp>
    </p:spTree>
    <p:extLst>
      <p:ext uri="{BB962C8B-B14F-4D97-AF65-F5344CB8AC3E}">
        <p14:creationId xmlns:p14="http://schemas.microsoft.com/office/powerpoint/2010/main" val="9787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2295021" y="1690690"/>
            <a:ext cx="9572249" cy="4773524"/>
          </a:xfrm>
          <a:prstGeom prst="rect">
            <a:avLst/>
          </a:prstGeom>
        </p:spPr>
      </p:pic>
      <p:sp>
        <p:nvSpPr>
          <p:cNvPr id="4" name="Title 3"/>
          <p:cNvSpPr>
            <a:spLocks noGrp="1"/>
          </p:cNvSpPr>
          <p:nvPr>
            <p:ph type="title"/>
          </p:nvPr>
        </p:nvSpPr>
        <p:spPr>
          <a:xfrm>
            <a:off x="520505" y="365127"/>
            <a:ext cx="10833295" cy="1325563"/>
          </a:xfrm>
        </p:spPr>
        <p:txBody>
          <a:bodyPr>
            <a:normAutofit/>
          </a:bodyPr>
          <a:lstStyle/>
          <a:p>
            <a:r>
              <a:rPr lang="en-GB" sz="2700" u="sng" dirty="0">
                <a:solidFill>
                  <a:prstClr val="black"/>
                </a:solidFill>
                <a:latin typeface="Calibri" panose="020F0502020204030204"/>
              </a:rPr>
              <a:t>L.O To be able identify the phases of the moon and explain why these happen.</a:t>
            </a:r>
            <a:r>
              <a:rPr lang="en-GB" sz="3600" dirty="0">
                <a:solidFill>
                  <a:prstClr val="black"/>
                </a:solidFill>
                <a:latin typeface="Calibri" panose="020F0502020204030204"/>
              </a:rPr>
              <a:t/>
            </a:r>
            <a:br>
              <a:rPr lang="en-GB" sz="3600" dirty="0">
                <a:solidFill>
                  <a:prstClr val="black"/>
                </a:solidFill>
                <a:latin typeface="Calibri" panose="020F0502020204030204"/>
              </a:rPr>
            </a:br>
            <a:endParaRPr lang="en-GB" dirty="0"/>
          </a:p>
        </p:txBody>
      </p:sp>
      <p:sp>
        <p:nvSpPr>
          <p:cNvPr id="5" name="Rectangle 4"/>
          <p:cNvSpPr/>
          <p:nvPr/>
        </p:nvSpPr>
        <p:spPr>
          <a:xfrm>
            <a:off x="420819" y="1462170"/>
            <a:ext cx="2083230" cy="2554545"/>
          </a:xfrm>
          <a:prstGeom prst="rect">
            <a:avLst/>
          </a:prstGeom>
          <a:ln>
            <a:solidFill>
              <a:schemeClr val="tx1"/>
            </a:solidFill>
          </a:ln>
        </p:spPr>
        <p:txBody>
          <a:bodyPr wrap="square">
            <a:spAutoFit/>
          </a:bodyPr>
          <a:lstStyle/>
          <a:p>
            <a:r>
              <a:rPr lang="en-GB" sz="2000" b="1" dirty="0" smtClean="0">
                <a:solidFill>
                  <a:prstClr val="black"/>
                </a:solidFill>
              </a:rPr>
              <a:t>Task:</a:t>
            </a:r>
          </a:p>
          <a:p>
            <a:r>
              <a:rPr lang="en-GB" sz="2000" dirty="0" smtClean="0">
                <a:solidFill>
                  <a:prstClr val="black"/>
                </a:solidFill>
              </a:rPr>
              <a:t>Copy or complete the diagram, </a:t>
            </a:r>
            <a:r>
              <a:rPr lang="en-GB" sz="2000" dirty="0">
                <a:solidFill>
                  <a:prstClr val="black"/>
                </a:solidFill>
              </a:rPr>
              <a:t>label with the different phases and shade how the moon would look </a:t>
            </a:r>
          </a:p>
          <a:p>
            <a:r>
              <a:rPr lang="en-GB" sz="2000" dirty="0">
                <a:solidFill>
                  <a:prstClr val="black"/>
                </a:solidFill>
              </a:rPr>
              <a:t>at each phase.</a:t>
            </a:r>
            <a:endParaRPr lang="en-GB" sz="2000" dirty="0"/>
          </a:p>
        </p:txBody>
      </p:sp>
    </p:spTree>
    <p:extLst>
      <p:ext uri="{BB962C8B-B14F-4D97-AF65-F5344CB8AC3E}">
        <p14:creationId xmlns:p14="http://schemas.microsoft.com/office/powerpoint/2010/main" val="219106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4" name="Title 3"/>
          <p:cNvSpPr>
            <a:spLocks noGrp="1"/>
          </p:cNvSpPr>
          <p:nvPr>
            <p:ph type="title"/>
          </p:nvPr>
        </p:nvSpPr>
        <p:spPr/>
        <p:txBody>
          <a:bodyPr>
            <a:normAutofit fontScale="90000"/>
          </a:bodyPr>
          <a:lstStyle/>
          <a:p>
            <a:r>
              <a:rPr lang="en-GB" dirty="0" smtClean="0"/>
              <a:t>Task ideas: </a:t>
            </a:r>
            <a:br>
              <a:rPr lang="en-GB" dirty="0" smtClean="0"/>
            </a:br>
            <a:r>
              <a:rPr lang="en-GB" dirty="0" smtClean="0"/>
              <a:t>If you have any biscuits like these, give this a try!</a:t>
            </a:r>
            <a:br>
              <a:rPr lang="en-GB" dirty="0" smtClean="0"/>
            </a:br>
            <a:r>
              <a:rPr lang="en-GB" dirty="0" smtClean="0"/>
              <a:t>Or what about keeping a ‘Moon Diary’ for a month?</a:t>
            </a:r>
            <a:endParaRPr lang="en-GB" dirty="0"/>
          </a:p>
        </p:txBody>
      </p:sp>
      <p:pic>
        <p:nvPicPr>
          <p:cNvPr id="1028" name="Picture 4" descr="Oreo Cookie Moon Phases - ScienceBob.com"/>
          <p:cNvPicPr>
            <a:picLocks noChangeAspect="1" noChangeArrowheads="1"/>
          </p:cNvPicPr>
          <p:nvPr/>
        </p:nvPicPr>
        <p:blipFill rotWithShape="1">
          <a:blip r:embed="rId3">
            <a:extLst>
              <a:ext uri="{28A0092B-C50C-407E-A947-70E740481C1C}">
                <a14:useLocalDpi xmlns:a14="http://schemas.microsoft.com/office/drawing/2010/main" val="0"/>
              </a:ext>
            </a:extLst>
          </a:blip>
          <a:srcRect r="32337"/>
          <a:stretch/>
        </p:blipFill>
        <p:spPr bwMode="auto">
          <a:xfrm>
            <a:off x="364967" y="2415048"/>
            <a:ext cx="4317268" cy="3332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682235" y="1925039"/>
            <a:ext cx="7161023" cy="4531776"/>
          </a:xfrm>
          <a:prstGeom prst="rect">
            <a:avLst/>
          </a:prstGeom>
        </p:spPr>
      </p:pic>
    </p:spTree>
    <p:extLst>
      <p:ext uri="{BB962C8B-B14F-4D97-AF65-F5344CB8AC3E}">
        <p14:creationId xmlns:p14="http://schemas.microsoft.com/office/powerpoint/2010/main" val="199987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758" y="5347665"/>
            <a:ext cx="441293" cy="441293"/>
          </a:xfrm>
          <a:prstGeom prst="rect">
            <a:avLst/>
          </a:prstGeom>
        </p:spPr>
      </p:pic>
      <p:sp>
        <p:nvSpPr>
          <p:cNvPr id="6" name="Rectangle 5"/>
          <p:cNvSpPr/>
          <p:nvPr/>
        </p:nvSpPr>
        <p:spPr>
          <a:xfrm>
            <a:off x="690743" y="5286638"/>
            <a:ext cx="4104824" cy="55297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56368" y="5380962"/>
            <a:ext cx="3021227"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90743" y="950611"/>
            <a:ext cx="5695586" cy="52516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16578" y="982359"/>
            <a:ext cx="556975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Date: Wednesday 10</a:t>
            </a:r>
            <a:r>
              <a:rPr kumimoji="0" lang="en-GB" sz="24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a:t>
            </a:r>
            <a:r>
              <a:rPr kumimoji="0" lang="en-GB" sz="135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690743" y="2065709"/>
            <a:ext cx="1664494" cy="828675"/>
          </a:xfrm>
          <a:prstGeom prst="rect">
            <a:avLst/>
          </a:prstGeom>
        </p:spPr>
      </p:pic>
      <p:sp>
        <p:nvSpPr>
          <p:cNvPr id="11" name="Rectangle 10"/>
          <p:cNvSpPr/>
          <p:nvPr/>
        </p:nvSpPr>
        <p:spPr>
          <a:xfrm>
            <a:off x="690743" y="3011923"/>
            <a:ext cx="10713131" cy="13145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90743" y="2990348"/>
            <a:ext cx="10543314" cy="107721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To be able to explain different types of eclipse and how they occur</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09" y="5380962"/>
            <a:ext cx="441293" cy="441293"/>
          </a:xfrm>
          <a:prstGeom prst="rect">
            <a:avLst/>
          </a:prstGeom>
        </p:spPr>
      </p:pic>
      <p:pic>
        <p:nvPicPr>
          <p:cNvPr id="2" name="Picture 1"/>
          <p:cNvPicPr>
            <a:picLocks noChangeAspect="1"/>
          </p:cNvPicPr>
          <p:nvPr/>
        </p:nvPicPr>
        <p:blipFill>
          <a:blip r:embed="rId4"/>
          <a:stretch>
            <a:fillRect/>
          </a:stretch>
        </p:blipFill>
        <p:spPr>
          <a:xfrm>
            <a:off x="4034992" y="5312446"/>
            <a:ext cx="434393" cy="479778"/>
          </a:xfrm>
          <a:prstGeom prst="rect">
            <a:avLst/>
          </a:prstGeom>
        </p:spPr>
      </p:pic>
    </p:spTree>
    <p:extLst>
      <p:ext uri="{BB962C8B-B14F-4D97-AF65-F5344CB8AC3E}">
        <p14:creationId xmlns:p14="http://schemas.microsoft.com/office/powerpoint/2010/main" val="232320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450165" y="931079"/>
            <a:ext cx="11535507" cy="2677656"/>
          </a:xfrm>
          <a:prstGeom prst="rect">
            <a:avLst/>
          </a:prstGeom>
          <a:noFill/>
        </p:spPr>
        <p:txBody>
          <a:bodyPr wrap="square" rtlCol="0">
            <a:spAutoFit/>
          </a:bodyPr>
          <a:lstStyle/>
          <a:p>
            <a:r>
              <a:rPr lang="en-US" sz="2400" dirty="0" smtClean="0">
                <a:solidFill>
                  <a:sysClr val="windowText" lastClr="000000"/>
                </a:solidFill>
              </a:rPr>
              <a:t>Here is access to a </a:t>
            </a:r>
            <a:r>
              <a:rPr lang="en-US" sz="2400" dirty="0">
                <a:solidFill>
                  <a:sysClr val="windowText" lastClr="000000"/>
                </a:solidFill>
              </a:rPr>
              <a:t>online teaching video </a:t>
            </a:r>
            <a:r>
              <a:rPr lang="en-US" sz="2400" dirty="0" smtClean="0">
                <a:solidFill>
                  <a:sysClr val="windowText" lastClr="000000"/>
                </a:solidFill>
              </a:rPr>
              <a:t>that you might have watched. Re-watch the part (towards the end) of the video which talks about eclipses.</a:t>
            </a:r>
          </a:p>
          <a:p>
            <a:endParaRPr lang="en-US" sz="2400" dirty="0" smtClean="0">
              <a:solidFill>
                <a:sysClr val="windowText" lastClr="000000"/>
              </a:solidFill>
            </a:endParaRPr>
          </a:p>
          <a:p>
            <a:r>
              <a:rPr lang="en-US" sz="2400" dirty="0" smtClean="0">
                <a:solidFill>
                  <a:sysClr val="windowText" lastClr="000000"/>
                </a:solidFill>
              </a:rPr>
              <a:t>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smtClean="0">
              <a:solidFill>
                <a:sysClr val="windowText" lastClr="000000"/>
              </a:solidFill>
            </a:endParaRPr>
          </a:p>
          <a:p>
            <a:endParaRPr lang="en-GB" sz="2400" dirty="0">
              <a:solidFill>
                <a:sysClr val="windowText" lastClr="000000"/>
              </a:solidFill>
            </a:endParaRPr>
          </a:p>
        </p:txBody>
      </p:sp>
      <p:sp>
        <p:nvSpPr>
          <p:cNvPr id="10" name="TextBox 9"/>
          <p:cNvSpPr txBox="1"/>
          <p:nvPr/>
        </p:nvSpPr>
        <p:spPr>
          <a:xfrm>
            <a:off x="613532" y="5998466"/>
            <a:ext cx="11208775" cy="646331"/>
          </a:xfrm>
          <a:prstGeom prst="rect">
            <a:avLst/>
          </a:prstGeom>
          <a:solidFill>
            <a:schemeClr val="bg1"/>
          </a:solidFill>
        </p:spPr>
        <p:txBody>
          <a:bodyPr wrap="square" rtlCol="0">
            <a:spAutoFit/>
          </a:bodyPr>
          <a:lstStyle/>
          <a:p>
            <a:r>
              <a:rPr lang="en-GB" dirty="0" smtClean="0"/>
              <a:t>You can also copy and paste this link if you would prefer:</a:t>
            </a:r>
          </a:p>
          <a:p>
            <a:r>
              <a:rPr lang="en-GB" dirty="0" smtClean="0">
                <a:hlinkClick r:id="rId3"/>
              </a:rPr>
              <a:t>https://teachers.thenational.academy/lessons/what-are-solar-and-lunar-eclipses-6nh3et</a:t>
            </a:r>
          </a:p>
        </p:txBody>
      </p:sp>
      <p:sp>
        <p:nvSpPr>
          <p:cNvPr id="2" name="Rectangle 1"/>
          <p:cNvSpPr/>
          <p:nvPr/>
        </p:nvSpPr>
        <p:spPr>
          <a:xfrm>
            <a:off x="6570617" y="3944983"/>
            <a:ext cx="2899954" cy="107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01691" y="4258491"/>
            <a:ext cx="2011680" cy="461665"/>
          </a:xfrm>
          <a:prstGeom prst="rect">
            <a:avLst/>
          </a:prstGeom>
          <a:noFill/>
        </p:spPr>
        <p:txBody>
          <a:bodyPr wrap="square" rtlCol="0">
            <a:spAutoFit/>
          </a:bodyPr>
          <a:lstStyle/>
          <a:p>
            <a:pPr algn="ctr"/>
            <a:r>
              <a:rPr lang="en-GB" sz="2400" b="1" dirty="0" smtClean="0">
                <a:hlinkClick r:id="rId4"/>
              </a:rPr>
              <a:t>Play video</a:t>
            </a:r>
            <a:endParaRPr lang="en-GB" sz="2400" b="1" dirty="0"/>
          </a:p>
        </p:txBody>
      </p:sp>
    </p:spTree>
    <p:extLst>
      <p:ext uri="{BB962C8B-B14F-4D97-AF65-F5344CB8AC3E}">
        <p14:creationId xmlns:p14="http://schemas.microsoft.com/office/powerpoint/2010/main" val="46704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470263" y="879701"/>
            <a:ext cx="7419704" cy="4849307"/>
          </a:xfrm>
          <a:prstGeom prst="rect">
            <a:avLst/>
          </a:prstGeom>
        </p:spPr>
      </p:pic>
      <p:sp>
        <p:nvSpPr>
          <p:cNvPr id="4" name="TextBox 3"/>
          <p:cNvSpPr txBox="1"/>
          <p:nvPr/>
        </p:nvSpPr>
        <p:spPr>
          <a:xfrm>
            <a:off x="8135187" y="879701"/>
            <a:ext cx="3566159" cy="4893647"/>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1C1C1C"/>
                </a:solidFill>
                <a:effectLst/>
                <a:uLnTx/>
                <a:uFillTx/>
                <a:latin typeface="Sassoon Infant Rg"/>
                <a:ea typeface="+mn-ea"/>
                <a:cs typeface="+mn-cs"/>
              </a:rPr>
              <a:t>Here is a picture showing an eclipse which is about the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srgbClr val="1C1C1C"/>
              </a:solidFill>
              <a:effectLst/>
              <a:uLnTx/>
              <a:uFillTx/>
              <a:latin typeface="Sassoon Infant Rg"/>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1C1C1C"/>
                </a:solidFill>
                <a:effectLst/>
                <a:uLnTx/>
                <a:uFillTx/>
                <a:latin typeface="Sassoon Infant Rg"/>
                <a:ea typeface="+mn-ea"/>
                <a:cs typeface="+mn-cs"/>
              </a:rPr>
              <a:t>What do you think we mean by a solar eclipse?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C1C1C"/>
              </a:solidFill>
              <a:effectLst/>
              <a:uLnTx/>
              <a:uFillTx/>
              <a:latin typeface="Sassoon Infant Rg"/>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1C1C1C"/>
                </a:solidFill>
                <a:effectLst/>
                <a:uLnTx/>
                <a:uFillTx/>
                <a:latin typeface="Sassoon Infant Rg"/>
                <a:ea typeface="+mn-ea"/>
                <a:cs typeface="+mn-cs"/>
              </a:rPr>
              <a:t>What is about to happen to the sun?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C1C1C"/>
              </a:solidFill>
              <a:effectLst/>
              <a:uLnTx/>
              <a:uFillTx/>
              <a:latin typeface="Sassoon Infant Rg"/>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1C1C1C"/>
                </a:solidFill>
                <a:effectLst/>
                <a:uLnTx/>
                <a:uFillTx/>
                <a:latin typeface="Sassoon Infant Rg"/>
                <a:ea typeface="+mn-ea"/>
                <a:cs typeface="+mn-cs"/>
              </a:rPr>
              <a:t>What do you think is causing this to happen?</a:t>
            </a:r>
            <a:endParaRPr kumimoji="0" lang="en-GB" sz="2400" b="0" i="0" u="none" strike="noStrike" kern="1200" cap="none" spc="0" normalizeH="0" baseline="0" noProof="0" dirty="0">
              <a:ln>
                <a:noFill/>
              </a:ln>
              <a:solidFill>
                <a:srgbClr val="1C1C1C"/>
              </a:solidFill>
              <a:effectLst/>
              <a:uLnTx/>
              <a:uFillTx/>
              <a:latin typeface="Sassoon Infant Rg"/>
              <a:ea typeface="+mn-ea"/>
              <a:cs typeface="+mn-cs"/>
            </a:endParaRPr>
          </a:p>
        </p:txBody>
      </p:sp>
    </p:spTree>
    <p:extLst>
      <p:ext uri="{BB962C8B-B14F-4D97-AF65-F5344CB8AC3E}">
        <p14:creationId xmlns:p14="http://schemas.microsoft.com/office/powerpoint/2010/main" val="258974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smtClean="0">
                <a:solidFill>
                  <a:sysClr val="windowText" lastClr="000000"/>
                </a:solidFill>
              </a:rPr>
              <a:t>Here is access to a </a:t>
            </a:r>
            <a:r>
              <a:rPr lang="en-US" sz="2400" dirty="0">
                <a:solidFill>
                  <a:sysClr val="windowText" lastClr="000000"/>
                </a:solidFill>
              </a:rPr>
              <a:t>online teaching video </a:t>
            </a:r>
            <a:r>
              <a:rPr lang="en-US" sz="2400" dirty="0" smtClean="0">
                <a:solidFill>
                  <a:sysClr val="windowText" lastClr="000000"/>
                </a:solidFill>
              </a:rPr>
              <a:t>that </a:t>
            </a:r>
            <a:r>
              <a:rPr lang="en-US" sz="2400" dirty="0">
                <a:solidFill>
                  <a:sysClr val="windowText" lastClr="000000"/>
                </a:solidFill>
              </a:rPr>
              <a:t>will support you to complete the work in </a:t>
            </a:r>
            <a:r>
              <a:rPr lang="en-US" sz="2400" dirty="0" smtClean="0">
                <a:solidFill>
                  <a:sysClr val="windowText" lastClr="000000"/>
                </a:solidFill>
              </a:rPr>
              <a:t>science this week. </a:t>
            </a:r>
            <a:r>
              <a:rPr lang="en-US" sz="2400" dirty="0">
                <a:solidFill>
                  <a:sysClr val="windowText" lastClr="000000"/>
                </a:solidFill>
              </a:rPr>
              <a:t>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0" name="TextBox 9"/>
          <p:cNvSpPr txBox="1"/>
          <p:nvPr/>
        </p:nvSpPr>
        <p:spPr>
          <a:xfrm>
            <a:off x="613532" y="5998466"/>
            <a:ext cx="11208775" cy="646331"/>
          </a:xfrm>
          <a:prstGeom prst="rect">
            <a:avLst/>
          </a:prstGeom>
          <a:solidFill>
            <a:schemeClr val="bg1"/>
          </a:solidFill>
        </p:spPr>
        <p:txBody>
          <a:bodyPr wrap="square" rtlCol="0">
            <a:spAutoFit/>
          </a:bodyPr>
          <a:lstStyle/>
          <a:p>
            <a:r>
              <a:rPr lang="en-GB" dirty="0" smtClean="0"/>
              <a:t>You can also copy and paste this link if you would prefer:</a:t>
            </a:r>
          </a:p>
          <a:p>
            <a:r>
              <a:rPr lang="en-GB" dirty="0" smtClean="0">
                <a:hlinkClick r:id="rId3"/>
              </a:rPr>
              <a:t>https://teachers.thenational.academy/lessons/what-are-solar-and-lunar-eclipses-6nh3et</a:t>
            </a:r>
          </a:p>
        </p:txBody>
      </p:sp>
      <p:sp>
        <p:nvSpPr>
          <p:cNvPr id="2" name="Rectangle 1"/>
          <p:cNvSpPr/>
          <p:nvPr/>
        </p:nvSpPr>
        <p:spPr>
          <a:xfrm>
            <a:off x="6570617" y="3944983"/>
            <a:ext cx="2899954" cy="1071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01691" y="4258491"/>
            <a:ext cx="2011680" cy="461665"/>
          </a:xfrm>
          <a:prstGeom prst="rect">
            <a:avLst/>
          </a:prstGeom>
          <a:noFill/>
        </p:spPr>
        <p:txBody>
          <a:bodyPr wrap="square" rtlCol="0">
            <a:spAutoFit/>
          </a:bodyPr>
          <a:lstStyle/>
          <a:p>
            <a:pPr algn="ctr"/>
            <a:r>
              <a:rPr lang="en-GB" sz="2400" b="1" dirty="0" smtClean="0">
                <a:hlinkClick r:id="rId4"/>
              </a:rPr>
              <a:t>Play video</a:t>
            </a:r>
            <a:endParaRPr lang="en-GB" sz="2400" b="1" dirty="0"/>
          </a:p>
        </p:txBody>
      </p:sp>
    </p:spTree>
    <p:extLst>
      <p:ext uri="{BB962C8B-B14F-4D97-AF65-F5344CB8AC3E}">
        <p14:creationId xmlns:p14="http://schemas.microsoft.com/office/powerpoint/2010/main" val="154898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479516" y="615724"/>
            <a:ext cx="4762500" cy="5191125"/>
          </a:xfrm>
          <a:prstGeom prst="rect">
            <a:avLst/>
          </a:prstGeom>
        </p:spPr>
      </p:pic>
      <p:sp>
        <p:nvSpPr>
          <p:cNvPr id="4" name="TextBox 1"/>
          <p:cNvSpPr txBox="1">
            <a:spLocks noChangeArrowheads="1"/>
          </p:cNvSpPr>
          <p:nvPr/>
        </p:nvSpPr>
        <p:spPr bwMode="auto">
          <a:xfrm>
            <a:off x="5338082" y="386911"/>
            <a:ext cx="6479177" cy="6063198"/>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800" b="1" i="0" u="none" strike="noStrike" kern="1200" cap="none" spc="0" normalizeH="0" baseline="0" noProof="0" dirty="0">
                <a:ln>
                  <a:noFill/>
                </a:ln>
                <a:solidFill>
                  <a:srgbClr val="444157"/>
                </a:solidFill>
                <a:effectLst/>
                <a:uLnTx/>
                <a:uFillTx/>
                <a:latin typeface="Calibri" panose="020F0502020204030204" pitchFamily="34" charset="0"/>
                <a:ea typeface="+mn-ea"/>
                <a:cs typeface="Calibri" panose="020F0502020204030204" pitchFamily="34" charset="0"/>
              </a:rPr>
              <a:t>What Is A Solar Eclipse?</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A solar eclipse happens when the light of the Sun is blocked by the Moon.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This makes the sky dark and can mean that you can see stars in the sky like you can at night time</a:t>
            </a:r>
            <a:r>
              <a:rPr kumimoji="0" lang="en-GB" altLang="en-US" sz="28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Copy and paste the web address (below) into a browser. Watch </a:t>
            </a:r>
            <a:r>
              <a:rPr kumimoji="0" lang="en-GB" altLang="en-US" sz="2800" b="0" i="0" u="none" strike="noStrike" kern="1200" cap="none" spc="0" normalizeH="0" baseline="0" noProof="0" dirty="0" err="1" smtClean="0">
                <a:ln>
                  <a:noFill/>
                </a:ln>
                <a:solidFill>
                  <a:srgbClr val="1C1C1C"/>
                </a:solidFill>
                <a:effectLst/>
                <a:uLnTx/>
                <a:uFillTx/>
                <a:latin typeface="Calibri" panose="020F0502020204030204" pitchFamily="34" charset="0"/>
                <a:ea typeface="+mn-ea"/>
                <a:cs typeface="Calibri" panose="020F0502020204030204" pitchFamily="34" charset="0"/>
              </a:rPr>
              <a:t>th</a:t>
            </a:r>
            <a:r>
              <a:rPr kumimoji="0" lang="en-GB" altLang="en-US" sz="28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e video and read through the information to find out more.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https://spaceplace.nasa.gov/eclipse-snap/en/</a:t>
            </a:r>
          </a:p>
        </p:txBody>
      </p:sp>
    </p:spTree>
    <p:extLst>
      <p:ext uri="{BB962C8B-B14F-4D97-AF65-F5344CB8AC3E}">
        <p14:creationId xmlns:p14="http://schemas.microsoft.com/office/powerpoint/2010/main" val="108959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1443037" y="1133475"/>
            <a:ext cx="9305925" cy="4591050"/>
          </a:xfrm>
          <a:prstGeom prst="rect">
            <a:avLst/>
          </a:prstGeom>
        </p:spPr>
      </p:pic>
    </p:spTree>
    <p:extLst>
      <p:ext uri="{BB962C8B-B14F-4D97-AF65-F5344CB8AC3E}">
        <p14:creationId xmlns:p14="http://schemas.microsoft.com/office/powerpoint/2010/main" val="271030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TextBox 1"/>
          <p:cNvSpPr txBox="1">
            <a:spLocks noChangeArrowheads="1"/>
          </p:cNvSpPr>
          <p:nvPr/>
        </p:nvSpPr>
        <p:spPr bwMode="auto">
          <a:xfrm>
            <a:off x="3568812" y="260908"/>
            <a:ext cx="8122445" cy="3785652"/>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1" i="0" u="none" strike="noStrike" kern="1200" cap="none" spc="0" normalizeH="0" baseline="0" noProof="0" dirty="0">
                <a:ln>
                  <a:noFill/>
                </a:ln>
                <a:solidFill>
                  <a:srgbClr val="444157"/>
                </a:solidFill>
                <a:effectLst/>
                <a:uLnTx/>
                <a:uFillTx/>
                <a:latin typeface="Calibri" panose="020F0502020204030204" pitchFamily="34" charset="0"/>
                <a:ea typeface="+mn-ea"/>
                <a:cs typeface="Calibri" panose="020F0502020204030204" pitchFamily="34" charset="0"/>
              </a:rPr>
              <a:t>Why Do Solar Eclipses Happen?</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When we look up from Earth, the Moon looks about the same size as the Sun.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This means that, at specific times, </a:t>
            </a:r>
            <a:r>
              <a:rPr kumimoji="0" lang="en-GB" altLang="en-US" sz="2400" b="0" i="1"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the Moon can come in between the Earth and the Sun, in a certain way, which means that it blocks out the light of the Sun.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This can last for as long as 7 minutes or as little as 31 seconds.</a:t>
            </a:r>
          </a:p>
        </p:txBody>
      </p:sp>
      <p:sp>
        <p:nvSpPr>
          <p:cNvPr id="4" name="TextBox 1"/>
          <p:cNvSpPr txBox="1">
            <a:spLocks noChangeArrowheads="1"/>
          </p:cNvSpPr>
          <p:nvPr/>
        </p:nvSpPr>
        <p:spPr bwMode="auto">
          <a:xfrm>
            <a:off x="254317" y="367801"/>
            <a:ext cx="3063649" cy="2308324"/>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When an eclipse happens people can see the outer parts of the sun in more detail then they normally can.</a:t>
            </a:r>
          </a:p>
        </p:txBody>
      </p:sp>
      <p:pic>
        <p:nvPicPr>
          <p:cNvPr id="5" name="Picture 4"/>
          <p:cNvPicPr>
            <a:picLocks noChangeAspect="1"/>
          </p:cNvPicPr>
          <p:nvPr/>
        </p:nvPicPr>
        <p:blipFill>
          <a:blip r:embed="rId3"/>
          <a:stretch>
            <a:fillRect/>
          </a:stretch>
        </p:blipFill>
        <p:spPr>
          <a:xfrm>
            <a:off x="459852" y="2816477"/>
            <a:ext cx="2436632" cy="2370615"/>
          </a:xfrm>
          <a:prstGeom prst="rect">
            <a:avLst/>
          </a:prstGeom>
        </p:spPr>
      </p:pic>
      <p:pic>
        <p:nvPicPr>
          <p:cNvPr id="6" name="Picture 5"/>
          <p:cNvPicPr>
            <a:picLocks noChangeAspect="1"/>
          </p:cNvPicPr>
          <p:nvPr/>
        </p:nvPicPr>
        <p:blipFill rotWithShape="1">
          <a:blip r:embed="rId4"/>
          <a:srcRect l="28315" t="34665" r="25528" b="31657"/>
          <a:stretch/>
        </p:blipFill>
        <p:spPr>
          <a:xfrm>
            <a:off x="1097802" y="5327445"/>
            <a:ext cx="1097280" cy="1267098"/>
          </a:xfrm>
          <a:prstGeom prst="rect">
            <a:avLst/>
          </a:prstGeom>
        </p:spPr>
      </p:pic>
      <p:pic>
        <p:nvPicPr>
          <p:cNvPr id="7" name="Picture 6"/>
          <p:cNvPicPr>
            <a:picLocks noChangeAspect="1"/>
          </p:cNvPicPr>
          <p:nvPr/>
        </p:nvPicPr>
        <p:blipFill>
          <a:blip r:embed="rId5"/>
          <a:stretch>
            <a:fillRect/>
          </a:stretch>
        </p:blipFill>
        <p:spPr>
          <a:xfrm>
            <a:off x="5325035" y="4033341"/>
            <a:ext cx="5116800" cy="2561202"/>
          </a:xfrm>
          <a:prstGeom prst="rect">
            <a:avLst/>
          </a:prstGeom>
        </p:spPr>
      </p:pic>
    </p:spTree>
    <p:extLst>
      <p:ext uri="{BB962C8B-B14F-4D97-AF65-F5344CB8AC3E}">
        <p14:creationId xmlns:p14="http://schemas.microsoft.com/office/powerpoint/2010/main" val="74003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Rectangle 2"/>
          <p:cNvSpPr/>
          <p:nvPr/>
        </p:nvSpPr>
        <p:spPr>
          <a:xfrm>
            <a:off x="541291" y="302603"/>
            <a:ext cx="9445263" cy="470898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Types of Solar Eclipses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There are three types of eclipses: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Total - A total eclipse is where the Sun is covered completely by the Moon.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Annular - An annular eclipse is when the Moon covers the Sun, but the Sun can be seen around the edges of the Moon.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Partial - A partial eclipse is when only a portion of the Sun is blocked by the Moon. </a:t>
            </a:r>
            <a:r>
              <a:rPr kumimoji="0" lang="en-GB"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mn-cs"/>
              </a:rPr>
              <a:t/>
            </a:r>
            <a:br>
              <a:rPr kumimoji="0" lang="en-GB"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mn-cs"/>
              </a:rPr>
            </a:br>
            <a:r>
              <a:rPr kumimoji="0" lang="en-GB"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mn-cs"/>
              </a:rPr>
              <a:t/>
            </a:r>
            <a:br>
              <a:rPr kumimoji="0" lang="en-GB"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mn-cs"/>
              </a:rPr>
            </a:br>
            <a:endParaRPr kumimoji="0" lang="en-GB" sz="1800" b="0" i="0" u="none" strike="noStrike" kern="1200" cap="none" spc="0" normalizeH="0" baseline="0" noProof="0" dirty="0">
              <a:ln>
                <a:noFill/>
              </a:ln>
              <a:solidFill>
                <a:srgbClr val="1C1C1C"/>
              </a:solidFill>
              <a:effectLst/>
              <a:uLnTx/>
              <a:uFillTx/>
              <a:latin typeface="Calibri" panose="020F0502020204030204" pitchFamily="34" charset="0"/>
              <a:ea typeface="+mn-ea"/>
              <a:cs typeface="+mn-cs"/>
            </a:endParaRPr>
          </a:p>
        </p:txBody>
      </p:sp>
      <p:pic>
        <p:nvPicPr>
          <p:cNvPr id="4" name="Picture 3"/>
          <p:cNvPicPr>
            <a:picLocks noChangeAspect="1"/>
          </p:cNvPicPr>
          <p:nvPr/>
        </p:nvPicPr>
        <p:blipFill>
          <a:blip r:embed="rId3"/>
          <a:stretch>
            <a:fillRect/>
          </a:stretch>
        </p:blipFill>
        <p:spPr>
          <a:xfrm>
            <a:off x="2278652" y="4127903"/>
            <a:ext cx="7296150" cy="2386516"/>
          </a:xfrm>
          <a:prstGeom prst="rect">
            <a:avLst/>
          </a:prstGeom>
        </p:spPr>
      </p:pic>
    </p:spTree>
    <p:extLst>
      <p:ext uri="{BB962C8B-B14F-4D97-AF65-F5344CB8AC3E}">
        <p14:creationId xmlns:p14="http://schemas.microsoft.com/office/powerpoint/2010/main" val="297899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9987" y="1471906"/>
            <a:ext cx="8229601" cy="503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GB" dirty="0" smtClean="0"/>
              <a:t>Diagram to show what happens during an eclipse</a:t>
            </a:r>
            <a:endParaRPr lang="en-GB" dirty="0"/>
          </a:p>
        </p:txBody>
      </p:sp>
    </p:spTree>
    <p:extLst>
      <p:ext uri="{BB962C8B-B14F-4D97-AF65-F5344CB8AC3E}">
        <p14:creationId xmlns:p14="http://schemas.microsoft.com/office/powerpoint/2010/main" val="2228534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616267" y="620810"/>
            <a:ext cx="10853378" cy="4373221"/>
          </a:xfrm>
          <a:prstGeom prst="rect">
            <a:avLst/>
          </a:prstGeom>
        </p:spPr>
      </p:pic>
      <p:sp>
        <p:nvSpPr>
          <p:cNvPr id="4" name="TextBox 3"/>
          <p:cNvSpPr txBox="1"/>
          <p:nvPr/>
        </p:nvSpPr>
        <p:spPr>
          <a:xfrm>
            <a:off x="5964701" y="5387926"/>
            <a:ext cx="5134707" cy="830997"/>
          </a:xfrm>
          <a:prstGeom prst="rect">
            <a:avLst/>
          </a:prstGeom>
          <a:noFill/>
        </p:spPr>
        <p:txBody>
          <a:bodyPr wrap="square" rtlCol="0">
            <a:spAutoFit/>
          </a:bodyPr>
          <a:lstStyle/>
          <a:p>
            <a:r>
              <a:rPr lang="en-GB" sz="2400" dirty="0" smtClean="0"/>
              <a:t>Alternatively, you can write down the missing words.</a:t>
            </a:r>
            <a:endParaRPr lang="en-GB" sz="2400" dirty="0"/>
          </a:p>
        </p:txBody>
      </p:sp>
    </p:spTree>
    <p:extLst>
      <p:ext uri="{BB962C8B-B14F-4D97-AF65-F5344CB8AC3E}">
        <p14:creationId xmlns:p14="http://schemas.microsoft.com/office/powerpoint/2010/main" val="74715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Rectangle 2"/>
          <p:cNvSpPr/>
          <p:nvPr/>
        </p:nvSpPr>
        <p:spPr>
          <a:xfrm>
            <a:off x="640758" y="567809"/>
            <a:ext cx="8836137" cy="4616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L.O </a:t>
            </a:r>
            <a:r>
              <a:rPr kumimoji="0" lang="en-GB"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be able to explain </a:t>
            </a:r>
            <a:r>
              <a:rPr kumimoji="0" lang="en-GB" sz="2400" b="0" i="0" u="sng"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different types of eclipse and how they occur</a:t>
            </a:r>
            <a:endParaRPr kumimoji="0" lang="en-GB"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557211" y="1315090"/>
            <a:ext cx="1069657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Task 1: </a:t>
            </a:r>
            <a:r>
              <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Copy and complete the sentence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An </a:t>
            </a:r>
            <a:r>
              <a:rPr kumimoji="0" lang="en-GB"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eclipse of </a:t>
            </a:r>
            <a:r>
              <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________________ </a:t>
            </a:r>
            <a:r>
              <a:rPr kumimoji="0" lang="en-GB"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happens when the </a:t>
            </a:r>
            <a:r>
              <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____________come </a:t>
            </a:r>
            <a:r>
              <a:rPr kumimoji="0" lang="en-GB"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between the </a:t>
            </a:r>
            <a:r>
              <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__________and </a:t>
            </a:r>
            <a:r>
              <a:rPr kumimoji="0" lang="en-GB"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the Sun.</a:t>
            </a:r>
          </a:p>
        </p:txBody>
      </p:sp>
      <p:sp>
        <p:nvSpPr>
          <p:cNvPr id="5" name="Rectangle 4"/>
          <p:cNvSpPr/>
          <p:nvPr/>
        </p:nvSpPr>
        <p:spPr>
          <a:xfrm>
            <a:off x="557211" y="2688209"/>
            <a:ext cx="1085972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Using the information on previous slides</a:t>
            </a:r>
            <a:r>
              <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Task2:</a:t>
            </a:r>
            <a:r>
              <a:rPr kumimoji="0" lang="en-GB" sz="2400" b="0" i="0" u="none" strike="noStrike" kern="1200" cap="none" spc="0" normalizeH="0" baseline="0" noProof="0" dirty="0" smtClean="0">
                <a:ln>
                  <a:noFill/>
                </a:ln>
                <a:solidFill>
                  <a:srgbClr val="1C1C1C"/>
                </a:solidFill>
                <a:effectLst/>
                <a:uLnTx/>
                <a:uFillTx/>
                <a:latin typeface="Calibri" panose="020F0502020204030204" pitchFamily="34" charset="0"/>
                <a:ea typeface="+mn-ea"/>
                <a:cs typeface="Calibri" panose="020F0502020204030204" pitchFamily="34" charset="0"/>
              </a:rPr>
              <a:t> Draw </a:t>
            </a:r>
            <a:r>
              <a:rPr kumimoji="0" lang="en-GB"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a diagram of the Sun, Earth and Moon’s location during a solar eclipse.</a:t>
            </a:r>
          </a:p>
        </p:txBody>
      </p:sp>
      <p:sp>
        <p:nvSpPr>
          <p:cNvPr id="6" name="Rectangle 5"/>
          <p:cNvSpPr/>
          <p:nvPr/>
        </p:nvSpPr>
        <p:spPr>
          <a:xfrm>
            <a:off x="557211" y="4061329"/>
            <a:ext cx="8657745" cy="267765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Task 3</a:t>
            </a:r>
            <a:r>
              <a:rPr kumimoji="0" lang="en-GB"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Draw and describe the three different types of eclipse: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Total: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Partial: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Annular:</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0059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363856" y="652462"/>
            <a:ext cx="5514430" cy="4010025"/>
          </a:xfrm>
          <a:prstGeom prst="rect">
            <a:avLst/>
          </a:prstGeom>
        </p:spPr>
      </p:pic>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3136" y="652462"/>
            <a:ext cx="564496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273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French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Date:</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Thursday 11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February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lvl="0"/>
            <a:r>
              <a:rPr lang="en-GB" sz="4000" dirty="0">
                <a:solidFill>
                  <a:prstClr val="black"/>
                </a:solidFill>
              </a:rPr>
              <a:t>L.O. To </a:t>
            </a:r>
            <a:r>
              <a:rPr lang="en-GB" sz="4000" dirty="0" smtClean="0">
                <a:solidFill>
                  <a:prstClr val="black"/>
                </a:solidFill>
              </a:rPr>
              <a:t>be able to write </a:t>
            </a:r>
            <a:r>
              <a:rPr lang="en-GB" sz="4000" dirty="0">
                <a:solidFill>
                  <a:prstClr val="black"/>
                </a:solidFill>
              </a:rPr>
              <a:t>short sentences to describe your own planet.</a:t>
            </a:r>
          </a:p>
        </p:txBody>
      </p:sp>
      <p:pic>
        <p:nvPicPr>
          <p:cNvPr id="2" name="Picture 1"/>
          <p:cNvPicPr>
            <a:picLocks noChangeAspect="1"/>
          </p:cNvPicPr>
          <p:nvPr/>
        </p:nvPicPr>
        <p:blipFill>
          <a:blip r:embed="rId4"/>
          <a:stretch>
            <a:fillRect/>
          </a:stretch>
        </p:blipFill>
        <p:spPr>
          <a:xfrm>
            <a:off x="4522309" y="5955410"/>
            <a:ext cx="904875" cy="638175"/>
          </a:xfrm>
          <a:prstGeom prst="rect">
            <a:avLst/>
          </a:prstGeom>
        </p:spPr>
      </p:pic>
    </p:spTree>
    <p:extLst>
      <p:ext uri="{BB962C8B-B14F-4D97-AF65-F5344CB8AC3E}">
        <p14:creationId xmlns:p14="http://schemas.microsoft.com/office/powerpoint/2010/main" val="81203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D6ECCFB-005C-4155-BF9B-6F39E4D8E75F}"/>
              </a:ext>
            </a:extLst>
          </p:cNvPr>
          <p:cNvSpPr>
            <a:spLocks noGrp="1"/>
          </p:cNvSpPr>
          <p:nvPr>
            <p:ph type="title"/>
          </p:nvPr>
        </p:nvSpPr>
        <p:spPr>
          <a:xfrm>
            <a:off x="2486071" y="502842"/>
            <a:ext cx="8229600" cy="1143000"/>
          </a:xfrm>
        </p:spPr>
        <p:txBody>
          <a:bodyPr>
            <a:normAutofit/>
          </a:bodyPr>
          <a:lstStyle/>
          <a:p>
            <a:r>
              <a:rPr lang="en-GB" altLang="en-US" sz="2400" u="sng" dirty="0">
                <a:latin typeface="Calibri" panose="020F0502020204030204" pitchFamily="34" charset="0"/>
              </a:rPr>
              <a:t>Les </a:t>
            </a:r>
            <a:r>
              <a:rPr lang="en-GB" altLang="en-US" sz="2400" u="sng" dirty="0" err="1">
                <a:latin typeface="Calibri" panose="020F0502020204030204" pitchFamily="34" charset="0"/>
              </a:rPr>
              <a:t>adjectifs</a:t>
            </a:r>
            <a:endParaRPr lang="en-GB" altLang="en-US" sz="2400" u="sng" dirty="0">
              <a:latin typeface="Calibri" panose="020F0502020204030204" pitchFamily="34" charset="0"/>
            </a:endParaRPr>
          </a:p>
        </p:txBody>
      </p:sp>
      <p:sp>
        <p:nvSpPr>
          <p:cNvPr id="8195" name="Rectangle 3">
            <a:extLst>
              <a:ext uri="{FF2B5EF4-FFF2-40B4-BE49-F238E27FC236}">
                <a16:creationId xmlns:a16="http://schemas.microsoft.com/office/drawing/2014/main" id="{8018F75B-B2B9-4807-B0EF-E128EFF0D792}"/>
              </a:ext>
            </a:extLst>
          </p:cNvPr>
          <p:cNvSpPr>
            <a:spLocks noGrp="1"/>
          </p:cNvSpPr>
          <p:nvPr>
            <p:ph type="body" sz="half" idx="1"/>
          </p:nvPr>
        </p:nvSpPr>
        <p:spPr>
          <a:xfrm>
            <a:off x="571545" y="1285060"/>
            <a:ext cx="4038600" cy="5103994"/>
          </a:xfrm>
        </p:spPr>
        <p:txBody>
          <a:bodyPr>
            <a:normAutofit fontScale="92500" lnSpcReduction="20000"/>
          </a:bodyPr>
          <a:lstStyle/>
          <a:p>
            <a:pPr marL="0" indent="0">
              <a:buNone/>
              <a:defRPr/>
            </a:pPr>
            <a:endParaRPr lang="en-GB" altLang="en-US" sz="2600" dirty="0">
              <a:solidFill>
                <a:srgbClr val="FF0000"/>
              </a:solidFill>
              <a:latin typeface="Calibri" panose="020F0502020204030204" pitchFamily="34" charset="0"/>
            </a:endParaRPr>
          </a:p>
          <a:p>
            <a:pPr marL="0" indent="0">
              <a:buNone/>
              <a:defRPr/>
            </a:pPr>
            <a:r>
              <a:rPr lang="en-GB" altLang="en-US" sz="2600" dirty="0">
                <a:solidFill>
                  <a:srgbClr val="FF0000"/>
                </a:solidFill>
                <a:latin typeface="Calibri" panose="020F0502020204030204" pitchFamily="34" charset="0"/>
              </a:rPr>
              <a:t>bleu  - blue</a:t>
            </a:r>
          </a:p>
          <a:p>
            <a:pPr marL="0" indent="0">
              <a:buNone/>
              <a:defRPr/>
            </a:pPr>
            <a:r>
              <a:rPr lang="en-GB" altLang="en-US" sz="2600" dirty="0">
                <a:solidFill>
                  <a:srgbClr val="FF0000"/>
                </a:solidFill>
                <a:latin typeface="Calibri" panose="020F0502020204030204" pitchFamily="34" charset="0"/>
              </a:rPr>
              <a:t>rouge - red</a:t>
            </a:r>
          </a:p>
          <a:p>
            <a:pPr marL="0" indent="0">
              <a:buNone/>
              <a:defRPr/>
            </a:pPr>
            <a:r>
              <a:rPr lang="en-GB" altLang="en-US" sz="2600" dirty="0" err="1">
                <a:solidFill>
                  <a:srgbClr val="FF0000"/>
                </a:solidFill>
                <a:latin typeface="Calibri" panose="020F0502020204030204" pitchFamily="34" charset="0"/>
              </a:rPr>
              <a:t>brun</a:t>
            </a:r>
            <a:r>
              <a:rPr lang="en-GB" altLang="en-US" sz="2600" dirty="0">
                <a:solidFill>
                  <a:srgbClr val="FF0000"/>
                </a:solidFill>
                <a:latin typeface="Calibri" panose="020F0502020204030204" pitchFamily="34" charset="0"/>
              </a:rPr>
              <a:t> -brown</a:t>
            </a:r>
          </a:p>
          <a:p>
            <a:pPr marL="0" indent="0">
              <a:buNone/>
              <a:defRPr/>
            </a:pPr>
            <a:r>
              <a:rPr lang="en-GB" altLang="en-US" sz="2600" dirty="0">
                <a:solidFill>
                  <a:srgbClr val="FF0000"/>
                </a:solidFill>
                <a:latin typeface="Calibri" panose="020F0502020204030204" pitchFamily="34" charset="0"/>
              </a:rPr>
              <a:t>violet - purple</a:t>
            </a:r>
          </a:p>
          <a:p>
            <a:pPr marL="0" indent="0">
              <a:buNone/>
              <a:defRPr/>
            </a:pPr>
            <a:r>
              <a:rPr lang="en-GB" altLang="en-US" sz="2600" dirty="0">
                <a:solidFill>
                  <a:srgbClr val="FF0000"/>
                </a:solidFill>
                <a:latin typeface="Calibri" panose="020F0502020204030204" pitchFamily="34" charset="0"/>
              </a:rPr>
              <a:t>blanc - white</a:t>
            </a:r>
          </a:p>
          <a:p>
            <a:pPr marL="0" indent="0">
              <a:buNone/>
              <a:defRPr/>
            </a:pPr>
            <a:r>
              <a:rPr lang="en-GB" altLang="en-US" sz="2600" dirty="0" err="1">
                <a:solidFill>
                  <a:srgbClr val="FF0000"/>
                </a:solidFill>
                <a:latin typeface="Calibri" panose="020F0502020204030204" pitchFamily="34" charset="0"/>
              </a:rPr>
              <a:t>vert</a:t>
            </a:r>
            <a:r>
              <a:rPr lang="en-GB" altLang="en-US" sz="2600" dirty="0">
                <a:solidFill>
                  <a:srgbClr val="FF0000"/>
                </a:solidFill>
                <a:latin typeface="Calibri" panose="020F0502020204030204" pitchFamily="34" charset="0"/>
              </a:rPr>
              <a:t> - green</a:t>
            </a:r>
          </a:p>
          <a:p>
            <a:pPr marL="0" indent="0">
              <a:buNone/>
              <a:defRPr/>
            </a:pPr>
            <a:r>
              <a:rPr lang="en-GB" altLang="en-US" sz="2600" dirty="0">
                <a:solidFill>
                  <a:srgbClr val="FF0000"/>
                </a:solidFill>
                <a:latin typeface="Calibri" panose="020F0502020204030204" pitchFamily="34" charset="0"/>
              </a:rPr>
              <a:t>noir - black</a:t>
            </a:r>
          </a:p>
          <a:p>
            <a:pPr marL="0" indent="0">
              <a:buNone/>
              <a:defRPr/>
            </a:pPr>
            <a:r>
              <a:rPr lang="en-GB" altLang="en-US" sz="2600" dirty="0">
                <a:solidFill>
                  <a:srgbClr val="FF0000"/>
                </a:solidFill>
                <a:latin typeface="Calibri" panose="020F0502020204030204" pitchFamily="34" charset="0"/>
              </a:rPr>
              <a:t>rose </a:t>
            </a:r>
            <a:r>
              <a:rPr lang="en-GB" altLang="en-US" sz="2600" dirty="0" smtClean="0">
                <a:solidFill>
                  <a:srgbClr val="FF0000"/>
                </a:solidFill>
                <a:latin typeface="Calibri" panose="020F0502020204030204" pitchFamily="34" charset="0"/>
              </a:rPr>
              <a:t>– pink</a:t>
            </a:r>
          </a:p>
          <a:p>
            <a:pPr marL="0" indent="0">
              <a:buNone/>
              <a:defRPr/>
            </a:pPr>
            <a:r>
              <a:rPr lang="en-GB" altLang="en-US" sz="2600" dirty="0" err="1">
                <a:solidFill>
                  <a:srgbClr val="FF0000"/>
                </a:solidFill>
                <a:latin typeface="Calibri" panose="020F0502020204030204" pitchFamily="34" charset="0"/>
              </a:rPr>
              <a:t>j</a:t>
            </a:r>
            <a:r>
              <a:rPr lang="en-GB" altLang="en-US" sz="2600" dirty="0" err="1" smtClean="0">
                <a:solidFill>
                  <a:srgbClr val="FF0000"/>
                </a:solidFill>
                <a:latin typeface="Calibri" panose="020F0502020204030204" pitchFamily="34" charset="0"/>
              </a:rPr>
              <a:t>aune</a:t>
            </a:r>
            <a:r>
              <a:rPr lang="en-GB" altLang="en-US" sz="2600" dirty="0" smtClean="0">
                <a:solidFill>
                  <a:srgbClr val="FF0000"/>
                </a:solidFill>
                <a:latin typeface="Calibri" panose="020F0502020204030204" pitchFamily="34" charset="0"/>
              </a:rPr>
              <a:t> - yellow</a:t>
            </a:r>
            <a:endParaRPr lang="en-GB" altLang="en-US" sz="2600" dirty="0">
              <a:solidFill>
                <a:srgbClr val="FF0000"/>
              </a:solidFill>
              <a:latin typeface="Calibri" panose="020F0502020204030204" pitchFamily="34" charset="0"/>
            </a:endParaRPr>
          </a:p>
          <a:p>
            <a:pPr marL="0" indent="0">
              <a:buNone/>
              <a:defRPr/>
            </a:pPr>
            <a:endParaRPr lang="en-GB" altLang="en-US" sz="2600" dirty="0">
              <a:solidFill>
                <a:srgbClr val="FF0000"/>
              </a:solidFill>
              <a:latin typeface="Calibri" panose="020F0502020204030204" pitchFamily="34" charset="0"/>
            </a:endParaRPr>
          </a:p>
          <a:p>
            <a:pPr marL="0" indent="0">
              <a:buNone/>
              <a:defRPr/>
            </a:pPr>
            <a:r>
              <a:rPr lang="en-GB" altLang="en-US" sz="2600" dirty="0" err="1" smtClean="0">
                <a:solidFill>
                  <a:srgbClr val="FF0000"/>
                </a:solidFill>
                <a:latin typeface="Calibri" panose="020F0502020204030204" pitchFamily="34" charset="0"/>
              </a:rPr>
              <a:t>chaude</a:t>
            </a:r>
            <a:r>
              <a:rPr lang="en-GB" altLang="en-US" sz="2600" dirty="0" smtClean="0">
                <a:solidFill>
                  <a:srgbClr val="FF0000"/>
                </a:solidFill>
                <a:latin typeface="Calibri" panose="020F0502020204030204" pitchFamily="34" charset="0"/>
              </a:rPr>
              <a:t> </a:t>
            </a:r>
            <a:r>
              <a:rPr lang="en-GB" altLang="en-US" sz="2600" dirty="0">
                <a:solidFill>
                  <a:srgbClr val="FF0000"/>
                </a:solidFill>
                <a:latin typeface="Calibri" panose="020F0502020204030204" pitchFamily="34" charset="0"/>
              </a:rPr>
              <a:t>- hot</a:t>
            </a:r>
          </a:p>
          <a:p>
            <a:pPr marL="0" indent="0">
              <a:buNone/>
              <a:defRPr/>
            </a:pPr>
            <a:r>
              <a:rPr lang="en-GB" altLang="en-US" sz="2600" dirty="0" err="1" smtClean="0">
                <a:solidFill>
                  <a:srgbClr val="FF0000"/>
                </a:solidFill>
                <a:latin typeface="Calibri" panose="020F0502020204030204" pitchFamily="34" charset="0"/>
              </a:rPr>
              <a:t>froide</a:t>
            </a:r>
            <a:r>
              <a:rPr lang="en-GB" altLang="en-US" sz="2600" dirty="0" smtClean="0">
                <a:solidFill>
                  <a:srgbClr val="FF0000"/>
                </a:solidFill>
                <a:latin typeface="Calibri" panose="020F0502020204030204" pitchFamily="34" charset="0"/>
              </a:rPr>
              <a:t> </a:t>
            </a:r>
            <a:r>
              <a:rPr lang="en-GB" altLang="en-US" sz="2600" dirty="0">
                <a:solidFill>
                  <a:srgbClr val="FF0000"/>
                </a:solidFill>
                <a:latin typeface="Calibri" panose="020F0502020204030204" pitchFamily="34" charset="0"/>
              </a:rPr>
              <a:t>- cold</a:t>
            </a:r>
          </a:p>
          <a:p>
            <a:pPr>
              <a:defRPr/>
            </a:pPr>
            <a:endParaRPr lang="en-GB" altLang="en-US" sz="2400" dirty="0">
              <a:solidFill>
                <a:schemeClr val="bg1"/>
              </a:solidFill>
            </a:endParaRPr>
          </a:p>
        </p:txBody>
      </p:sp>
      <p:sp>
        <p:nvSpPr>
          <p:cNvPr id="60420" name="Rectangle 4">
            <a:extLst>
              <a:ext uri="{FF2B5EF4-FFF2-40B4-BE49-F238E27FC236}">
                <a16:creationId xmlns:a16="http://schemas.microsoft.com/office/drawing/2014/main" id="{6AC55C49-364D-46E6-9A35-CA0102C56FCF}"/>
              </a:ext>
            </a:extLst>
          </p:cNvPr>
          <p:cNvSpPr>
            <a:spLocks noGrp="1"/>
          </p:cNvSpPr>
          <p:nvPr>
            <p:ph type="body" sz="half" idx="2"/>
          </p:nvPr>
        </p:nvSpPr>
        <p:spPr>
          <a:xfrm>
            <a:off x="9165001" y="1863091"/>
            <a:ext cx="4038600" cy="4525963"/>
          </a:xfrm>
        </p:spPr>
        <p:txBody>
          <a:bodyPr/>
          <a:lstStyle/>
          <a:p>
            <a:pPr marL="0" indent="0">
              <a:buNone/>
              <a:defRPr/>
            </a:pPr>
            <a:r>
              <a:rPr lang="en-GB" altLang="en-US" sz="2400" dirty="0" smtClean="0">
                <a:solidFill>
                  <a:srgbClr val="00B050"/>
                </a:solidFill>
                <a:latin typeface="Calibri" panose="020F0502020204030204" pitchFamily="34" charset="0"/>
              </a:rPr>
              <a:t>Mercure</a:t>
            </a:r>
            <a:endParaRPr lang="en-GB" altLang="en-US" sz="2400" dirty="0">
              <a:solidFill>
                <a:srgbClr val="00B050"/>
              </a:solidFill>
              <a:latin typeface="Calibri" panose="020F0502020204030204" pitchFamily="34" charset="0"/>
            </a:endParaRPr>
          </a:p>
          <a:p>
            <a:pPr marL="0" indent="0">
              <a:buNone/>
              <a:defRPr/>
            </a:pPr>
            <a:r>
              <a:rPr lang="en-GB" altLang="en-US" sz="2400" dirty="0">
                <a:solidFill>
                  <a:srgbClr val="00B050"/>
                </a:solidFill>
                <a:latin typeface="Calibri" panose="020F0502020204030204" pitchFamily="34" charset="0"/>
              </a:rPr>
              <a:t>Vénus</a:t>
            </a:r>
          </a:p>
          <a:p>
            <a:pPr marL="0" indent="0">
              <a:buNone/>
              <a:defRPr/>
            </a:pPr>
            <a:r>
              <a:rPr lang="en-GB" altLang="en-US" sz="2400" dirty="0">
                <a:solidFill>
                  <a:srgbClr val="00B050"/>
                </a:solidFill>
                <a:latin typeface="Calibri" panose="020F0502020204030204" pitchFamily="34" charset="0"/>
              </a:rPr>
              <a:t>la Terre</a:t>
            </a:r>
          </a:p>
          <a:p>
            <a:pPr marL="0" indent="0">
              <a:buNone/>
              <a:defRPr/>
            </a:pPr>
            <a:r>
              <a:rPr lang="en-GB" altLang="en-US" sz="2400" dirty="0">
                <a:solidFill>
                  <a:srgbClr val="00B050"/>
                </a:solidFill>
                <a:latin typeface="Calibri" panose="020F0502020204030204" pitchFamily="34" charset="0"/>
              </a:rPr>
              <a:t>Mars</a:t>
            </a:r>
          </a:p>
          <a:p>
            <a:pPr marL="0" indent="0">
              <a:buNone/>
              <a:defRPr/>
            </a:pPr>
            <a:r>
              <a:rPr lang="en-GB" altLang="en-US" sz="2400" dirty="0">
                <a:solidFill>
                  <a:srgbClr val="00B050"/>
                </a:solidFill>
                <a:latin typeface="Calibri" panose="020F0502020204030204" pitchFamily="34" charset="0"/>
              </a:rPr>
              <a:t>Jupiter</a:t>
            </a:r>
          </a:p>
          <a:p>
            <a:pPr marL="0" indent="0">
              <a:buNone/>
              <a:defRPr/>
            </a:pPr>
            <a:r>
              <a:rPr lang="en-GB" altLang="en-US" sz="2400" dirty="0">
                <a:solidFill>
                  <a:srgbClr val="00B050"/>
                </a:solidFill>
                <a:latin typeface="Calibri" panose="020F0502020204030204" pitchFamily="34" charset="0"/>
              </a:rPr>
              <a:t>Saturne</a:t>
            </a:r>
          </a:p>
          <a:p>
            <a:pPr marL="0" indent="0">
              <a:buNone/>
              <a:defRPr/>
            </a:pPr>
            <a:r>
              <a:rPr lang="en-GB" altLang="en-US" sz="2400" dirty="0">
                <a:solidFill>
                  <a:srgbClr val="00B050"/>
                </a:solidFill>
                <a:latin typeface="Calibri" panose="020F0502020204030204" pitchFamily="34" charset="0"/>
              </a:rPr>
              <a:t>Uranus</a:t>
            </a:r>
          </a:p>
          <a:p>
            <a:pPr marL="0" indent="0">
              <a:buNone/>
              <a:defRPr/>
            </a:pPr>
            <a:r>
              <a:rPr lang="en-GB" altLang="en-US" sz="2400" dirty="0">
                <a:solidFill>
                  <a:srgbClr val="00B050"/>
                </a:solidFill>
                <a:latin typeface="Calibri" panose="020F0502020204030204" pitchFamily="34" charset="0"/>
              </a:rPr>
              <a:t>Neptune</a:t>
            </a:r>
          </a:p>
          <a:p>
            <a:pPr marL="0" indent="0">
              <a:buNone/>
              <a:defRPr/>
            </a:pPr>
            <a:endParaRPr lang="en-GB" altLang="en-US" sz="2400" dirty="0">
              <a:solidFill>
                <a:schemeClr val="bg1"/>
              </a:solidFill>
            </a:endParaRPr>
          </a:p>
        </p:txBody>
      </p:sp>
      <p:sp>
        <p:nvSpPr>
          <p:cNvPr id="60421" name="Text Box 5">
            <a:extLst>
              <a:ext uri="{FF2B5EF4-FFF2-40B4-BE49-F238E27FC236}">
                <a16:creationId xmlns:a16="http://schemas.microsoft.com/office/drawing/2014/main" id="{E263F5B3-6D8E-4507-AF11-E2BCC71AFBB3}"/>
              </a:ext>
            </a:extLst>
          </p:cNvPr>
          <p:cNvSpPr txBox="1">
            <a:spLocks noChangeArrowheads="1"/>
          </p:cNvSpPr>
          <p:nvPr/>
        </p:nvSpPr>
        <p:spPr bwMode="auto">
          <a:xfrm>
            <a:off x="4157617" y="1074342"/>
            <a:ext cx="3061290" cy="19020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400" dirty="0" smtClean="0">
              <a:solidFill>
                <a:srgbClr val="FF0000"/>
              </a:solidFill>
              <a:cs typeface="Calibri" panose="020F0502020204030204" pitchFamily="34" charset="0"/>
            </a:endParaRPr>
          </a:p>
          <a:p>
            <a:pPr>
              <a:buNone/>
              <a:defRPr/>
            </a:pPr>
            <a:r>
              <a:rPr lang="en-GB" altLang="en-US" sz="2400" dirty="0">
                <a:solidFill>
                  <a:srgbClr val="FF0000"/>
                </a:solidFill>
              </a:rPr>
              <a:t>g</a:t>
            </a:r>
            <a:r>
              <a:rPr lang="en-GB" altLang="en-US" sz="2400" dirty="0" smtClean="0">
                <a:solidFill>
                  <a:srgbClr val="FF0000"/>
                </a:solidFill>
              </a:rPr>
              <a:t>rand</a:t>
            </a:r>
            <a:r>
              <a:rPr lang="en-GB" altLang="en-US" sz="2400" dirty="0" smtClean="0">
                <a:solidFill>
                  <a:schemeClr val="accent1">
                    <a:lumMod val="50000"/>
                  </a:schemeClr>
                </a:solidFill>
              </a:rPr>
              <a:t> - big</a:t>
            </a:r>
            <a:endParaRPr lang="en-GB" altLang="en-US" sz="2400" dirty="0">
              <a:solidFill>
                <a:schemeClr val="accent1">
                  <a:lumMod val="50000"/>
                </a:schemeClr>
              </a:solidFill>
            </a:endParaRPr>
          </a:p>
          <a:p>
            <a:pPr>
              <a:buNone/>
              <a:defRPr/>
            </a:pPr>
            <a:r>
              <a:rPr lang="en-GB" altLang="en-US" sz="2400" dirty="0">
                <a:solidFill>
                  <a:srgbClr val="FF0000"/>
                </a:solidFill>
              </a:rPr>
              <a:t>p</a:t>
            </a:r>
            <a:r>
              <a:rPr lang="en-GB" altLang="en-US" sz="2400" dirty="0" smtClean="0">
                <a:solidFill>
                  <a:srgbClr val="FF0000"/>
                </a:solidFill>
              </a:rPr>
              <a:t>etit</a:t>
            </a:r>
            <a:r>
              <a:rPr lang="en-GB" altLang="en-US" sz="2400" dirty="0" smtClean="0">
                <a:solidFill>
                  <a:schemeClr val="accent1">
                    <a:lumMod val="50000"/>
                  </a:schemeClr>
                </a:solidFill>
              </a:rPr>
              <a:t> - small</a:t>
            </a:r>
            <a:endParaRPr lang="en-GB" altLang="en-US" sz="2400" dirty="0">
              <a:solidFill>
                <a:schemeClr val="accent1">
                  <a:lumMod val="50000"/>
                </a:schemeClr>
              </a:solidFill>
            </a:endParaRPr>
          </a:p>
          <a:p>
            <a:pPr eaLnBrk="1" hangingPunct="1">
              <a:spcBef>
                <a:spcPct val="50000"/>
              </a:spcBef>
              <a:buFontTx/>
              <a:buNone/>
            </a:pPr>
            <a:endParaRPr lang="en-GB" altLang="en-US" sz="2400" dirty="0">
              <a:solidFill>
                <a:srgbClr val="FF0000"/>
              </a:solidFill>
              <a:cs typeface="Calibri" panose="020F0502020204030204" pitchFamily="34" charset="0"/>
            </a:endParaRPr>
          </a:p>
        </p:txBody>
      </p:sp>
      <p:sp>
        <p:nvSpPr>
          <p:cNvPr id="7175" name="Rectangle 1">
            <a:extLst>
              <a:ext uri="{FF2B5EF4-FFF2-40B4-BE49-F238E27FC236}">
                <a16:creationId xmlns:a16="http://schemas.microsoft.com/office/drawing/2014/main" id="{DCA13511-5ABE-46CA-A341-A51B5304A0CF}"/>
              </a:ext>
            </a:extLst>
          </p:cNvPr>
          <p:cNvSpPr>
            <a:spLocks noChangeArrowheads="1"/>
          </p:cNvSpPr>
          <p:nvPr/>
        </p:nvSpPr>
        <p:spPr bwMode="auto">
          <a:xfrm>
            <a:off x="9049612" y="982482"/>
            <a:ext cx="1724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u="sng" dirty="0"/>
              <a:t>Les </a:t>
            </a:r>
            <a:r>
              <a:rPr lang="en-GB" altLang="en-US" sz="2400" u="sng" dirty="0" err="1"/>
              <a:t>planètes</a:t>
            </a:r>
            <a:endParaRPr lang="en-GB" altLang="en-US" sz="2400" u="sng" dirty="0"/>
          </a:p>
        </p:txBody>
      </p:sp>
      <p:sp>
        <p:nvSpPr>
          <p:cNvPr id="8" name="Rectangle 1">
            <a:extLst>
              <a:ext uri="{FF2B5EF4-FFF2-40B4-BE49-F238E27FC236}">
                <a16:creationId xmlns:a16="http://schemas.microsoft.com/office/drawing/2014/main" id="{DCA13511-5ABE-46CA-A341-A51B5304A0CF}"/>
              </a:ext>
            </a:extLst>
          </p:cNvPr>
          <p:cNvSpPr>
            <a:spLocks noChangeArrowheads="1"/>
          </p:cNvSpPr>
          <p:nvPr/>
        </p:nvSpPr>
        <p:spPr bwMode="auto">
          <a:xfrm>
            <a:off x="5011811" y="80031"/>
            <a:ext cx="1803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u="sng" dirty="0" smtClean="0"/>
              <a:t>Vocabulary</a:t>
            </a:r>
            <a:endParaRPr lang="en-GB" altLang="en-US" sz="2800" u="sng" dirty="0"/>
          </a:p>
        </p:txBody>
      </p:sp>
      <p:sp>
        <p:nvSpPr>
          <p:cNvPr id="2" name="Rectangle 1"/>
          <p:cNvSpPr/>
          <p:nvPr/>
        </p:nvSpPr>
        <p:spPr>
          <a:xfrm>
            <a:off x="4184241" y="5373424"/>
            <a:ext cx="2976328" cy="461665"/>
          </a:xfrm>
          <a:prstGeom prst="rect">
            <a:avLst/>
          </a:prstGeom>
        </p:spPr>
        <p:txBody>
          <a:bodyPr wrap="none">
            <a:spAutoFit/>
          </a:bodyPr>
          <a:lstStyle/>
          <a:p>
            <a:r>
              <a:rPr lang="en-GB" sz="2400" dirty="0" smtClean="0">
                <a:solidFill>
                  <a:srgbClr val="0070C0"/>
                </a:solidFill>
              </a:rPr>
              <a:t>très</a:t>
            </a:r>
            <a:r>
              <a:rPr lang="en-GB" sz="2400" dirty="0" smtClean="0"/>
              <a:t> </a:t>
            </a:r>
            <a:r>
              <a:rPr lang="en-GB" sz="2400" dirty="0" err="1" smtClean="0"/>
              <a:t>chaude</a:t>
            </a:r>
            <a:r>
              <a:rPr lang="en-GB" sz="2400" dirty="0" smtClean="0"/>
              <a:t> – very hot</a:t>
            </a:r>
            <a:endParaRPr lang="en-GB" sz="2400" dirty="0"/>
          </a:p>
        </p:txBody>
      </p:sp>
      <p:sp>
        <p:nvSpPr>
          <p:cNvPr id="3" name="Rectangle 2"/>
          <p:cNvSpPr/>
          <p:nvPr/>
        </p:nvSpPr>
        <p:spPr>
          <a:xfrm>
            <a:off x="4172424" y="5816845"/>
            <a:ext cx="3360489" cy="461665"/>
          </a:xfrm>
          <a:prstGeom prst="rect">
            <a:avLst/>
          </a:prstGeom>
        </p:spPr>
        <p:txBody>
          <a:bodyPr wrap="square">
            <a:spAutoFit/>
          </a:bodyPr>
          <a:lstStyle/>
          <a:p>
            <a:r>
              <a:rPr lang="en-GB" sz="2400" dirty="0">
                <a:solidFill>
                  <a:srgbClr val="0070C0"/>
                </a:solidFill>
              </a:rPr>
              <a:t>t</a:t>
            </a:r>
            <a:r>
              <a:rPr lang="en-GB" sz="2400" dirty="0" smtClean="0">
                <a:solidFill>
                  <a:srgbClr val="0070C0"/>
                </a:solidFill>
              </a:rPr>
              <a:t>rès</a:t>
            </a:r>
            <a:r>
              <a:rPr lang="en-GB" sz="2400" dirty="0" smtClean="0"/>
              <a:t> </a:t>
            </a:r>
            <a:r>
              <a:rPr lang="en-GB" sz="2400" dirty="0" err="1" smtClean="0"/>
              <a:t>froide</a:t>
            </a:r>
            <a:r>
              <a:rPr lang="en-GB" sz="2400" dirty="0" smtClean="0"/>
              <a:t> – very cold</a:t>
            </a:r>
            <a:endParaRPr lang="en-GB" sz="2400" dirty="0"/>
          </a:p>
        </p:txBody>
      </p:sp>
      <p:sp>
        <p:nvSpPr>
          <p:cNvPr id="12" name="Text Box 5">
            <a:extLst>
              <a:ext uri="{FF2B5EF4-FFF2-40B4-BE49-F238E27FC236}">
                <a16:creationId xmlns:a16="http://schemas.microsoft.com/office/drawing/2014/main" id="{E263F5B3-6D8E-4507-AF11-E2BCC71AFBB3}"/>
              </a:ext>
            </a:extLst>
          </p:cNvPr>
          <p:cNvSpPr txBox="1">
            <a:spLocks noChangeArrowheads="1"/>
          </p:cNvSpPr>
          <p:nvPr/>
        </p:nvSpPr>
        <p:spPr bwMode="auto">
          <a:xfrm>
            <a:off x="4121420" y="2080644"/>
            <a:ext cx="4365081" cy="19020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400" dirty="0" smtClean="0">
              <a:solidFill>
                <a:srgbClr val="FF0000"/>
              </a:solidFill>
              <a:cs typeface="Calibri" panose="020F0502020204030204" pitchFamily="34" charset="0"/>
            </a:endParaRPr>
          </a:p>
          <a:p>
            <a:pPr>
              <a:buNone/>
              <a:defRPr/>
            </a:pPr>
            <a:r>
              <a:rPr lang="en-GB" altLang="en-US" sz="2400" dirty="0" err="1">
                <a:solidFill>
                  <a:srgbClr val="0070C0"/>
                </a:solidFill>
              </a:rPr>
              <a:t>a</a:t>
            </a:r>
            <a:r>
              <a:rPr lang="en-GB" altLang="en-US" sz="2400" dirty="0" err="1" smtClean="0">
                <a:solidFill>
                  <a:srgbClr val="0070C0"/>
                </a:solidFill>
              </a:rPr>
              <a:t>ssez</a:t>
            </a:r>
            <a:r>
              <a:rPr lang="en-GB" altLang="en-US" sz="2400" dirty="0" smtClean="0">
                <a:solidFill>
                  <a:schemeClr val="accent1">
                    <a:lumMod val="50000"/>
                  </a:schemeClr>
                </a:solidFill>
              </a:rPr>
              <a:t> grand – fairly big</a:t>
            </a:r>
            <a:endParaRPr lang="en-GB" altLang="en-US" sz="2400" dirty="0">
              <a:solidFill>
                <a:schemeClr val="accent1">
                  <a:lumMod val="50000"/>
                </a:schemeClr>
              </a:solidFill>
            </a:endParaRPr>
          </a:p>
          <a:p>
            <a:pPr>
              <a:buNone/>
              <a:defRPr/>
            </a:pPr>
            <a:r>
              <a:rPr lang="en-GB" altLang="en-US" sz="2400" dirty="0" err="1">
                <a:solidFill>
                  <a:srgbClr val="0070C0"/>
                </a:solidFill>
              </a:rPr>
              <a:t>a</a:t>
            </a:r>
            <a:r>
              <a:rPr lang="en-GB" altLang="en-US" sz="2400" dirty="0" err="1" smtClean="0">
                <a:solidFill>
                  <a:srgbClr val="0070C0"/>
                </a:solidFill>
              </a:rPr>
              <a:t>ssez</a:t>
            </a:r>
            <a:r>
              <a:rPr lang="en-GB" altLang="en-US" sz="2400" dirty="0" smtClean="0">
                <a:solidFill>
                  <a:schemeClr val="accent1">
                    <a:lumMod val="50000"/>
                  </a:schemeClr>
                </a:solidFill>
              </a:rPr>
              <a:t> petit – fairly small</a:t>
            </a:r>
            <a:endParaRPr lang="en-GB" altLang="en-US" sz="2400" dirty="0">
              <a:solidFill>
                <a:schemeClr val="accent1">
                  <a:lumMod val="50000"/>
                </a:schemeClr>
              </a:solidFill>
            </a:endParaRPr>
          </a:p>
          <a:p>
            <a:pPr eaLnBrk="1" hangingPunct="1">
              <a:spcBef>
                <a:spcPct val="50000"/>
              </a:spcBef>
              <a:buFontTx/>
              <a:buNone/>
            </a:pPr>
            <a:endParaRPr lang="en-GB" altLang="en-US" sz="2400" dirty="0">
              <a:solidFill>
                <a:srgbClr val="FF0000"/>
              </a:solidFill>
              <a:cs typeface="Calibri" panose="020F0502020204030204" pitchFamily="34" charset="0"/>
            </a:endParaRPr>
          </a:p>
        </p:txBody>
      </p:sp>
      <p:sp>
        <p:nvSpPr>
          <p:cNvPr id="13" name="Text Box 5">
            <a:extLst>
              <a:ext uri="{FF2B5EF4-FFF2-40B4-BE49-F238E27FC236}">
                <a16:creationId xmlns:a16="http://schemas.microsoft.com/office/drawing/2014/main" id="{E263F5B3-6D8E-4507-AF11-E2BCC71AFBB3}"/>
              </a:ext>
            </a:extLst>
          </p:cNvPr>
          <p:cNvSpPr txBox="1">
            <a:spLocks noChangeArrowheads="1"/>
          </p:cNvSpPr>
          <p:nvPr/>
        </p:nvSpPr>
        <p:spPr bwMode="auto">
          <a:xfrm>
            <a:off x="4121419" y="3098540"/>
            <a:ext cx="4365081" cy="19020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400" dirty="0" smtClean="0">
              <a:solidFill>
                <a:srgbClr val="FF0000"/>
              </a:solidFill>
              <a:cs typeface="Calibri" panose="020F0502020204030204" pitchFamily="34" charset="0"/>
            </a:endParaRPr>
          </a:p>
          <a:p>
            <a:pPr>
              <a:buNone/>
              <a:defRPr/>
            </a:pPr>
            <a:r>
              <a:rPr lang="en-GB" altLang="en-US" sz="2400" dirty="0">
                <a:solidFill>
                  <a:srgbClr val="0070C0"/>
                </a:solidFill>
              </a:rPr>
              <a:t>très</a:t>
            </a:r>
            <a:r>
              <a:rPr lang="en-GB" altLang="en-US" sz="2400" dirty="0">
                <a:solidFill>
                  <a:schemeClr val="accent1">
                    <a:lumMod val="50000"/>
                  </a:schemeClr>
                </a:solidFill>
              </a:rPr>
              <a:t> </a:t>
            </a:r>
            <a:r>
              <a:rPr lang="en-GB" altLang="en-US" sz="2400" dirty="0" smtClean="0">
                <a:solidFill>
                  <a:schemeClr val="accent1">
                    <a:lumMod val="50000"/>
                  </a:schemeClr>
                </a:solidFill>
              </a:rPr>
              <a:t>grand – very big</a:t>
            </a:r>
            <a:endParaRPr lang="en-GB" altLang="en-US" sz="2400" dirty="0">
              <a:solidFill>
                <a:schemeClr val="accent1">
                  <a:lumMod val="50000"/>
                </a:schemeClr>
              </a:solidFill>
            </a:endParaRPr>
          </a:p>
          <a:p>
            <a:pPr>
              <a:buNone/>
              <a:defRPr/>
            </a:pPr>
            <a:r>
              <a:rPr lang="en-GB" altLang="en-US" sz="2400" dirty="0">
                <a:solidFill>
                  <a:srgbClr val="0070C0"/>
                </a:solidFill>
              </a:rPr>
              <a:t>très</a:t>
            </a:r>
            <a:r>
              <a:rPr lang="en-GB" altLang="en-US" sz="2400" dirty="0">
                <a:solidFill>
                  <a:schemeClr val="accent1">
                    <a:lumMod val="50000"/>
                  </a:schemeClr>
                </a:solidFill>
              </a:rPr>
              <a:t> </a:t>
            </a:r>
            <a:r>
              <a:rPr lang="en-GB" altLang="en-US" sz="2400" dirty="0" smtClean="0">
                <a:solidFill>
                  <a:schemeClr val="accent1">
                    <a:lumMod val="50000"/>
                  </a:schemeClr>
                </a:solidFill>
              </a:rPr>
              <a:t>petit – very small</a:t>
            </a:r>
            <a:endParaRPr lang="en-GB" altLang="en-US" sz="2400" dirty="0">
              <a:solidFill>
                <a:schemeClr val="accent1">
                  <a:lumMod val="50000"/>
                </a:schemeClr>
              </a:solidFill>
            </a:endParaRPr>
          </a:p>
          <a:p>
            <a:pPr eaLnBrk="1" hangingPunct="1">
              <a:spcBef>
                <a:spcPct val="50000"/>
              </a:spcBef>
              <a:buFontTx/>
              <a:buNone/>
            </a:pPr>
            <a:endParaRPr lang="en-GB" altLang="en-US" sz="2400" dirty="0">
              <a:solidFill>
                <a:srgbClr val="FF0000"/>
              </a:solidFill>
              <a:cs typeface="Calibri" panose="020F0502020204030204" pitchFamily="34" charset="0"/>
            </a:endParaRPr>
          </a:p>
        </p:txBody>
      </p:sp>
      <p:pic>
        <p:nvPicPr>
          <p:cNvPr id="14" name="Picture 13"/>
          <p:cNvPicPr>
            <a:picLocks noChangeAspect="1"/>
          </p:cNvPicPr>
          <p:nvPr/>
        </p:nvPicPr>
        <p:blipFill>
          <a:blip r:embed="rId2"/>
          <a:stretch>
            <a:fillRect/>
          </a:stretch>
        </p:blipFill>
        <p:spPr>
          <a:xfrm>
            <a:off x="225043" y="130778"/>
            <a:ext cx="11741914" cy="6596444"/>
          </a:xfrm>
          <a:prstGeom prst="rect">
            <a:avLst/>
          </a:prstGeom>
        </p:spPr>
      </p:pic>
    </p:spTree>
    <p:extLst>
      <p:ext uri="{BB962C8B-B14F-4D97-AF65-F5344CB8AC3E}">
        <p14:creationId xmlns:p14="http://schemas.microsoft.com/office/powerpoint/2010/main" val="291511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4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2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4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42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3558340" y="269304"/>
            <a:ext cx="4808036" cy="2882729"/>
          </a:xfrm>
          <a:prstGeom prst="rect">
            <a:avLst/>
          </a:prstGeom>
        </p:spPr>
      </p:pic>
      <p:pic>
        <p:nvPicPr>
          <p:cNvPr id="4" name="Picture 3"/>
          <p:cNvPicPr>
            <a:picLocks noChangeAspect="1"/>
          </p:cNvPicPr>
          <p:nvPr/>
        </p:nvPicPr>
        <p:blipFill>
          <a:blip r:embed="rId4"/>
          <a:stretch>
            <a:fillRect/>
          </a:stretch>
        </p:blipFill>
        <p:spPr>
          <a:xfrm>
            <a:off x="308703" y="3290559"/>
            <a:ext cx="6120232" cy="2866060"/>
          </a:xfrm>
          <a:prstGeom prst="rect">
            <a:avLst/>
          </a:prstGeom>
          <a:ln w="25400">
            <a:solidFill>
              <a:schemeClr val="accent1"/>
            </a:solidFill>
          </a:ln>
        </p:spPr>
      </p:pic>
      <p:pic>
        <p:nvPicPr>
          <p:cNvPr id="5" name="Picture 4"/>
          <p:cNvPicPr>
            <a:picLocks noChangeAspect="1"/>
          </p:cNvPicPr>
          <p:nvPr/>
        </p:nvPicPr>
        <p:blipFill>
          <a:blip r:embed="rId5"/>
          <a:stretch>
            <a:fillRect/>
          </a:stretch>
        </p:blipFill>
        <p:spPr>
          <a:xfrm>
            <a:off x="6626480" y="3568666"/>
            <a:ext cx="5214614" cy="2587953"/>
          </a:xfrm>
          <a:prstGeom prst="rect">
            <a:avLst/>
          </a:prstGeom>
          <a:solidFill>
            <a:srgbClr val="002060"/>
          </a:solidFill>
          <a:ln w="25400">
            <a:solidFill>
              <a:schemeClr val="accent1"/>
            </a:solidFill>
          </a:ln>
        </p:spPr>
      </p:pic>
    </p:spTree>
    <p:extLst>
      <p:ext uri="{BB962C8B-B14F-4D97-AF65-F5344CB8AC3E}">
        <p14:creationId xmlns:p14="http://schemas.microsoft.com/office/powerpoint/2010/main" val="208060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E29E561-9004-4DBF-AD9F-9D24E185D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689" y="928688"/>
            <a:ext cx="23399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a:extLst>
              <a:ext uri="{FF2B5EF4-FFF2-40B4-BE49-F238E27FC236}">
                <a16:creationId xmlns:a16="http://schemas.microsoft.com/office/drawing/2014/main" id="{6D521ACC-9D7B-416D-B955-3C8D99188E9F}"/>
              </a:ext>
            </a:extLst>
          </p:cNvPr>
          <p:cNvSpPr txBox="1">
            <a:spLocks noChangeArrowheads="1"/>
          </p:cNvSpPr>
          <p:nvPr/>
        </p:nvSpPr>
        <p:spPr bwMode="auto">
          <a:xfrm>
            <a:off x="3575051" y="3429001"/>
            <a:ext cx="4714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rgbClr val="33CC33"/>
                </a:solidFill>
              </a:rPr>
              <a:t>Mercure</a:t>
            </a:r>
          </a:p>
        </p:txBody>
      </p:sp>
      <p:sp>
        <p:nvSpPr>
          <p:cNvPr id="10244" name="TextBox 3">
            <a:extLst>
              <a:ext uri="{FF2B5EF4-FFF2-40B4-BE49-F238E27FC236}">
                <a16:creationId xmlns:a16="http://schemas.microsoft.com/office/drawing/2014/main" id="{D4F9A8B0-064B-4DB9-85D3-1486FC464E48}"/>
              </a:ext>
            </a:extLst>
          </p:cNvPr>
          <p:cNvSpPr txBox="1">
            <a:spLocks noChangeArrowheads="1"/>
          </p:cNvSpPr>
          <p:nvPr/>
        </p:nvSpPr>
        <p:spPr bwMode="auto">
          <a:xfrm>
            <a:off x="1703388" y="4333876"/>
            <a:ext cx="9328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solidFill>
                  <a:srgbClr val="33CC33"/>
                </a:solidFill>
              </a:rPr>
              <a:t>Mercure</a:t>
            </a:r>
            <a:r>
              <a:rPr lang="en-GB" altLang="en-US" sz="4000" dirty="0">
                <a:solidFill>
                  <a:srgbClr val="FFFF00"/>
                </a:solidFill>
              </a:rPr>
              <a:t> </a:t>
            </a:r>
            <a:r>
              <a:rPr lang="en-GB" altLang="en-US" sz="4000" dirty="0" err="1">
                <a:solidFill>
                  <a:schemeClr val="bg1"/>
                </a:solidFill>
              </a:rPr>
              <a:t>est</a:t>
            </a:r>
            <a:r>
              <a:rPr lang="en-GB" altLang="en-US" sz="4000" dirty="0">
                <a:solidFill>
                  <a:schemeClr val="bg1"/>
                </a:solidFill>
              </a:rPr>
              <a:t> </a:t>
            </a:r>
            <a:r>
              <a:rPr lang="en-GB" altLang="en-US" sz="4000" dirty="0" err="1">
                <a:solidFill>
                  <a:srgbClr val="FF00FF"/>
                </a:solidFill>
              </a:rPr>
              <a:t>une</a:t>
            </a:r>
            <a:r>
              <a:rPr lang="en-GB" altLang="en-US" sz="4000" dirty="0">
                <a:solidFill>
                  <a:srgbClr val="B3A2C7"/>
                </a:solidFill>
              </a:rPr>
              <a:t> </a:t>
            </a:r>
            <a:r>
              <a:rPr lang="en-GB" altLang="en-US" sz="4000" dirty="0">
                <a:solidFill>
                  <a:srgbClr val="7030A0"/>
                </a:solidFill>
              </a:rPr>
              <a:t>très</a:t>
            </a:r>
            <a:r>
              <a:rPr lang="en-GB" altLang="en-US" sz="4000" dirty="0">
                <a:solidFill>
                  <a:srgbClr val="B3A2C7"/>
                </a:solidFill>
              </a:rPr>
              <a:t> </a:t>
            </a:r>
            <a:r>
              <a:rPr lang="en-GB" altLang="en-US" sz="4000" dirty="0">
                <a:solidFill>
                  <a:srgbClr val="FF0000"/>
                </a:solidFill>
              </a:rPr>
              <a:t>petite</a:t>
            </a:r>
            <a:r>
              <a:rPr lang="en-GB" altLang="en-US" sz="4000" dirty="0">
                <a:solidFill>
                  <a:srgbClr val="FFFF00"/>
                </a:solidFill>
              </a:rPr>
              <a:t> </a:t>
            </a:r>
            <a:r>
              <a:rPr lang="en-GB" altLang="en-US" sz="4000" dirty="0">
                <a:solidFill>
                  <a:srgbClr val="33CC33"/>
                </a:solidFill>
              </a:rPr>
              <a:t>planète.</a:t>
            </a:r>
          </a:p>
        </p:txBody>
      </p:sp>
      <p:sp>
        <p:nvSpPr>
          <p:cNvPr id="5" name="Title 1">
            <a:extLst>
              <a:ext uri="{FF2B5EF4-FFF2-40B4-BE49-F238E27FC236}">
                <a16:creationId xmlns:a16="http://schemas.microsoft.com/office/drawing/2014/main" id="{E721B53A-B41F-4FEB-90A4-032F7E07D198}"/>
              </a:ext>
            </a:extLst>
          </p:cNvPr>
          <p:cNvSpPr txBox="1">
            <a:spLocks/>
          </p:cNvSpPr>
          <p:nvPr/>
        </p:nvSpPr>
        <p:spPr bwMode="auto">
          <a:xfrm>
            <a:off x="2506437" y="5122863"/>
            <a:ext cx="7858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4000" dirty="0">
                <a:solidFill>
                  <a:schemeClr val="bg1"/>
                </a:solidFill>
              </a:rPr>
              <a:t> Il  </a:t>
            </a:r>
            <a:r>
              <a:rPr lang="en-GB" altLang="en-US" sz="4000" dirty="0" err="1">
                <a:solidFill>
                  <a:schemeClr val="bg1"/>
                </a:solidFill>
              </a:rPr>
              <a:t>est</a:t>
            </a:r>
            <a:r>
              <a:rPr lang="en-GB" altLang="en-US" sz="4000" dirty="0">
                <a:solidFill>
                  <a:schemeClr val="bg1"/>
                </a:solidFill>
              </a:rPr>
              <a:t> </a:t>
            </a:r>
            <a:r>
              <a:rPr lang="en-GB" altLang="en-US" sz="4000" dirty="0" err="1">
                <a:solidFill>
                  <a:schemeClr val="bg1"/>
                </a:solidFill>
              </a:rPr>
              <a:t>une</a:t>
            </a:r>
            <a:r>
              <a:rPr lang="en-GB" altLang="en-US" sz="4000" dirty="0">
                <a:solidFill>
                  <a:schemeClr val="bg1"/>
                </a:solidFill>
              </a:rPr>
              <a:t> </a:t>
            </a:r>
            <a:r>
              <a:rPr lang="en-GB" altLang="en-US" sz="4000" dirty="0" smtClean="0">
                <a:solidFill>
                  <a:srgbClr val="33CC33"/>
                </a:solidFill>
              </a:rPr>
              <a:t>planète</a:t>
            </a:r>
            <a:r>
              <a:rPr lang="en-GB" altLang="en-US" sz="4000" dirty="0" smtClean="0">
                <a:solidFill>
                  <a:srgbClr val="FFFF00"/>
                </a:solidFill>
              </a:rPr>
              <a:t> </a:t>
            </a:r>
            <a:r>
              <a:rPr lang="en-GB" altLang="en-US" sz="4000" dirty="0">
                <a:solidFill>
                  <a:srgbClr val="FF0000"/>
                </a:solidFill>
              </a:rPr>
              <a:t>bleu.</a:t>
            </a:r>
            <a:r>
              <a:rPr lang="en-GB" altLang="en-US" sz="4000" dirty="0">
                <a:solidFill>
                  <a:srgbClr val="FFFF00"/>
                </a:solidFill>
              </a:rPr>
              <a:t>  </a:t>
            </a:r>
            <a:endParaRPr lang="en-US" altLang="en-US" sz="4000" dirty="0">
              <a:solidFill>
                <a:srgbClr val="FFFF00"/>
              </a:solidFill>
            </a:endParaRPr>
          </a:p>
        </p:txBody>
      </p:sp>
      <p:sp>
        <p:nvSpPr>
          <p:cNvPr id="3" name="TextBox 2"/>
          <p:cNvSpPr txBox="1"/>
          <p:nvPr/>
        </p:nvSpPr>
        <p:spPr>
          <a:xfrm>
            <a:off x="2838995" y="195710"/>
            <a:ext cx="9004663" cy="461665"/>
          </a:xfrm>
          <a:prstGeom prst="rect">
            <a:avLst/>
          </a:prstGeom>
          <a:noFill/>
        </p:spPr>
        <p:txBody>
          <a:bodyPr wrap="square" rtlCol="0">
            <a:spAutoFit/>
          </a:bodyPr>
          <a:lstStyle/>
          <a:p>
            <a:r>
              <a:rPr lang="en-GB" sz="2400" dirty="0" smtClean="0"/>
              <a:t>Try to work out the information about the planets</a:t>
            </a:r>
            <a:r>
              <a:rPr lang="en-GB" dirty="0" smtClean="0"/>
              <a:t>.</a:t>
            </a:r>
            <a:endParaRPr lang="en-GB" dirty="0"/>
          </a:p>
        </p:txBody>
      </p:sp>
      <p:sp>
        <p:nvSpPr>
          <p:cNvPr id="4" name="Rectangle 3"/>
          <p:cNvSpPr/>
          <p:nvPr/>
        </p:nvSpPr>
        <p:spPr>
          <a:xfrm>
            <a:off x="4574014" y="5041901"/>
            <a:ext cx="3046283" cy="369332"/>
          </a:xfrm>
          <a:prstGeom prst="rect">
            <a:avLst/>
          </a:prstGeom>
        </p:spPr>
        <p:txBody>
          <a:bodyPr wrap="none">
            <a:spAutoFit/>
          </a:bodyPr>
          <a:lstStyle/>
          <a:p>
            <a:r>
              <a:rPr lang="en-GB" dirty="0" smtClean="0"/>
              <a:t>Mercury is a very small planet.</a:t>
            </a:r>
            <a:endParaRPr lang="en-GB" dirty="0"/>
          </a:p>
        </p:txBody>
      </p:sp>
      <p:sp>
        <p:nvSpPr>
          <p:cNvPr id="11" name="Rectangle 10"/>
          <p:cNvSpPr/>
          <p:nvPr/>
        </p:nvSpPr>
        <p:spPr>
          <a:xfrm>
            <a:off x="4982589" y="6009759"/>
            <a:ext cx="1852174" cy="369332"/>
          </a:xfrm>
          <a:prstGeom prst="rect">
            <a:avLst/>
          </a:prstGeom>
        </p:spPr>
        <p:txBody>
          <a:bodyPr wrap="none">
            <a:spAutoFit/>
          </a:bodyPr>
          <a:lstStyle/>
          <a:p>
            <a:r>
              <a:rPr lang="en-GB" dirty="0" smtClean="0"/>
              <a:t>It is a blue planet.</a:t>
            </a:r>
            <a:endParaRPr lang="en-GB" dirty="0"/>
          </a:p>
        </p:txBody>
      </p:sp>
      <p:sp>
        <p:nvSpPr>
          <p:cNvPr id="12" name="Rectangle 11"/>
          <p:cNvSpPr/>
          <p:nvPr/>
        </p:nvSpPr>
        <p:spPr>
          <a:xfrm>
            <a:off x="7419198" y="1736997"/>
            <a:ext cx="4617739" cy="369332"/>
          </a:xfrm>
          <a:prstGeom prst="rect">
            <a:avLst/>
          </a:prstGeom>
        </p:spPr>
        <p:txBody>
          <a:bodyPr wrap="none">
            <a:spAutoFit/>
          </a:bodyPr>
          <a:lstStyle/>
          <a:p>
            <a:r>
              <a:rPr lang="en-GB" dirty="0" smtClean="0"/>
              <a:t>Remember the adjectives come after the noun.</a:t>
            </a:r>
            <a:endParaRPr lang="en-GB" dirty="0"/>
          </a:p>
        </p:txBody>
      </p:sp>
      <p:pic>
        <p:nvPicPr>
          <p:cNvPr id="10" name="Picture 9"/>
          <p:cNvPicPr>
            <a:picLocks noChangeAspect="1"/>
          </p:cNvPicPr>
          <p:nvPr/>
        </p:nvPicPr>
        <p:blipFill>
          <a:blip r:embed="rId4"/>
          <a:stretch>
            <a:fillRect/>
          </a:stretch>
        </p:blipFill>
        <p:spPr>
          <a:xfrm>
            <a:off x="225043" y="130778"/>
            <a:ext cx="11741914" cy="6596444"/>
          </a:xfrm>
          <a:prstGeom prst="rect">
            <a:avLst/>
          </a:prstGeom>
        </p:spPr>
      </p:pic>
    </p:spTree>
    <p:extLst>
      <p:ext uri="{BB962C8B-B14F-4D97-AF65-F5344CB8AC3E}">
        <p14:creationId xmlns:p14="http://schemas.microsoft.com/office/powerpoint/2010/main" val="29512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5" grpId="0"/>
      <p:bldP spid="4"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A86F9E72-8AC8-4ED9-B375-66E70D257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92" y="359569"/>
            <a:ext cx="2708275"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a:extLst>
              <a:ext uri="{FF2B5EF4-FFF2-40B4-BE49-F238E27FC236}">
                <a16:creationId xmlns:a16="http://schemas.microsoft.com/office/drawing/2014/main" id="{44B05248-05E2-4923-A95C-E4D4DA6086BB}"/>
              </a:ext>
            </a:extLst>
          </p:cNvPr>
          <p:cNvSpPr txBox="1">
            <a:spLocks noChangeArrowheads="1"/>
          </p:cNvSpPr>
          <p:nvPr/>
        </p:nvSpPr>
        <p:spPr bwMode="auto">
          <a:xfrm>
            <a:off x="938359" y="3318165"/>
            <a:ext cx="2590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rgbClr val="33CC33"/>
                </a:solidFill>
              </a:rPr>
              <a:t>Vénus</a:t>
            </a:r>
          </a:p>
        </p:txBody>
      </p:sp>
      <p:sp>
        <p:nvSpPr>
          <p:cNvPr id="12292" name="TextBox 3">
            <a:extLst>
              <a:ext uri="{FF2B5EF4-FFF2-40B4-BE49-F238E27FC236}">
                <a16:creationId xmlns:a16="http://schemas.microsoft.com/office/drawing/2014/main" id="{A85B9FA0-627F-40C2-8430-8CB175B9E3B5}"/>
              </a:ext>
            </a:extLst>
          </p:cNvPr>
          <p:cNvSpPr txBox="1">
            <a:spLocks noChangeArrowheads="1"/>
          </p:cNvSpPr>
          <p:nvPr/>
        </p:nvSpPr>
        <p:spPr bwMode="auto">
          <a:xfrm>
            <a:off x="0" y="4110951"/>
            <a:ext cx="54586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solidFill>
                  <a:srgbClr val="33CC33"/>
                </a:solidFill>
              </a:rPr>
              <a:t>Vénus</a:t>
            </a:r>
            <a:r>
              <a:rPr lang="en-GB" altLang="en-US" sz="4000" dirty="0">
                <a:solidFill>
                  <a:srgbClr val="FFFF00"/>
                </a:solidFill>
              </a:rPr>
              <a:t> </a:t>
            </a:r>
            <a:r>
              <a:rPr lang="en-GB" altLang="en-US" sz="4000" dirty="0" err="1" smtClean="0"/>
              <a:t>est</a:t>
            </a:r>
            <a:r>
              <a:rPr lang="en-GB" altLang="en-US" sz="4000" dirty="0" smtClean="0">
                <a:solidFill>
                  <a:srgbClr val="FFFF00"/>
                </a:solidFill>
              </a:rPr>
              <a:t> </a:t>
            </a:r>
            <a:r>
              <a:rPr lang="en-GB" altLang="en-US" sz="4000" dirty="0" err="1">
                <a:solidFill>
                  <a:srgbClr val="FF00FF"/>
                </a:solidFill>
              </a:rPr>
              <a:t>une</a:t>
            </a:r>
            <a:r>
              <a:rPr lang="en-GB" altLang="en-US" sz="4000" dirty="0">
                <a:solidFill>
                  <a:srgbClr val="FF00FF"/>
                </a:solidFill>
              </a:rPr>
              <a:t> </a:t>
            </a:r>
            <a:r>
              <a:rPr lang="en-GB" altLang="en-US" sz="4000" dirty="0" err="1">
                <a:solidFill>
                  <a:srgbClr val="7030A0"/>
                </a:solidFill>
              </a:rPr>
              <a:t>assez</a:t>
            </a:r>
            <a:r>
              <a:rPr lang="en-GB" altLang="en-US" sz="4000" dirty="0">
                <a:solidFill>
                  <a:srgbClr val="FFFF00"/>
                </a:solidFill>
              </a:rPr>
              <a:t> </a:t>
            </a:r>
            <a:r>
              <a:rPr lang="en-GB" altLang="en-US" sz="4000" dirty="0" err="1">
                <a:solidFill>
                  <a:srgbClr val="FF0000"/>
                </a:solidFill>
              </a:rPr>
              <a:t>grande</a:t>
            </a:r>
            <a:r>
              <a:rPr lang="en-GB" altLang="en-US" sz="4000" dirty="0">
                <a:solidFill>
                  <a:srgbClr val="FFFF00"/>
                </a:solidFill>
              </a:rPr>
              <a:t> </a:t>
            </a:r>
            <a:r>
              <a:rPr lang="en-GB" altLang="en-US" sz="4000" dirty="0">
                <a:solidFill>
                  <a:srgbClr val="33CC33"/>
                </a:solidFill>
              </a:rPr>
              <a:t>planète.</a:t>
            </a:r>
          </a:p>
        </p:txBody>
      </p:sp>
      <p:sp>
        <p:nvSpPr>
          <p:cNvPr id="9" name="Rectangle 8"/>
          <p:cNvSpPr/>
          <p:nvPr/>
        </p:nvSpPr>
        <p:spPr>
          <a:xfrm>
            <a:off x="1153392" y="5578279"/>
            <a:ext cx="2677784" cy="369332"/>
          </a:xfrm>
          <a:prstGeom prst="rect">
            <a:avLst/>
          </a:prstGeom>
        </p:spPr>
        <p:txBody>
          <a:bodyPr wrap="none">
            <a:spAutoFit/>
          </a:bodyPr>
          <a:lstStyle/>
          <a:p>
            <a:r>
              <a:rPr lang="en-GB" dirty="0" smtClean="0"/>
              <a:t>Venus is a fairly big planet.</a:t>
            </a:r>
            <a:endParaRPr lang="en-GB" dirty="0"/>
          </a:p>
        </p:txBody>
      </p:sp>
      <p:pic>
        <p:nvPicPr>
          <p:cNvPr id="10" name="Picture 2">
            <a:extLst>
              <a:ext uri="{FF2B5EF4-FFF2-40B4-BE49-F238E27FC236}">
                <a16:creationId xmlns:a16="http://schemas.microsoft.com/office/drawing/2014/main" id="{221F7E51-3BBB-4D44-B6DD-DB843E82D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599" y="359569"/>
            <a:ext cx="2706464"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6A02ABED-6A9F-4077-A307-8DCA145B304A}"/>
              </a:ext>
            </a:extLst>
          </p:cNvPr>
          <p:cNvSpPr txBox="1">
            <a:spLocks noChangeArrowheads="1"/>
          </p:cNvSpPr>
          <p:nvPr/>
        </p:nvSpPr>
        <p:spPr bwMode="auto">
          <a:xfrm>
            <a:off x="6655811" y="3318165"/>
            <a:ext cx="4714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rgbClr val="33CC33"/>
                </a:solidFill>
              </a:rPr>
              <a:t>La Terre</a:t>
            </a:r>
          </a:p>
        </p:txBody>
      </p:sp>
      <p:sp>
        <p:nvSpPr>
          <p:cNvPr id="12" name="TextBox 3">
            <a:extLst>
              <a:ext uri="{FF2B5EF4-FFF2-40B4-BE49-F238E27FC236}">
                <a16:creationId xmlns:a16="http://schemas.microsoft.com/office/drawing/2014/main" id="{B74A9DB0-EBF4-4622-A0B0-14B2F8568D72}"/>
              </a:ext>
            </a:extLst>
          </p:cNvPr>
          <p:cNvSpPr txBox="1">
            <a:spLocks noChangeArrowheads="1"/>
          </p:cNvSpPr>
          <p:nvPr/>
        </p:nvSpPr>
        <p:spPr bwMode="auto">
          <a:xfrm>
            <a:off x="6480413" y="4041846"/>
            <a:ext cx="50656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solidFill>
                  <a:srgbClr val="FF00FF"/>
                </a:solidFill>
              </a:rPr>
              <a:t>La</a:t>
            </a:r>
            <a:r>
              <a:rPr lang="en-GB" altLang="en-US" sz="4000" dirty="0">
                <a:solidFill>
                  <a:srgbClr val="FFFF00"/>
                </a:solidFill>
              </a:rPr>
              <a:t> </a:t>
            </a:r>
            <a:r>
              <a:rPr lang="en-GB" altLang="en-US" sz="4000" dirty="0">
                <a:solidFill>
                  <a:srgbClr val="33CC33"/>
                </a:solidFill>
              </a:rPr>
              <a:t>Terre</a:t>
            </a:r>
            <a:r>
              <a:rPr lang="en-GB" altLang="en-US" sz="4000" dirty="0">
                <a:solidFill>
                  <a:srgbClr val="FFFF00"/>
                </a:solidFill>
              </a:rPr>
              <a:t> </a:t>
            </a:r>
            <a:r>
              <a:rPr lang="en-GB" altLang="en-US" sz="4000" dirty="0" err="1"/>
              <a:t>est</a:t>
            </a:r>
            <a:r>
              <a:rPr lang="en-GB" altLang="en-US" sz="4000" dirty="0">
                <a:solidFill>
                  <a:srgbClr val="FFFF00"/>
                </a:solidFill>
              </a:rPr>
              <a:t> </a:t>
            </a:r>
            <a:r>
              <a:rPr lang="en-GB" altLang="en-US" sz="4000" dirty="0" err="1">
                <a:solidFill>
                  <a:srgbClr val="FF00FF"/>
                </a:solidFill>
              </a:rPr>
              <a:t>une</a:t>
            </a:r>
            <a:r>
              <a:rPr lang="en-GB" altLang="en-US" sz="4000" dirty="0">
                <a:solidFill>
                  <a:srgbClr val="FF00FF"/>
                </a:solidFill>
              </a:rPr>
              <a:t> </a:t>
            </a:r>
            <a:r>
              <a:rPr lang="en-GB" altLang="en-US" sz="4000" dirty="0">
                <a:solidFill>
                  <a:srgbClr val="FF0000"/>
                </a:solidFill>
              </a:rPr>
              <a:t>petite</a:t>
            </a:r>
            <a:r>
              <a:rPr lang="en-GB" altLang="en-US" sz="4000" dirty="0">
                <a:solidFill>
                  <a:srgbClr val="FFFF00"/>
                </a:solidFill>
              </a:rPr>
              <a:t> </a:t>
            </a:r>
            <a:r>
              <a:rPr lang="en-GB" altLang="en-US" sz="4000" dirty="0" smtClean="0">
                <a:solidFill>
                  <a:srgbClr val="33CC33"/>
                </a:solidFill>
              </a:rPr>
              <a:t>planète </a:t>
            </a:r>
            <a:r>
              <a:rPr lang="en-GB" altLang="en-US" sz="4000" dirty="0" smtClean="0">
                <a:solidFill>
                  <a:srgbClr val="FF0000"/>
                </a:solidFill>
              </a:rPr>
              <a:t>bleu et vert.</a:t>
            </a:r>
            <a:endParaRPr lang="en-GB" altLang="en-US" sz="4000" dirty="0">
              <a:solidFill>
                <a:srgbClr val="FF0000"/>
              </a:solidFill>
            </a:endParaRPr>
          </a:p>
        </p:txBody>
      </p:sp>
      <p:sp>
        <p:nvSpPr>
          <p:cNvPr id="13" name="Rectangle 12"/>
          <p:cNvSpPr/>
          <p:nvPr/>
        </p:nvSpPr>
        <p:spPr>
          <a:xfrm>
            <a:off x="6904369" y="5578279"/>
            <a:ext cx="4217758" cy="369332"/>
          </a:xfrm>
          <a:prstGeom prst="rect">
            <a:avLst/>
          </a:prstGeom>
        </p:spPr>
        <p:txBody>
          <a:bodyPr wrap="none">
            <a:spAutoFit/>
          </a:bodyPr>
          <a:lstStyle/>
          <a:p>
            <a:r>
              <a:rPr lang="en-GB" dirty="0" smtClean="0"/>
              <a:t>The Earth is a small, blue and green planet.</a:t>
            </a:r>
            <a:endParaRPr lang="en-GB" dirty="0"/>
          </a:p>
        </p:txBody>
      </p:sp>
      <p:pic>
        <p:nvPicPr>
          <p:cNvPr id="14" name="Picture 13"/>
          <p:cNvPicPr>
            <a:picLocks noChangeAspect="1"/>
          </p:cNvPicPr>
          <p:nvPr/>
        </p:nvPicPr>
        <p:blipFill>
          <a:blip r:embed="rId5"/>
          <a:stretch>
            <a:fillRect/>
          </a:stretch>
        </p:blipFill>
        <p:spPr>
          <a:xfrm>
            <a:off x="225043" y="130778"/>
            <a:ext cx="11741914" cy="6596444"/>
          </a:xfrm>
          <a:prstGeom prst="rect">
            <a:avLst/>
          </a:prstGeom>
        </p:spPr>
      </p:pic>
    </p:spTree>
    <p:extLst>
      <p:ext uri="{BB962C8B-B14F-4D97-AF65-F5344CB8AC3E}">
        <p14:creationId xmlns:p14="http://schemas.microsoft.com/office/powerpoint/2010/main" val="314866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9"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4D1524A7-9536-4F86-961B-A9465F6F0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114" y="367713"/>
            <a:ext cx="2775635" cy="259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a:extLst>
              <a:ext uri="{FF2B5EF4-FFF2-40B4-BE49-F238E27FC236}">
                <a16:creationId xmlns:a16="http://schemas.microsoft.com/office/drawing/2014/main" id="{29012433-8809-4424-9333-F82D03FBAE60}"/>
              </a:ext>
            </a:extLst>
          </p:cNvPr>
          <p:cNvSpPr txBox="1">
            <a:spLocks noChangeArrowheads="1"/>
          </p:cNvSpPr>
          <p:nvPr/>
        </p:nvSpPr>
        <p:spPr bwMode="auto">
          <a:xfrm>
            <a:off x="0" y="3124202"/>
            <a:ext cx="4714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rgbClr val="33CC33"/>
                </a:solidFill>
              </a:rPr>
              <a:t>Mars</a:t>
            </a:r>
          </a:p>
        </p:txBody>
      </p:sp>
      <p:sp>
        <p:nvSpPr>
          <p:cNvPr id="18436" name="TextBox 4">
            <a:extLst>
              <a:ext uri="{FF2B5EF4-FFF2-40B4-BE49-F238E27FC236}">
                <a16:creationId xmlns:a16="http://schemas.microsoft.com/office/drawing/2014/main" id="{417F6DCD-579D-419F-9C19-93E4601FF9C7}"/>
              </a:ext>
            </a:extLst>
          </p:cNvPr>
          <p:cNvSpPr txBox="1">
            <a:spLocks noChangeArrowheads="1"/>
          </p:cNvSpPr>
          <p:nvPr/>
        </p:nvSpPr>
        <p:spPr bwMode="auto">
          <a:xfrm>
            <a:off x="-177580" y="3948114"/>
            <a:ext cx="5305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solidFill>
                  <a:srgbClr val="33CC33"/>
                </a:solidFill>
              </a:rPr>
              <a:t>Mars</a:t>
            </a:r>
            <a:r>
              <a:rPr lang="en-GB" altLang="en-US" sz="4000" dirty="0">
                <a:solidFill>
                  <a:srgbClr val="FFFF00"/>
                </a:solidFill>
              </a:rPr>
              <a:t> </a:t>
            </a:r>
            <a:r>
              <a:rPr lang="en-GB" altLang="en-US" sz="4000" dirty="0" err="1"/>
              <a:t>est</a:t>
            </a:r>
            <a:r>
              <a:rPr lang="en-GB" altLang="en-US" sz="4000" dirty="0"/>
              <a:t> </a:t>
            </a:r>
            <a:r>
              <a:rPr lang="en-GB" altLang="en-US" sz="4000" dirty="0" err="1">
                <a:solidFill>
                  <a:srgbClr val="FF00FF"/>
                </a:solidFill>
              </a:rPr>
              <a:t>une</a:t>
            </a:r>
            <a:r>
              <a:rPr lang="en-GB" altLang="en-US" sz="4000" dirty="0">
                <a:solidFill>
                  <a:srgbClr val="FFFF00"/>
                </a:solidFill>
              </a:rPr>
              <a:t> </a:t>
            </a:r>
            <a:r>
              <a:rPr lang="en-GB" altLang="en-US" sz="4000" dirty="0">
                <a:solidFill>
                  <a:srgbClr val="FF0000"/>
                </a:solidFill>
              </a:rPr>
              <a:t>petite</a:t>
            </a:r>
            <a:r>
              <a:rPr lang="en-GB" altLang="en-US" sz="4000" dirty="0">
                <a:solidFill>
                  <a:srgbClr val="FFFF00"/>
                </a:solidFill>
              </a:rPr>
              <a:t> </a:t>
            </a:r>
            <a:r>
              <a:rPr lang="en-GB" altLang="en-US" sz="4000" dirty="0" smtClean="0">
                <a:solidFill>
                  <a:srgbClr val="33CC33"/>
                </a:solidFill>
              </a:rPr>
              <a:t>planète </a:t>
            </a:r>
            <a:r>
              <a:rPr lang="en-GB" altLang="en-US" sz="4000" dirty="0" smtClean="0">
                <a:solidFill>
                  <a:srgbClr val="FF0000"/>
                </a:solidFill>
              </a:rPr>
              <a:t>rouge.</a:t>
            </a:r>
            <a:endParaRPr lang="en-GB" altLang="en-US" sz="4000" dirty="0">
              <a:solidFill>
                <a:srgbClr val="FF0000"/>
              </a:solidFill>
            </a:endParaRPr>
          </a:p>
        </p:txBody>
      </p:sp>
      <p:sp>
        <p:nvSpPr>
          <p:cNvPr id="8" name="Rectangle 7"/>
          <p:cNvSpPr/>
          <p:nvPr/>
        </p:nvSpPr>
        <p:spPr>
          <a:xfrm>
            <a:off x="688001" y="5595700"/>
            <a:ext cx="2637069" cy="369332"/>
          </a:xfrm>
          <a:prstGeom prst="rect">
            <a:avLst/>
          </a:prstGeom>
        </p:spPr>
        <p:txBody>
          <a:bodyPr wrap="none">
            <a:spAutoFit/>
          </a:bodyPr>
          <a:lstStyle/>
          <a:p>
            <a:r>
              <a:rPr lang="en-GB" dirty="0" smtClean="0"/>
              <a:t>Mars is a small red planet.</a:t>
            </a:r>
            <a:endParaRPr lang="en-GB" dirty="0"/>
          </a:p>
        </p:txBody>
      </p:sp>
      <p:pic>
        <p:nvPicPr>
          <p:cNvPr id="10" name="Picture 2">
            <a:extLst>
              <a:ext uri="{FF2B5EF4-FFF2-40B4-BE49-F238E27FC236}">
                <a16:creationId xmlns:a16="http://schemas.microsoft.com/office/drawing/2014/main" id="{A18EC8FB-3CA0-46E5-8C0C-54E630DD4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736" y="273476"/>
            <a:ext cx="2973388"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a:extLst>
              <a:ext uri="{FF2B5EF4-FFF2-40B4-BE49-F238E27FC236}">
                <a16:creationId xmlns:a16="http://schemas.microsoft.com/office/drawing/2014/main" id="{0E40FBF3-244B-4B75-8382-5DD33B2F5C0A}"/>
              </a:ext>
            </a:extLst>
          </p:cNvPr>
          <p:cNvSpPr txBox="1">
            <a:spLocks noChangeArrowheads="1"/>
          </p:cNvSpPr>
          <p:nvPr/>
        </p:nvSpPr>
        <p:spPr bwMode="auto">
          <a:xfrm>
            <a:off x="6802582" y="3690939"/>
            <a:ext cx="42070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solidFill>
                  <a:srgbClr val="33CC33"/>
                </a:solidFill>
              </a:rPr>
              <a:t>Jupiter</a:t>
            </a:r>
            <a:r>
              <a:rPr lang="en-GB" altLang="en-US" sz="4000" dirty="0">
                <a:solidFill>
                  <a:srgbClr val="FFFF00"/>
                </a:solidFill>
              </a:rPr>
              <a:t> </a:t>
            </a:r>
            <a:r>
              <a:rPr lang="en-GB" altLang="en-US" sz="4000" dirty="0" err="1"/>
              <a:t>est</a:t>
            </a:r>
            <a:r>
              <a:rPr lang="en-GB" altLang="en-US" sz="4000" dirty="0">
                <a:solidFill>
                  <a:srgbClr val="FFFF00"/>
                </a:solidFill>
              </a:rPr>
              <a:t> </a:t>
            </a:r>
            <a:r>
              <a:rPr lang="en-GB" altLang="en-US" sz="4000" dirty="0" err="1">
                <a:solidFill>
                  <a:srgbClr val="FF00FF"/>
                </a:solidFill>
              </a:rPr>
              <a:t>une</a:t>
            </a:r>
            <a:r>
              <a:rPr lang="en-GB" altLang="en-US" sz="4000" dirty="0">
                <a:solidFill>
                  <a:srgbClr val="FF00FF"/>
                </a:solidFill>
              </a:rPr>
              <a:t> </a:t>
            </a:r>
            <a:r>
              <a:rPr lang="en-GB" altLang="en-US" sz="4000" dirty="0">
                <a:solidFill>
                  <a:srgbClr val="0070C0"/>
                </a:solidFill>
              </a:rPr>
              <a:t>très</a:t>
            </a:r>
            <a:r>
              <a:rPr lang="en-GB" altLang="en-US" sz="4000" dirty="0">
                <a:solidFill>
                  <a:srgbClr val="FFFF00"/>
                </a:solidFill>
              </a:rPr>
              <a:t> </a:t>
            </a:r>
            <a:r>
              <a:rPr lang="en-GB" altLang="en-US" sz="4000" dirty="0" err="1">
                <a:solidFill>
                  <a:srgbClr val="FF0000"/>
                </a:solidFill>
              </a:rPr>
              <a:t>grande</a:t>
            </a:r>
            <a:r>
              <a:rPr lang="en-GB" altLang="en-US" sz="4000" dirty="0">
                <a:solidFill>
                  <a:srgbClr val="FFFF00"/>
                </a:solidFill>
              </a:rPr>
              <a:t> </a:t>
            </a:r>
            <a:r>
              <a:rPr lang="en-GB" altLang="en-US" sz="4000" dirty="0">
                <a:solidFill>
                  <a:srgbClr val="33CC33"/>
                </a:solidFill>
              </a:rPr>
              <a:t>planète.</a:t>
            </a:r>
          </a:p>
        </p:txBody>
      </p:sp>
      <p:sp>
        <p:nvSpPr>
          <p:cNvPr id="12" name="TextBox 2">
            <a:extLst>
              <a:ext uri="{FF2B5EF4-FFF2-40B4-BE49-F238E27FC236}">
                <a16:creationId xmlns:a16="http://schemas.microsoft.com/office/drawing/2014/main" id="{B34DF951-318E-4757-8F1E-9FFB315985D4}"/>
              </a:ext>
            </a:extLst>
          </p:cNvPr>
          <p:cNvSpPr txBox="1">
            <a:spLocks noChangeArrowheads="1"/>
          </p:cNvSpPr>
          <p:nvPr/>
        </p:nvSpPr>
        <p:spPr bwMode="auto">
          <a:xfrm>
            <a:off x="6802582" y="2961695"/>
            <a:ext cx="4714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rgbClr val="33CC33"/>
                </a:solidFill>
              </a:rPr>
              <a:t>Jupiter</a:t>
            </a:r>
          </a:p>
        </p:txBody>
      </p:sp>
      <p:sp>
        <p:nvSpPr>
          <p:cNvPr id="13" name="Rectangle 12"/>
          <p:cNvSpPr/>
          <p:nvPr/>
        </p:nvSpPr>
        <p:spPr>
          <a:xfrm>
            <a:off x="7817343" y="5558956"/>
            <a:ext cx="2685351" cy="369332"/>
          </a:xfrm>
          <a:prstGeom prst="rect">
            <a:avLst/>
          </a:prstGeom>
        </p:spPr>
        <p:txBody>
          <a:bodyPr wrap="none">
            <a:spAutoFit/>
          </a:bodyPr>
          <a:lstStyle/>
          <a:p>
            <a:r>
              <a:rPr lang="en-GB" dirty="0" smtClean="0"/>
              <a:t>Jupiter is a very big planet.</a:t>
            </a:r>
            <a:endParaRPr lang="en-GB" dirty="0"/>
          </a:p>
        </p:txBody>
      </p:sp>
      <p:pic>
        <p:nvPicPr>
          <p:cNvPr id="14" name="Picture 13"/>
          <p:cNvPicPr>
            <a:picLocks noChangeAspect="1"/>
          </p:cNvPicPr>
          <p:nvPr/>
        </p:nvPicPr>
        <p:blipFill>
          <a:blip r:embed="rId5"/>
          <a:stretch>
            <a:fillRect/>
          </a:stretch>
        </p:blipFill>
        <p:spPr>
          <a:xfrm>
            <a:off x="225043" y="130778"/>
            <a:ext cx="11741914" cy="6596444"/>
          </a:xfrm>
          <a:prstGeom prst="rect">
            <a:avLst/>
          </a:prstGeom>
        </p:spPr>
      </p:pic>
    </p:spTree>
    <p:extLst>
      <p:ext uri="{BB962C8B-B14F-4D97-AF65-F5344CB8AC3E}">
        <p14:creationId xmlns:p14="http://schemas.microsoft.com/office/powerpoint/2010/main" val="9442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arn(inVertical)">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8"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80F9912F-EF77-4CFA-94FA-F4DA6A4D7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522" y="368160"/>
            <a:ext cx="267493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D5246519-67BA-4DD7-8312-188B91A771D7}"/>
              </a:ext>
            </a:extLst>
          </p:cNvPr>
          <p:cNvSpPr txBox="1">
            <a:spLocks noChangeArrowheads="1"/>
          </p:cNvSpPr>
          <p:nvPr/>
        </p:nvSpPr>
        <p:spPr bwMode="auto">
          <a:xfrm>
            <a:off x="188820" y="3871107"/>
            <a:ext cx="55017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err="1">
                <a:solidFill>
                  <a:srgbClr val="33CC33"/>
                </a:solidFill>
              </a:rPr>
              <a:t>Saturne</a:t>
            </a:r>
            <a:r>
              <a:rPr lang="en-GB" altLang="en-US" sz="4000" dirty="0">
                <a:solidFill>
                  <a:srgbClr val="FFFF00"/>
                </a:solidFill>
              </a:rPr>
              <a:t> </a:t>
            </a:r>
            <a:r>
              <a:rPr lang="en-GB" altLang="en-US" sz="4000" dirty="0" err="1"/>
              <a:t>est</a:t>
            </a:r>
            <a:r>
              <a:rPr lang="en-GB" altLang="en-US" sz="4000" dirty="0">
                <a:solidFill>
                  <a:schemeClr val="bg1"/>
                </a:solidFill>
              </a:rPr>
              <a:t> </a:t>
            </a:r>
            <a:r>
              <a:rPr lang="en-GB" altLang="en-US" sz="4000" dirty="0" err="1">
                <a:solidFill>
                  <a:srgbClr val="FF00FF"/>
                </a:solidFill>
              </a:rPr>
              <a:t>une</a:t>
            </a:r>
            <a:r>
              <a:rPr lang="en-GB" altLang="en-US" sz="4000" dirty="0">
                <a:solidFill>
                  <a:srgbClr val="FF00FF"/>
                </a:solidFill>
              </a:rPr>
              <a:t> </a:t>
            </a:r>
            <a:r>
              <a:rPr lang="en-GB" altLang="en-US" sz="4000" dirty="0" err="1">
                <a:solidFill>
                  <a:srgbClr val="0070C0"/>
                </a:solidFill>
              </a:rPr>
              <a:t>assez</a:t>
            </a:r>
            <a:r>
              <a:rPr lang="en-GB" altLang="en-US" sz="4000" dirty="0">
                <a:solidFill>
                  <a:srgbClr val="FFFF00"/>
                </a:solidFill>
              </a:rPr>
              <a:t> </a:t>
            </a:r>
            <a:r>
              <a:rPr lang="en-GB" altLang="en-US" sz="4000" dirty="0" err="1">
                <a:solidFill>
                  <a:srgbClr val="FF0000"/>
                </a:solidFill>
              </a:rPr>
              <a:t>grande</a:t>
            </a:r>
            <a:r>
              <a:rPr lang="en-GB" altLang="en-US" sz="4000" dirty="0">
                <a:solidFill>
                  <a:srgbClr val="FFFF00"/>
                </a:solidFill>
              </a:rPr>
              <a:t> </a:t>
            </a:r>
            <a:r>
              <a:rPr lang="en-GB" altLang="en-US" sz="4000" dirty="0">
                <a:solidFill>
                  <a:srgbClr val="33CC33"/>
                </a:solidFill>
              </a:rPr>
              <a:t>planète.</a:t>
            </a:r>
          </a:p>
        </p:txBody>
      </p:sp>
      <p:sp>
        <p:nvSpPr>
          <p:cNvPr id="22532" name="TextBox 3">
            <a:extLst>
              <a:ext uri="{FF2B5EF4-FFF2-40B4-BE49-F238E27FC236}">
                <a16:creationId xmlns:a16="http://schemas.microsoft.com/office/drawing/2014/main" id="{081C1AF7-66B7-4F81-BAB3-799637374120}"/>
              </a:ext>
            </a:extLst>
          </p:cNvPr>
          <p:cNvSpPr txBox="1">
            <a:spLocks noChangeArrowheads="1"/>
          </p:cNvSpPr>
          <p:nvPr/>
        </p:nvSpPr>
        <p:spPr bwMode="auto">
          <a:xfrm>
            <a:off x="94599" y="3043611"/>
            <a:ext cx="4714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err="1">
                <a:solidFill>
                  <a:srgbClr val="33CC33"/>
                </a:solidFill>
              </a:rPr>
              <a:t>Saturne</a:t>
            </a:r>
            <a:endParaRPr lang="en-GB" altLang="en-US" sz="4800" dirty="0">
              <a:solidFill>
                <a:srgbClr val="33CC33"/>
              </a:solidFill>
            </a:endParaRPr>
          </a:p>
        </p:txBody>
      </p:sp>
      <p:sp>
        <p:nvSpPr>
          <p:cNvPr id="22534" name="Rectangle 2">
            <a:extLst>
              <a:ext uri="{FF2B5EF4-FFF2-40B4-BE49-F238E27FC236}">
                <a16:creationId xmlns:a16="http://schemas.microsoft.com/office/drawing/2014/main" id="{9FBF98AD-D7AA-4621-BBAC-826C413FD3B5}"/>
              </a:ext>
            </a:extLst>
          </p:cNvPr>
          <p:cNvSpPr>
            <a:spLocks noChangeArrowheads="1"/>
          </p:cNvSpPr>
          <p:nvPr/>
        </p:nvSpPr>
        <p:spPr bwMode="auto">
          <a:xfrm>
            <a:off x="188820" y="5601819"/>
            <a:ext cx="65650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dirty="0" smtClean="0">
                <a:solidFill>
                  <a:schemeClr val="bg1"/>
                </a:solidFill>
              </a:rPr>
              <a:t>Il </a:t>
            </a:r>
            <a:r>
              <a:rPr lang="en-GB" altLang="en-US" sz="3600" dirty="0" err="1"/>
              <a:t>est</a:t>
            </a:r>
            <a:r>
              <a:rPr lang="en-GB" altLang="en-US" sz="3600" dirty="0"/>
              <a:t> </a:t>
            </a:r>
            <a:r>
              <a:rPr lang="en-GB" altLang="en-US" sz="3600" dirty="0" err="1"/>
              <a:t>une</a:t>
            </a:r>
            <a:r>
              <a:rPr lang="en-GB" altLang="en-US" sz="3600" dirty="0"/>
              <a:t> </a:t>
            </a:r>
            <a:r>
              <a:rPr lang="en-GB" altLang="en-US" sz="3600" dirty="0">
                <a:solidFill>
                  <a:srgbClr val="33CC33"/>
                </a:solidFill>
              </a:rPr>
              <a:t>planète </a:t>
            </a:r>
            <a:r>
              <a:rPr lang="en-GB" altLang="en-US" sz="3600" dirty="0">
                <a:solidFill>
                  <a:srgbClr val="FF0000"/>
                </a:solidFill>
              </a:rPr>
              <a:t>orange</a:t>
            </a:r>
            <a:r>
              <a:rPr lang="en-GB" altLang="en-US" sz="3600" dirty="0">
                <a:solidFill>
                  <a:srgbClr val="33CC33"/>
                </a:solidFill>
              </a:rPr>
              <a:t> et </a:t>
            </a:r>
            <a:r>
              <a:rPr lang="en-GB" altLang="en-US" sz="3600" dirty="0" err="1">
                <a:solidFill>
                  <a:srgbClr val="FF0000"/>
                </a:solidFill>
              </a:rPr>
              <a:t>jaune</a:t>
            </a:r>
            <a:r>
              <a:rPr lang="en-GB" altLang="en-US" sz="3600" dirty="0">
                <a:solidFill>
                  <a:srgbClr val="FF0000"/>
                </a:solidFill>
              </a:rPr>
              <a:t>.</a:t>
            </a:r>
          </a:p>
        </p:txBody>
      </p:sp>
      <p:sp>
        <p:nvSpPr>
          <p:cNvPr id="7" name="Rectangle 6"/>
          <p:cNvSpPr/>
          <p:nvPr/>
        </p:nvSpPr>
        <p:spPr>
          <a:xfrm>
            <a:off x="1331748" y="5181705"/>
            <a:ext cx="2724015" cy="369332"/>
          </a:xfrm>
          <a:prstGeom prst="rect">
            <a:avLst/>
          </a:prstGeom>
        </p:spPr>
        <p:txBody>
          <a:bodyPr wrap="none">
            <a:spAutoFit/>
          </a:bodyPr>
          <a:lstStyle/>
          <a:p>
            <a:r>
              <a:rPr lang="en-GB" dirty="0"/>
              <a:t>S</a:t>
            </a:r>
            <a:r>
              <a:rPr lang="en-GB" dirty="0" smtClean="0"/>
              <a:t>aturn is a fairly big planet.</a:t>
            </a:r>
            <a:endParaRPr lang="en-GB" dirty="0"/>
          </a:p>
        </p:txBody>
      </p:sp>
      <p:sp>
        <p:nvSpPr>
          <p:cNvPr id="8" name="Rectangle 7"/>
          <p:cNvSpPr/>
          <p:nvPr/>
        </p:nvSpPr>
        <p:spPr>
          <a:xfrm>
            <a:off x="1359176" y="6320478"/>
            <a:ext cx="3161058" cy="369332"/>
          </a:xfrm>
          <a:prstGeom prst="rect">
            <a:avLst/>
          </a:prstGeom>
        </p:spPr>
        <p:txBody>
          <a:bodyPr wrap="none">
            <a:spAutoFit/>
          </a:bodyPr>
          <a:lstStyle/>
          <a:p>
            <a:r>
              <a:rPr lang="en-GB" dirty="0" smtClean="0"/>
              <a:t>It is a orange and yellow planet.</a:t>
            </a:r>
            <a:endParaRPr lang="en-GB" dirty="0"/>
          </a:p>
        </p:txBody>
      </p:sp>
      <p:pic>
        <p:nvPicPr>
          <p:cNvPr id="9" name="Picture 2">
            <a:extLst>
              <a:ext uri="{FF2B5EF4-FFF2-40B4-BE49-F238E27FC236}">
                <a16:creationId xmlns:a16="http://schemas.microsoft.com/office/drawing/2014/main" id="{5C117C42-893F-4AF6-A2D0-476BBA04B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525" y="368160"/>
            <a:ext cx="252888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a:extLst>
              <a:ext uri="{FF2B5EF4-FFF2-40B4-BE49-F238E27FC236}">
                <a16:creationId xmlns:a16="http://schemas.microsoft.com/office/drawing/2014/main" id="{30FC7270-C3D6-4470-A137-26C8EC1606B0}"/>
              </a:ext>
            </a:extLst>
          </p:cNvPr>
          <p:cNvSpPr txBox="1">
            <a:spLocks noChangeArrowheads="1"/>
          </p:cNvSpPr>
          <p:nvPr/>
        </p:nvSpPr>
        <p:spPr bwMode="auto">
          <a:xfrm>
            <a:off x="6804530" y="3043611"/>
            <a:ext cx="4714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rgbClr val="33CC33"/>
                </a:solidFill>
              </a:rPr>
              <a:t>Uranus</a:t>
            </a:r>
          </a:p>
        </p:txBody>
      </p:sp>
      <p:sp>
        <p:nvSpPr>
          <p:cNvPr id="11" name="Rectangle 1">
            <a:extLst>
              <a:ext uri="{FF2B5EF4-FFF2-40B4-BE49-F238E27FC236}">
                <a16:creationId xmlns:a16="http://schemas.microsoft.com/office/drawing/2014/main" id="{2CDBD992-BB1E-48B9-837C-FD77FE0B4422}"/>
              </a:ext>
            </a:extLst>
          </p:cNvPr>
          <p:cNvSpPr>
            <a:spLocks noChangeArrowheads="1"/>
          </p:cNvSpPr>
          <p:nvPr/>
        </p:nvSpPr>
        <p:spPr bwMode="auto">
          <a:xfrm>
            <a:off x="6430887" y="3821285"/>
            <a:ext cx="50885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4000" dirty="0">
                <a:solidFill>
                  <a:schemeClr val="bg1"/>
                </a:solidFill>
              </a:rPr>
              <a:t>Il  </a:t>
            </a:r>
            <a:r>
              <a:rPr lang="en-GB" altLang="en-US" sz="4000" dirty="0" err="1"/>
              <a:t>est</a:t>
            </a:r>
            <a:r>
              <a:rPr lang="en-GB" altLang="en-US" sz="4000" dirty="0"/>
              <a:t> </a:t>
            </a:r>
            <a:r>
              <a:rPr lang="en-GB" altLang="en-US" sz="4000" dirty="0" err="1"/>
              <a:t>une</a:t>
            </a:r>
            <a:r>
              <a:rPr lang="en-GB" altLang="en-US" sz="4000" dirty="0"/>
              <a:t> </a:t>
            </a:r>
            <a:r>
              <a:rPr lang="en-GB" altLang="en-US" sz="4000" dirty="0">
                <a:solidFill>
                  <a:srgbClr val="33CC33"/>
                </a:solidFill>
              </a:rPr>
              <a:t>planète </a:t>
            </a:r>
            <a:r>
              <a:rPr lang="en-GB" altLang="en-US" sz="4000" dirty="0">
                <a:solidFill>
                  <a:srgbClr val="0070C0"/>
                </a:solidFill>
              </a:rPr>
              <a:t>très </a:t>
            </a:r>
            <a:r>
              <a:rPr lang="en-GB" altLang="en-US" sz="4000" dirty="0" err="1" smtClean="0">
                <a:solidFill>
                  <a:srgbClr val="FF0000"/>
                </a:solidFill>
              </a:rPr>
              <a:t>froide</a:t>
            </a:r>
            <a:r>
              <a:rPr lang="en-GB" altLang="en-US" sz="4000" dirty="0" smtClean="0">
                <a:solidFill>
                  <a:srgbClr val="FF0000"/>
                </a:solidFill>
              </a:rPr>
              <a:t>.</a:t>
            </a:r>
            <a:endParaRPr lang="en-GB" altLang="en-US" sz="4000" dirty="0">
              <a:solidFill>
                <a:srgbClr val="FF0000"/>
              </a:solidFill>
            </a:endParaRPr>
          </a:p>
        </p:txBody>
      </p:sp>
      <p:sp>
        <p:nvSpPr>
          <p:cNvPr id="12" name="Rectangle 11"/>
          <p:cNvSpPr/>
          <p:nvPr/>
        </p:nvSpPr>
        <p:spPr>
          <a:xfrm>
            <a:off x="8138029" y="5366371"/>
            <a:ext cx="2288383" cy="369332"/>
          </a:xfrm>
          <a:prstGeom prst="rect">
            <a:avLst/>
          </a:prstGeom>
        </p:spPr>
        <p:txBody>
          <a:bodyPr wrap="none">
            <a:spAutoFit/>
          </a:bodyPr>
          <a:lstStyle/>
          <a:p>
            <a:r>
              <a:rPr lang="en-GB" dirty="0" smtClean="0"/>
              <a:t>It is a very cold planet.</a:t>
            </a:r>
            <a:endParaRPr lang="en-GB" dirty="0"/>
          </a:p>
        </p:txBody>
      </p:sp>
      <p:pic>
        <p:nvPicPr>
          <p:cNvPr id="13" name="Picture 12"/>
          <p:cNvPicPr>
            <a:picLocks noChangeAspect="1"/>
          </p:cNvPicPr>
          <p:nvPr/>
        </p:nvPicPr>
        <p:blipFill>
          <a:blip r:embed="rId5"/>
          <a:stretch>
            <a:fillRect/>
          </a:stretch>
        </p:blipFill>
        <p:spPr>
          <a:xfrm>
            <a:off x="225043" y="130778"/>
            <a:ext cx="11741914" cy="6596444"/>
          </a:xfrm>
          <a:prstGeom prst="rect">
            <a:avLst/>
          </a:prstGeom>
        </p:spPr>
      </p:pic>
    </p:spTree>
    <p:extLst>
      <p:ext uri="{BB962C8B-B14F-4D97-AF65-F5344CB8AC3E}">
        <p14:creationId xmlns:p14="http://schemas.microsoft.com/office/powerpoint/2010/main" val="93369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down)">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barn(inVertical)">
                                      <p:cBhvr>
                                        <p:cTn id="17" dur="500"/>
                                        <p:tgtEl>
                                          <p:spTgt spid="225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arn(inVertical)">
                                      <p:cBhvr>
                                        <p:cTn id="3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4" grpId="0"/>
      <p:bldP spid="7" grpId="0"/>
      <p:bldP spid="8"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98F2AD0E-8EF8-4068-8CAD-E4159320F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689" y="285750"/>
            <a:ext cx="2408237"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17D2DF17-2E43-4664-A9A1-AEFE683ABC4F}"/>
              </a:ext>
            </a:extLst>
          </p:cNvPr>
          <p:cNvSpPr txBox="1">
            <a:spLocks noChangeArrowheads="1"/>
          </p:cNvSpPr>
          <p:nvPr/>
        </p:nvSpPr>
        <p:spPr bwMode="auto">
          <a:xfrm>
            <a:off x="3648076" y="2852738"/>
            <a:ext cx="4714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rgbClr val="33CC33"/>
                </a:solidFill>
              </a:rPr>
              <a:t>Neptune</a:t>
            </a:r>
          </a:p>
        </p:txBody>
      </p:sp>
      <p:sp>
        <p:nvSpPr>
          <p:cNvPr id="26628" name="TextBox 3">
            <a:extLst>
              <a:ext uri="{FF2B5EF4-FFF2-40B4-BE49-F238E27FC236}">
                <a16:creationId xmlns:a16="http://schemas.microsoft.com/office/drawing/2014/main" id="{22061BFA-8FAD-434A-A960-11244BC28A3A}"/>
              </a:ext>
            </a:extLst>
          </p:cNvPr>
          <p:cNvSpPr txBox="1">
            <a:spLocks noChangeArrowheads="1"/>
          </p:cNvSpPr>
          <p:nvPr/>
        </p:nvSpPr>
        <p:spPr bwMode="auto">
          <a:xfrm>
            <a:off x="1290638" y="4259264"/>
            <a:ext cx="9828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solidFill>
                  <a:srgbClr val="33CC33"/>
                </a:solidFill>
              </a:rPr>
              <a:t>Neptune</a:t>
            </a:r>
            <a:r>
              <a:rPr lang="en-GB" altLang="en-US" sz="4000" dirty="0">
                <a:solidFill>
                  <a:srgbClr val="FFFF00"/>
                </a:solidFill>
              </a:rPr>
              <a:t> </a:t>
            </a:r>
            <a:r>
              <a:rPr lang="en-GB" altLang="en-US" sz="4000" dirty="0" err="1">
                <a:solidFill>
                  <a:schemeClr val="bg1"/>
                </a:solidFill>
              </a:rPr>
              <a:t>est</a:t>
            </a:r>
            <a:r>
              <a:rPr lang="en-GB" altLang="en-US" sz="4000" dirty="0">
                <a:solidFill>
                  <a:srgbClr val="FFFF00"/>
                </a:solidFill>
              </a:rPr>
              <a:t> </a:t>
            </a:r>
            <a:r>
              <a:rPr lang="en-GB" altLang="en-US" sz="4000" dirty="0" err="1">
                <a:solidFill>
                  <a:srgbClr val="FF00FF"/>
                </a:solidFill>
              </a:rPr>
              <a:t>une</a:t>
            </a:r>
            <a:r>
              <a:rPr lang="en-GB" altLang="en-US" sz="4000" dirty="0">
                <a:solidFill>
                  <a:srgbClr val="FFFF00"/>
                </a:solidFill>
              </a:rPr>
              <a:t> </a:t>
            </a:r>
            <a:r>
              <a:rPr lang="en-GB" altLang="en-US" sz="4000" dirty="0" err="1" smtClean="0">
                <a:solidFill>
                  <a:srgbClr val="FF0000"/>
                </a:solidFill>
              </a:rPr>
              <a:t>grande</a:t>
            </a:r>
            <a:r>
              <a:rPr lang="en-GB" altLang="en-US" sz="4000" dirty="0" smtClean="0">
                <a:solidFill>
                  <a:srgbClr val="FFFF00"/>
                </a:solidFill>
              </a:rPr>
              <a:t> </a:t>
            </a:r>
            <a:r>
              <a:rPr lang="en-GB" altLang="en-US" sz="4000" dirty="0" smtClean="0">
                <a:solidFill>
                  <a:srgbClr val="33CC33"/>
                </a:solidFill>
              </a:rPr>
              <a:t>planète </a:t>
            </a:r>
            <a:r>
              <a:rPr lang="en-GB" altLang="en-US" sz="4000" dirty="0" smtClean="0">
                <a:solidFill>
                  <a:srgbClr val="FF0000"/>
                </a:solidFill>
              </a:rPr>
              <a:t>bleu.</a:t>
            </a:r>
            <a:endParaRPr lang="en-GB" altLang="en-US" sz="4000" dirty="0">
              <a:solidFill>
                <a:srgbClr val="FF0000"/>
              </a:solidFill>
            </a:endParaRPr>
          </a:p>
        </p:txBody>
      </p:sp>
      <p:sp>
        <p:nvSpPr>
          <p:cNvPr id="5" name="Title 1">
            <a:extLst>
              <a:ext uri="{FF2B5EF4-FFF2-40B4-BE49-F238E27FC236}">
                <a16:creationId xmlns:a16="http://schemas.microsoft.com/office/drawing/2014/main" id="{D9B32FEA-8A00-4005-8F0B-3FC67F638C0D}"/>
              </a:ext>
            </a:extLst>
          </p:cNvPr>
          <p:cNvSpPr txBox="1">
            <a:spLocks/>
          </p:cNvSpPr>
          <p:nvPr/>
        </p:nvSpPr>
        <p:spPr bwMode="auto">
          <a:xfrm>
            <a:off x="1992313" y="5357813"/>
            <a:ext cx="84248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3600" dirty="0">
                <a:solidFill>
                  <a:srgbClr val="FFFF00"/>
                </a:solidFill>
              </a:rPr>
              <a:t>      </a:t>
            </a:r>
            <a:r>
              <a:rPr lang="en-GB" altLang="en-US" sz="3600" dirty="0">
                <a:solidFill>
                  <a:schemeClr val="bg1"/>
                </a:solidFill>
              </a:rPr>
              <a:t>Il  </a:t>
            </a:r>
            <a:r>
              <a:rPr lang="en-GB" altLang="en-US" sz="3600" dirty="0" err="1">
                <a:solidFill>
                  <a:schemeClr val="bg1"/>
                </a:solidFill>
              </a:rPr>
              <a:t>est</a:t>
            </a:r>
            <a:r>
              <a:rPr lang="en-GB" altLang="en-US" sz="3600" dirty="0">
                <a:solidFill>
                  <a:schemeClr val="bg1"/>
                </a:solidFill>
              </a:rPr>
              <a:t> </a:t>
            </a:r>
            <a:r>
              <a:rPr lang="en-GB" altLang="en-US" sz="3600" dirty="0" err="1">
                <a:solidFill>
                  <a:schemeClr val="bg1"/>
                </a:solidFill>
              </a:rPr>
              <a:t>une</a:t>
            </a:r>
            <a:r>
              <a:rPr lang="en-GB" altLang="en-US" sz="3600" dirty="0">
                <a:solidFill>
                  <a:schemeClr val="bg1"/>
                </a:solidFill>
              </a:rPr>
              <a:t> </a:t>
            </a:r>
            <a:r>
              <a:rPr lang="en-GB" altLang="en-US" sz="3600" dirty="0" smtClean="0">
                <a:solidFill>
                  <a:schemeClr val="bg1"/>
                </a:solidFill>
              </a:rPr>
              <a:t>  </a:t>
            </a:r>
            <a:r>
              <a:rPr lang="en-GB" altLang="en-US" sz="3600" dirty="0" smtClean="0">
                <a:solidFill>
                  <a:srgbClr val="33CC33"/>
                </a:solidFill>
              </a:rPr>
              <a:t>planète </a:t>
            </a:r>
            <a:r>
              <a:rPr lang="en-GB" altLang="en-US" sz="3600" dirty="0" err="1" smtClean="0">
                <a:solidFill>
                  <a:srgbClr val="FF0000"/>
                </a:solidFill>
              </a:rPr>
              <a:t>froide</a:t>
            </a:r>
            <a:r>
              <a:rPr lang="en-GB" altLang="en-US" sz="3600" dirty="0" smtClean="0">
                <a:solidFill>
                  <a:srgbClr val="FF0000"/>
                </a:solidFill>
              </a:rPr>
              <a:t>.  </a:t>
            </a:r>
            <a:endParaRPr lang="en-US" altLang="en-US" sz="3600" dirty="0">
              <a:solidFill>
                <a:srgbClr val="FF0000"/>
              </a:solidFill>
            </a:endParaRPr>
          </a:p>
        </p:txBody>
      </p:sp>
      <p:sp>
        <p:nvSpPr>
          <p:cNvPr id="8" name="Rectangle 7"/>
          <p:cNvSpPr/>
          <p:nvPr/>
        </p:nvSpPr>
        <p:spPr>
          <a:xfrm>
            <a:off x="4599412" y="6288068"/>
            <a:ext cx="1832618" cy="369332"/>
          </a:xfrm>
          <a:prstGeom prst="rect">
            <a:avLst/>
          </a:prstGeom>
        </p:spPr>
        <p:txBody>
          <a:bodyPr wrap="none">
            <a:spAutoFit/>
          </a:bodyPr>
          <a:lstStyle/>
          <a:p>
            <a:r>
              <a:rPr lang="en-GB" dirty="0" smtClean="0"/>
              <a:t>It is a cold planet.</a:t>
            </a:r>
            <a:endParaRPr lang="en-GB" dirty="0"/>
          </a:p>
        </p:txBody>
      </p:sp>
      <p:sp>
        <p:nvSpPr>
          <p:cNvPr id="9" name="Rectangle 8"/>
          <p:cNvSpPr/>
          <p:nvPr/>
        </p:nvSpPr>
        <p:spPr>
          <a:xfrm>
            <a:off x="4238006" y="5129788"/>
            <a:ext cx="2935740" cy="369332"/>
          </a:xfrm>
          <a:prstGeom prst="rect">
            <a:avLst/>
          </a:prstGeom>
        </p:spPr>
        <p:txBody>
          <a:bodyPr wrap="none">
            <a:spAutoFit/>
          </a:bodyPr>
          <a:lstStyle/>
          <a:p>
            <a:r>
              <a:rPr lang="en-GB" dirty="0" smtClean="0"/>
              <a:t>Neptune is a big, blue planet.</a:t>
            </a:r>
            <a:endParaRPr lang="en-GB" dirty="0"/>
          </a:p>
        </p:txBody>
      </p:sp>
      <p:pic>
        <p:nvPicPr>
          <p:cNvPr id="10" name="Picture 9"/>
          <p:cNvPicPr>
            <a:picLocks noChangeAspect="1"/>
          </p:cNvPicPr>
          <p:nvPr/>
        </p:nvPicPr>
        <p:blipFill>
          <a:blip r:embed="rId4"/>
          <a:stretch>
            <a:fillRect/>
          </a:stretch>
        </p:blipFill>
        <p:spPr>
          <a:xfrm>
            <a:off x="225043" y="130778"/>
            <a:ext cx="11741914" cy="6596444"/>
          </a:xfrm>
          <a:prstGeom prst="rect">
            <a:avLst/>
          </a:prstGeom>
        </p:spPr>
      </p:pic>
    </p:spTree>
    <p:extLst>
      <p:ext uri="{BB962C8B-B14F-4D97-AF65-F5344CB8AC3E}">
        <p14:creationId xmlns:p14="http://schemas.microsoft.com/office/powerpoint/2010/main" val="250577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barn(inVertical)">
                                      <p:cBhvr>
                                        <p:cTn id="12" dur="500"/>
                                        <p:tgtEl>
                                          <p:spTgt spid="266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FB1815-D28E-4741-B0AB-9964DAC5224B}"/>
              </a:ext>
            </a:extLst>
          </p:cNvPr>
          <p:cNvSpPr/>
          <p:nvPr/>
        </p:nvSpPr>
        <p:spPr>
          <a:xfrm>
            <a:off x="2927943" y="1254929"/>
            <a:ext cx="9159367" cy="1446550"/>
          </a:xfrm>
          <a:prstGeom prst="rect">
            <a:avLst/>
          </a:prstGeom>
        </p:spPr>
        <p:txBody>
          <a:bodyPr wrap="none">
            <a:spAutoFit/>
          </a:bodyPr>
          <a:lstStyle/>
          <a:p>
            <a:r>
              <a:rPr lang="fr-FR" sz="3200" dirty="0">
                <a:latin typeface="Calibri" panose="020F0502020204030204" pitchFamily="34" charset="0"/>
                <a:ea typeface="Times New Roman" panose="02020603050405020304" pitchFamily="18" charset="0"/>
                <a:cs typeface="Times New Roman" panose="02020603050405020304" pitchFamily="18" charset="0"/>
              </a:rPr>
              <a:t>Lethaura est une  </a:t>
            </a:r>
            <a:r>
              <a:rPr lang="fr-FR" sz="3200" dirty="0" smtClean="0">
                <a:latin typeface="Calibri" panose="020F0502020204030204" pitchFamily="34" charset="0"/>
                <a:ea typeface="Times New Roman" panose="02020603050405020304" pitchFamily="18" charset="0"/>
                <a:cs typeface="Times New Roman" panose="02020603050405020304" pitchFamily="18" charset="0"/>
              </a:rPr>
              <a:t>grande planète violet, </a:t>
            </a:r>
            <a:r>
              <a:rPr lang="fr-FR" sz="3200" dirty="0">
                <a:latin typeface="Calibri" panose="020F0502020204030204" pitchFamily="34" charset="0"/>
                <a:ea typeface="Times New Roman" panose="02020603050405020304" pitchFamily="18" charset="0"/>
                <a:cs typeface="Times New Roman" panose="02020603050405020304" pitchFamily="18" charset="0"/>
              </a:rPr>
              <a:t>rouge et </a:t>
            </a:r>
            <a:r>
              <a:rPr lang="fr-FR" sz="3200" dirty="0" smtClean="0">
                <a:latin typeface="Calibri" panose="020F0502020204030204" pitchFamily="34" charset="0"/>
                <a:ea typeface="Times New Roman" panose="02020603050405020304" pitchFamily="18" charset="0"/>
                <a:cs typeface="Times New Roman" panose="02020603050405020304" pitchFamily="18" charset="0"/>
              </a:rPr>
              <a:t>vert.</a:t>
            </a:r>
          </a:p>
          <a:p>
            <a:r>
              <a:rPr lang="fr-FR" sz="3200" dirty="0" err="1"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Lethaura</a:t>
            </a:r>
            <a:r>
              <a:rPr lang="fr-FR" sz="32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32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is</a:t>
            </a:r>
            <a:r>
              <a:rPr lang="fr-FR" sz="32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 </a:t>
            </a:r>
            <a:r>
              <a:rPr lang="fr-FR" sz="32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big</a:t>
            </a:r>
            <a:r>
              <a:rPr lang="fr-FR" sz="32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fr-FR" sz="32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purple</a:t>
            </a:r>
            <a:r>
              <a:rPr lang="fr-FR" sz="32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fr-FR" sz="32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red</a:t>
            </a:r>
            <a:r>
              <a:rPr lang="fr-FR" sz="32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and green </a:t>
            </a:r>
            <a:r>
              <a:rPr lang="fr-FR" sz="32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planet</a:t>
            </a:r>
            <a:r>
              <a:rPr lang="fr-FR" sz="32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p>
          <a:p>
            <a:endParaRPr lang="en-GB" sz="2400" dirty="0"/>
          </a:p>
        </p:txBody>
      </p:sp>
      <p:sp>
        <p:nvSpPr>
          <p:cNvPr id="13" name="Rectangle 12">
            <a:extLst>
              <a:ext uri="{FF2B5EF4-FFF2-40B4-BE49-F238E27FC236}">
                <a16:creationId xmlns:a16="http://schemas.microsoft.com/office/drawing/2014/main" id="{A22D467C-BFDB-4C1E-A9F3-A1ED72DBA19A}"/>
              </a:ext>
            </a:extLst>
          </p:cNvPr>
          <p:cNvSpPr/>
          <p:nvPr/>
        </p:nvSpPr>
        <p:spPr>
          <a:xfrm>
            <a:off x="4826989" y="3552144"/>
            <a:ext cx="4836773" cy="1200329"/>
          </a:xfrm>
          <a:prstGeom prst="rect">
            <a:avLst/>
          </a:prstGeom>
        </p:spPr>
        <p:txBody>
          <a:bodyPr wrap="none">
            <a:spAutoFit/>
          </a:bodyPr>
          <a:lstStyle/>
          <a:p>
            <a:r>
              <a:rPr lang="fr-FR" sz="3600" dirty="0">
                <a:latin typeface="Calibri" panose="020F0502020204030204" pitchFamily="34" charset="0"/>
                <a:ea typeface="Times New Roman" panose="02020603050405020304" pitchFamily="18" charset="0"/>
                <a:cs typeface="Times New Roman" panose="02020603050405020304" pitchFamily="18" charset="0"/>
              </a:rPr>
              <a:t>Il  est une </a:t>
            </a:r>
            <a:r>
              <a:rPr lang="fr-FR" sz="3600" dirty="0" smtClean="0">
                <a:latin typeface="Calibri" panose="020F0502020204030204" pitchFamily="34" charset="0"/>
                <a:ea typeface="Times New Roman" panose="02020603050405020304" pitchFamily="18" charset="0"/>
                <a:cs typeface="Times New Roman" panose="02020603050405020304" pitchFamily="18" charset="0"/>
              </a:rPr>
              <a:t>planète chaud</a:t>
            </a:r>
            <a:r>
              <a:rPr lang="fr-FR" sz="2400" dirty="0" smtClean="0">
                <a:latin typeface="Calibri" panose="020F0502020204030204" pitchFamily="34" charset="0"/>
                <a:ea typeface="Times New Roman" panose="02020603050405020304" pitchFamily="18" charset="0"/>
                <a:cs typeface="Times New Roman" panose="02020603050405020304" pitchFamily="18" charset="0"/>
              </a:rPr>
              <a:t>.</a:t>
            </a:r>
          </a:p>
          <a:p>
            <a:r>
              <a:rPr lang="fr-FR" sz="3600" dirty="0" smtClean="0">
                <a:solidFill>
                  <a:schemeClr val="bg1"/>
                </a:solidFill>
                <a:latin typeface="Calibri" panose="020F0502020204030204" pitchFamily="34" charset="0"/>
                <a:cs typeface="Times New Roman" panose="02020603050405020304" pitchFamily="18" charset="0"/>
              </a:rPr>
              <a:t>It </a:t>
            </a:r>
            <a:r>
              <a:rPr lang="fr-FR" sz="3600" dirty="0" err="1" smtClean="0">
                <a:solidFill>
                  <a:schemeClr val="bg1"/>
                </a:solidFill>
                <a:latin typeface="Calibri" panose="020F0502020204030204" pitchFamily="34" charset="0"/>
                <a:cs typeface="Times New Roman" panose="02020603050405020304" pitchFamily="18" charset="0"/>
              </a:rPr>
              <a:t>is</a:t>
            </a:r>
            <a:r>
              <a:rPr lang="fr-FR" sz="3600" dirty="0" smtClean="0">
                <a:solidFill>
                  <a:schemeClr val="bg1"/>
                </a:solidFill>
                <a:latin typeface="Calibri" panose="020F0502020204030204" pitchFamily="34" charset="0"/>
                <a:cs typeface="Times New Roman" panose="02020603050405020304" pitchFamily="18" charset="0"/>
              </a:rPr>
              <a:t> a </a:t>
            </a:r>
            <a:r>
              <a:rPr lang="fr-FR" sz="3600" dirty="0" smtClean="0">
                <a:solidFill>
                  <a:srgbClr val="FF0000"/>
                </a:solidFill>
                <a:latin typeface="Calibri" panose="020F0502020204030204" pitchFamily="34" charset="0"/>
                <a:cs typeface="Times New Roman" panose="02020603050405020304" pitchFamily="18" charset="0"/>
              </a:rPr>
              <a:t>hot</a:t>
            </a:r>
            <a:r>
              <a:rPr lang="fr-FR" sz="3600" dirty="0" smtClean="0">
                <a:latin typeface="Calibri" panose="020F0502020204030204" pitchFamily="34" charset="0"/>
                <a:cs typeface="Times New Roman" panose="02020603050405020304" pitchFamily="18" charset="0"/>
              </a:rPr>
              <a:t> </a:t>
            </a:r>
            <a:r>
              <a:rPr lang="fr-FR" sz="3600" dirty="0" err="1" smtClean="0">
                <a:solidFill>
                  <a:srgbClr val="00B050"/>
                </a:solidFill>
                <a:latin typeface="Calibri" panose="020F0502020204030204" pitchFamily="34" charset="0"/>
                <a:cs typeface="Times New Roman" panose="02020603050405020304" pitchFamily="18" charset="0"/>
              </a:rPr>
              <a:t>planet</a:t>
            </a:r>
            <a:r>
              <a:rPr lang="fr-FR" sz="3600" dirty="0" smtClean="0">
                <a:solidFill>
                  <a:srgbClr val="00B050"/>
                </a:solidFill>
                <a:latin typeface="Calibri" panose="020F0502020204030204" pitchFamily="34" charset="0"/>
                <a:cs typeface="Times New Roman" panose="02020603050405020304" pitchFamily="18" charset="0"/>
              </a:rPr>
              <a:t>.</a:t>
            </a:r>
            <a:endParaRPr lang="en-GB" sz="3600" dirty="0">
              <a:solidFill>
                <a:srgbClr val="00B050"/>
              </a:solidFill>
            </a:endParaRPr>
          </a:p>
        </p:txBody>
      </p:sp>
      <p:sp>
        <p:nvSpPr>
          <p:cNvPr id="15" name="Rectangle 14">
            <a:extLst>
              <a:ext uri="{FF2B5EF4-FFF2-40B4-BE49-F238E27FC236}">
                <a16:creationId xmlns:a16="http://schemas.microsoft.com/office/drawing/2014/main" id="{67221C0B-2296-4FFD-8982-C6073364BA3C}"/>
              </a:ext>
            </a:extLst>
          </p:cNvPr>
          <p:cNvSpPr/>
          <p:nvPr/>
        </p:nvSpPr>
        <p:spPr>
          <a:xfrm rot="20367382">
            <a:off x="497033" y="681460"/>
            <a:ext cx="1977208" cy="584775"/>
          </a:xfrm>
          <a:prstGeom prst="rect">
            <a:avLst/>
          </a:prstGeom>
          <a:noFill/>
        </p:spPr>
        <p:txBody>
          <a:bodyPr wrap="none" lIns="91440" tIns="45720" rIns="91440" bIns="45720">
            <a:spAutoFit/>
          </a:bodyPr>
          <a:lstStyle/>
          <a:p>
            <a:pPr algn="ct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My planet</a:t>
            </a:r>
          </a:p>
        </p:txBody>
      </p:sp>
      <p:pic>
        <p:nvPicPr>
          <p:cNvPr id="2050" name="Picture 2" descr="Planet Obscura® presents: Screaming Skulls Weird Club: And the Top 10  Global SSWC Readers 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34" y="1594563"/>
            <a:ext cx="5208905" cy="52089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4127" y="6222665"/>
            <a:ext cx="1289199" cy="461665"/>
          </a:xfrm>
          <a:prstGeom prst="rect">
            <a:avLst/>
          </a:prstGeom>
        </p:spPr>
        <p:txBody>
          <a:bodyPr wrap="none">
            <a:spAutoFit/>
          </a:bodyPr>
          <a:lstStyle/>
          <a:p>
            <a:r>
              <a:rPr lang="fr-FR" sz="2400" dirty="0" err="1">
                <a:latin typeface="Calibri" panose="020F0502020204030204" pitchFamily="34" charset="0"/>
                <a:ea typeface="Times New Roman" panose="02020603050405020304" pitchFamily="18" charset="0"/>
                <a:cs typeface="Times New Roman" panose="02020603050405020304" pitchFamily="18" charset="0"/>
              </a:rPr>
              <a:t>Lethaura</a:t>
            </a:r>
            <a:endParaRPr lang="en-GB" sz="2400" dirty="0"/>
          </a:p>
        </p:txBody>
      </p:sp>
      <p:sp>
        <p:nvSpPr>
          <p:cNvPr id="10" name="Rectangle 9">
            <a:extLst>
              <a:ext uri="{FF2B5EF4-FFF2-40B4-BE49-F238E27FC236}">
                <a16:creationId xmlns:a16="http://schemas.microsoft.com/office/drawing/2014/main" id="{AFF5D38F-A011-4A9D-9796-6A828BD84279}"/>
              </a:ext>
            </a:extLst>
          </p:cNvPr>
          <p:cNvSpPr/>
          <p:nvPr/>
        </p:nvSpPr>
        <p:spPr>
          <a:xfrm>
            <a:off x="3129208" y="234104"/>
            <a:ext cx="8362766" cy="400110"/>
          </a:xfrm>
          <a:prstGeom prst="rect">
            <a:avLst/>
          </a:prstGeom>
        </p:spPr>
        <p:txBody>
          <a:bodyPr wrap="square">
            <a:spAutoFit/>
          </a:bodyPr>
          <a:lstStyle/>
          <a:p>
            <a:r>
              <a:rPr lang="en-US" sz="2000" u="sng" dirty="0">
                <a:latin typeface="Calibri" panose="020F0502020204030204" pitchFamily="34" charset="0"/>
                <a:ea typeface="Times New Roman" panose="02020603050405020304" pitchFamily="18" charset="0"/>
                <a:cs typeface="Calibri" panose="020F0502020204030204" pitchFamily="34" charset="0"/>
              </a:rPr>
              <a:t>L.O. To </a:t>
            </a:r>
            <a:r>
              <a:rPr lang="en-US" sz="2000" u="sng" dirty="0" smtClean="0">
                <a:latin typeface="Calibri" panose="020F0502020204030204" pitchFamily="34" charset="0"/>
                <a:ea typeface="Times New Roman" panose="02020603050405020304" pitchFamily="18" charset="0"/>
                <a:cs typeface="Calibri" panose="020F0502020204030204" pitchFamily="34" charset="0"/>
              </a:rPr>
              <a:t>write short sentences </a:t>
            </a:r>
            <a:r>
              <a:rPr lang="en-US" sz="2000" u="sng" dirty="0">
                <a:latin typeface="Calibri" panose="020F0502020204030204" pitchFamily="34" charset="0"/>
                <a:ea typeface="Times New Roman" panose="02020603050405020304" pitchFamily="18" charset="0"/>
                <a:cs typeface="Calibri" panose="020F0502020204030204" pitchFamily="34" charset="0"/>
              </a:rPr>
              <a:t>to describe </a:t>
            </a:r>
            <a:r>
              <a:rPr lang="en-GB" sz="2000" u="sng" dirty="0" smtClean="0">
                <a:latin typeface="Calibri" panose="020F0502020204030204" pitchFamily="34" charset="0"/>
                <a:ea typeface="Times New Roman" panose="02020603050405020304" pitchFamily="18" charset="0"/>
                <a:cs typeface="Calibri" panose="020F0502020204030204" pitchFamily="34" charset="0"/>
              </a:rPr>
              <a:t>your own planet</a:t>
            </a:r>
            <a:r>
              <a:rPr lang="en-US" sz="2000" dirty="0" smtClean="0">
                <a:latin typeface="Calibri" panose="020F0502020204030204" pitchFamily="34" charset="0"/>
                <a:ea typeface="Times New Roman" panose="02020603050405020304" pitchFamily="18" charset="0"/>
                <a:cs typeface="Calibri" panose="020F0502020204030204" pitchFamily="34" charset="0"/>
              </a:rPr>
              <a:t>.</a:t>
            </a:r>
            <a:endParaRPr lang="en-GB" sz="2000" dirty="0"/>
          </a:p>
        </p:txBody>
      </p:sp>
      <p:pic>
        <p:nvPicPr>
          <p:cNvPr id="8" name="Picture 7"/>
          <p:cNvPicPr>
            <a:picLocks noChangeAspect="1"/>
          </p:cNvPicPr>
          <p:nvPr/>
        </p:nvPicPr>
        <p:blipFill>
          <a:blip r:embed="rId3"/>
          <a:stretch>
            <a:fillRect/>
          </a:stretch>
        </p:blipFill>
        <p:spPr>
          <a:xfrm>
            <a:off x="225043" y="130778"/>
            <a:ext cx="11741914" cy="6596444"/>
          </a:xfrm>
          <a:prstGeom prst="rect">
            <a:avLst/>
          </a:prstGeom>
        </p:spPr>
      </p:pic>
    </p:spTree>
    <p:extLst>
      <p:ext uri="{BB962C8B-B14F-4D97-AF65-F5344CB8AC3E}">
        <p14:creationId xmlns:p14="http://schemas.microsoft.com/office/powerpoint/2010/main" val="1712691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9D406CAB-82AF-40C2-AB23-C1A9AFFD9E4B}"/>
              </a:ext>
            </a:extLst>
          </p:cNvPr>
          <p:cNvSpPr/>
          <p:nvPr/>
        </p:nvSpPr>
        <p:spPr>
          <a:xfrm>
            <a:off x="2629638" y="1126546"/>
            <a:ext cx="3296034" cy="318547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608B66D0-EEE8-436A-BF4A-36847742FC91}"/>
              </a:ext>
            </a:extLst>
          </p:cNvPr>
          <p:cNvSpPr/>
          <p:nvPr/>
        </p:nvSpPr>
        <p:spPr>
          <a:xfrm>
            <a:off x="527714" y="1575187"/>
            <a:ext cx="2101924" cy="1815882"/>
          </a:xfrm>
          <a:prstGeom prst="rect">
            <a:avLst/>
          </a:prstGeom>
          <a:noFill/>
        </p:spPr>
        <p:txBody>
          <a:bodyPr wrap="square" lIns="91440" tIns="45720" rIns="91440" bIns="45720">
            <a:spAutoFit/>
          </a:bodyPr>
          <a:lstStyle/>
          <a:p>
            <a:pPr algn="ct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What’s your planet </a:t>
            </a:r>
            <a:endParaRPr lang="en-US" sz="2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ndParaRPr>
          </a:p>
          <a:p>
            <a:pPr algn="ctr"/>
            <a:r>
              <a:rPr lang="en-US" sz="2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going </a:t>
            </a: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to look like?</a:t>
            </a:r>
          </a:p>
        </p:txBody>
      </p:sp>
      <p:sp>
        <p:nvSpPr>
          <p:cNvPr id="17" name="TextBox 16">
            <a:extLst>
              <a:ext uri="{FF2B5EF4-FFF2-40B4-BE49-F238E27FC236}">
                <a16:creationId xmlns:a16="http://schemas.microsoft.com/office/drawing/2014/main" id="{91E3F445-4DA4-485D-9D7A-E27648EC7B0B}"/>
              </a:ext>
            </a:extLst>
          </p:cNvPr>
          <p:cNvSpPr txBox="1"/>
          <p:nvPr/>
        </p:nvSpPr>
        <p:spPr>
          <a:xfrm>
            <a:off x="3175010" y="515658"/>
            <a:ext cx="7898353" cy="400110"/>
          </a:xfrm>
          <a:prstGeom prst="rect">
            <a:avLst/>
          </a:prstGeom>
          <a:noFill/>
        </p:spPr>
        <p:txBody>
          <a:bodyPr wrap="square" rtlCol="0">
            <a:spAutoFit/>
          </a:bodyPr>
          <a:lstStyle/>
          <a:p>
            <a:r>
              <a:rPr lang="en-GB" sz="2000" dirty="0" smtClean="0">
                <a:latin typeface="Calibri" panose="020F0502020204030204" pitchFamily="34" charset="0"/>
              </a:rPr>
              <a:t>Design your own planet</a:t>
            </a:r>
            <a:r>
              <a:rPr lang="en-GB" sz="2000" dirty="0">
                <a:latin typeface="Calibri" panose="020F0502020204030204" pitchFamily="34" charset="0"/>
              </a:rPr>
              <a:t> </a:t>
            </a:r>
            <a:r>
              <a:rPr lang="en-GB" sz="2000" dirty="0" smtClean="0">
                <a:latin typeface="Calibri" panose="020F0502020204030204" pitchFamily="34" charset="0"/>
              </a:rPr>
              <a:t>choosing your own colours, and give it a name.</a:t>
            </a:r>
            <a:endParaRPr lang="en-GB" sz="2000" dirty="0">
              <a:latin typeface="Calibri" panose="020F0502020204030204" pitchFamily="34" charset="0"/>
            </a:endParaRPr>
          </a:p>
        </p:txBody>
      </p:sp>
      <p:sp>
        <p:nvSpPr>
          <p:cNvPr id="19" name="TextBox 18">
            <a:extLst>
              <a:ext uri="{FF2B5EF4-FFF2-40B4-BE49-F238E27FC236}">
                <a16:creationId xmlns:a16="http://schemas.microsoft.com/office/drawing/2014/main" id="{8FE70D72-F267-4051-BB0D-89EF56F8F008}"/>
              </a:ext>
            </a:extLst>
          </p:cNvPr>
          <p:cNvSpPr txBox="1"/>
          <p:nvPr/>
        </p:nvSpPr>
        <p:spPr>
          <a:xfrm>
            <a:off x="8161613" y="2096425"/>
            <a:ext cx="4460693" cy="461665"/>
          </a:xfrm>
          <a:prstGeom prst="rect">
            <a:avLst/>
          </a:prstGeom>
          <a:noFill/>
        </p:spPr>
        <p:txBody>
          <a:bodyPr wrap="square" rtlCol="0">
            <a:spAutoFit/>
          </a:bodyPr>
          <a:lstStyle/>
          <a:p>
            <a:r>
              <a:rPr lang="en-GB" sz="2400" dirty="0">
                <a:latin typeface="Calibri" panose="020F0502020204030204" pitchFamily="34" charset="0"/>
              </a:rPr>
              <a:t>Remember!  Size before noun.</a:t>
            </a:r>
          </a:p>
        </p:txBody>
      </p:sp>
      <p:pic>
        <p:nvPicPr>
          <p:cNvPr id="1028" name="Picture 4" descr="3d small person thinking with a large question mark. 3d image. Isolated  white background - MarketingPlusOne.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0133" y="1674521"/>
            <a:ext cx="1489279" cy="198570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1E3F445-4DA4-485D-9D7A-E27648EC7B0B}"/>
              </a:ext>
            </a:extLst>
          </p:cNvPr>
          <p:cNvSpPr txBox="1"/>
          <p:nvPr/>
        </p:nvSpPr>
        <p:spPr>
          <a:xfrm>
            <a:off x="7015285" y="1382245"/>
            <a:ext cx="5176715" cy="1200329"/>
          </a:xfrm>
          <a:prstGeom prst="rect">
            <a:avLst/>
          </a:prstGeom>
          <a:noFill/>
        </p:spPr>
        <p:txBody>
          <a:bodyPr wrap="square" rtlCol="0">
            <a:spAutoFit/>
          </a:bodyPr>
          <a:lstStyle/>
          <a:p>
            <a:r>
              <a:rPr lang="en-GB" sz="2400" dirty="0" smtClean="0">
                <a:latin typeface="Calibri" panose="020F0502020204030204" pitchFamily="34" charset="0"/>
              </a:rPr>
              <a:t>Draw your planet.</a:t>
            </a:r>
          </a:p>
          <a:p>
            <a:r>
              <a:rPr lang="en-GB" sz="2400" dirty="0" smtClean="0">
                <a:latin typeface="Calibri" panose="020F0502020204030204" pitchFamily="34" charset="0"/>
              </a:rPr>
              <a:t>Write two sentences to describe your planet.</a:t>
            </a:r>
            <a:endParaRPr lang="en-GB" sz="2400" dirty="0">
              <a:latin typeface="Calibri" panose="020F0502020204030204" pitchFamily="34" charset="0"/>
            </a:endParaRPr>
          </a:p>
        </p:txBody>
      </p:sp>
      <p:sp>
        <p:nvSpPr>
          <p:cNvPr id="26" name="TextBox 25">
            <a:extLst>
              <a:ext uri="{FF2B5EF4-FFF2-40B4-BE49-F238E27FC236}">
                <a16:creationId xmlns:a16="http://schemas.microsoft.com/office/drawing/2014/main" id="{8FE70D72-F267-4051-BB0D-89EF56F8F008}"/>
              </a:ext>
            </a:extLst>
          </p:cNvPr>
          <p:cNvSpPr txBox="1"/>
          <p:nvPr/>
        </p:nvSpPr>
        <p:spPr>
          <a:xfrm>
            <a:off x="514670" y="5094700"/>
            <a:ext cx="4460693" cy="830997"/>
          </a:xfrm>
          <a:prstGeom prst="rect">
            <a:avLst/>
          </a:prstGeom>
          <a:noFill/>
        </p:spPr>
        <p:txBody>
          <a:bodyPr wrap="square" rtlCol="0">
            <a:spAutoFit/>
          </a:bodyPr>
          <a:lstStyle/>
          <a:p>
            <a:r>
              <a:rPr lang="en-GB" sz="2400" dirty="0" smtClean="0">
                <a:latin typeface="Calibri" panose="020F0502020204030204" pitchFamily="34" charset="0"/>
              </a:rPr>
              <a:t>Look back through slides to help set out your sentences.</a:t>
            </a:r>
            <a:endParaRPr lang="en-GB" sz="2400" dirty="0">
              <a:latin typeface="Calibri" panose="020F0502020204030204" pitchFamily="34" charset="0"/>
            </a:endParaRPr>
          </a:p>
        </p:txBody>
      </p:sp>
      <p:sp>
        <p:nvSpPr>
          <p:cNvPr id="27" name="Rectangle 26">
            <a:extLst>
              <a:ext uri="{FF2B5EF4-FFF2-40B4-BE49-F238E27FC236}">
                <a16:creationId xmlns:a16="http://schemas.microsoft.com/office/drawing/2014/main" id="{AFF5D38F-A011-4A9D-9796-6A828BD84279}"/>
              </a:ext>
            </a:extLst>
          </p:cNvPr>
          <p:cNvSpPr/>
          <p:nvPr/>
        </p:nvSpPr>
        <p:spPr>
          <a:xfrm>
            <a:off x="2541634" y="55168"/>
            <a:ext cx="8362766" cy="400110"/>
          </a:xfrm>
          <a:prstGeom prst="rect">
            <a:avLst/>
          </a:prstGeom>
        </p:spPr>
        <p:txBody>
          <a:bodyPr wrap="square">
            <a:spAutoFit/>
          </a:bodyPr>
          <a:lstStyle/>
          <a:p>
            <a:r>
              <a:rPr lang="en-US" sz="2000" u="sng" dirty="0">
                <a:latin typeface="Calibri" panose="020F0502020204030204" pitchFamily="34" charset="0"/>
                <a:ea typeface="Times New Roman" panose="02020603050405020304" pitchFamily="18" charset="0"/>
                <a:cs typeface="Calibri" panose="020F0502020204030204" pitchFamily="34" charset="0"/>
              </a:rPr>
              <a:t>L.O. To </a:t>
            </a:r>
            <a:r>
              <a:rPr lang="en-US" sz="2000" u="sng" dirty="0" smtClean="0">
                <a:latin typeface="Calibri" panose="020F0502020204030204" pitchFamily="34" charset="0"/>
                <a:ea typeface="Times New Roman" panose="02020603050405020304" pitchFamily="18" charset="0"/>
                <a:cs typeface="Calibri" panose="020F0502020204030204" pitchFamily="34" charset="0"/>
              </a:rPr>
              <a:t>write short sentences </a:t>
            </a:r>
            <a:r>
              <a:rPr lang="en-US" sz="2000" u="sng" dirty="0">
                <a:latin typeface="Calibri" panose="020F0502020204030204" pitchFamily="34" charset="0"/>
                <a:ea typeface="Times New Roman" panose="02020603050405020304" pitchFamily="18" charset="0"/>
                <a:cs typeface="Calibri" panose="020F0502020204030204" pitchFamily="34" charset="0"/>
              </a:rPr>
              <a:t>to describe </a:t>
            </a:r>
            <a:r>
              <a:rPr lang="en-GB" sz="2000" u="sng" dirty="0" smtClean="0">
                <a:latin typeface="Calibri" panose="020F0502020204030204" pitchFamily="34" charset="0"/>
                <a:ea typeface="Times New Roman" panose="02020603050405020304" pitchFamily="18" charset="0"/>
                <a:cs typeface="Calibri" panose="020F0502020204030204" pitchFamily="34" charset="0"/>
              </a:rPr>
              <a:t>your own planet</a:t>
            </a:r>
            <a:r>
              <a:rPr lang="en-US" sz="2000" dirty="0" smtClean="0">
                <a:latin typeface="Calibri" panose="020F0502020204030204" pitchFamily="34" charset="0"/>
                <a:ea typeface="Times New Roman" panose="02020603050405020304" pitchFamily="18" charset="0"/>
                <a:cs typeface="Calibri" panose="020F0502020204030204" pitchFamily="34" charset="0"/>
              </a:rPr>
              <a:t>.</a:t>
            </a:r>
            <a:endParaRPr lang="en-GB" sz="2000" dirty="0"/>
          </a:p>
        </p:txBody>
      </p:sp>
      <p:pic>
        <p:nvPicPr>
          <p:cNvPr id="1034" name="Picture 10" descr="Gravitational Waves Could Help Find Secret Alien Worl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931" y="3272270"/>
            <a:ext cx="5461559" cy="3072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28974" y="92847"/>
            <a:ext cx="11741914" cy="6596444"/>
          </a:xfrm>
          <a:prstGeom prst="rect">
            <a:avLst/>
          </a:prstGeom>
        </p:spPr>
      </p:pic>
      <p:sp>
        <p:nvSpPr>
          <p:cNvPr id="2" name="TextBox 1"/>
          <p:cNvSpPr txBox="1"/>
          <p:nvPr/>
        </p:nvSpPr>
        <p:spPr>
          <a:xfrm>
            <a:off x="2363038" y="546423"/>
            <a:ext cx="1914617" cy="369332"/>
          </a:xfrm>
          <a:prstGeom prst="rect">
            <a:avLst/>
          </a:prstGeom>
          <a:noFill/>
        </p:spPr>
        <p:txBody>
          <a:bodyPr wrap="square" rtlCol="0">
            <a:spAutoFit/>
          </a:bodyPr>
          <a:lstStyle/>
          <a:p>
            <a:r>
              <a:rPr lang="en-GB" b="1" dirty="0" smtClean="0"/>
              <a:t>Task</a:t>
            </a:r>
            <a:r>
              <a:rPr lang="en-GB" dirty="0" smtClean="0"/>
              <a:t>:</a:t>
            </a:r>
            <a:endParaRPr lang="en-GB" dirty="0"/>
          </a:p>
        </p:txBody>
      </p:sp>
    </p:spTree>
    <p:extLst>
      <p:ext uri="{BB962C8B-B14F-4D97-AF65-F5344CB8AC3E}">
        <p14:creationId xmlns:p14="http://schemas.microsoft.com/office/powerpoint/2010/main" val="1864264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7C8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40537" y="5895800"/>
            <a:ext cx="5570966" cy="7605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655" y="5979199"/>
            <a:ext cx="601695" cy="606982"/>
          </a:xfrm>
          <a:prstGeom prst="rect">
            <a:avLst/>
          </a:prstGeom>
        </p:spPr>
      </p:pic>
      <p:sp>
        <p:nvSpPr>
          <p:cNvPr id="7" name="TextBox 6"/>
          <p:cNvSpPr txBox="1"/>
          <p:nvPr/>
        </p:nvSpPr>
        <p:spPr>
          <a:xfrm>
            <a:off x="828050" y="6027511"/>
            <a:ext cx="4100334" cy="467958"/>
          </a:xfrm>
          <a:prstGeom prst="rect">
            <a:avLst/>
          </a:prstGeom>
          <a:noFill/>
        </p:spPr>
        <p:txBody>
          <a:bodyPr wrap="square" rtlCol="0">
            <a:spAutoFit/>
          </a:bodyPr>
          <a:lstStyle/>
          <a:p>
            <a:r>
              <a:rPr lang="en-GB" sz="2400" dirty="0"/>
              <a:t>Subject</a:t>
            </a:r>
            <a:r>
              <a:rPr lang="en-GB" dirty="0"/>
              <a:t>: </a:t>
            </a:r>
            <a:r>
              <a:rPr lang="en-GB" sz="2400" dirty="0"/>
              <a:t>PSHE</a:t>
            </a:r>
            <a:endParaRPr lang="en-GB" dirty="0"/>
          </a:p>
        </p:txBody>
      </p:sp>
      <p:sp>
        <p:nvSpPr>
          <p:cNvPr id="8" name="Rectangle 7"/>
          <p:cNvSpPr/>
          <p:nvPr/>
        </p:nvSpPr>
        <p:spPr>
          <a:xfrm>
            <a:off x="121573" y="155210"/>
            <a:ext cx="7729910" cy="72234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6963" y="225193"/>
            <a:ext cx="7559130" cy="584775"/>
          </a:xfrm>
          <a:prstGeom prst="rect">
            <a:avLst/>
          </a:prstGeom>
          <a:noFill/>
        </p:spPr>
        <p:txBody>
          <a:bodyPr wrap="square" rtlCol="0">
            <a:spAutoFit/>
          </a:bodyPr>
          <a:lstStyle/>
          <a:p>
            <a:r>
              <a:rPr lang="en-GB" sz="3200" dirty="0" smtClean="0"/>
              <a:t>Date: Friday 12</a:t>
            </a:r>
            <a:r>
              <a:rPr lang="en-GB" sz="3200" baseline="30000" dirty="0" smtClean="0"/>
              <a:t>th</a:t>
            </a:r>
            <a:r>
              <a:rPr lang="en-GB" sz="3200" dirty="0" smtClean="0"/>
              <a:t> February</a:t>
            </a:r>
            <a:endParaRPr lang="en-GB" dirty="0"/>
          </a:p>
        </p:txBody>
      </p:sp>
      <p:pic>
        <p:nvPicPr>
          <p:cNvPr id="10" name="Picture 9"/>
          <p:cNvPicPr>
            <a:picLocks noChangeAspect="1"/>
          </p:cNvPicPr>
          <p:nvPr/>
        </p:nvPicPr>
        <p:blipFill>
          <a:blip r:embed="rId3"/>
          <a:stretch>
            <a:fillRect/>
          </a:stretch>
        </p:blipFill>
        <p:spPr>
          <a:xfrm>
            <a:off x="522841" y="1712999"/>
            <a:ext cx="2269512" cy="1139814"/>
          </a:xfrm>
          <a:prstGeom prst="rect">
            <a:avLst/>
          </a:prstGeom>
        </p:spPr>
      </p:pic>
      <p:sp>
        <p:nvSpPr>
          <p:cNvPr id="11" name="Rectangle 10"/>
          <p:cNvSpPr/>
          <p:nvPr/>
        </p:nvSpPr>
        <p:spPr>
          <a:xfrm>
            <a:off x="474985" y="2812090"/>
            <a:ext cx="10802426" cy="180818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42235" y="2823311"/>
            <a:ext cx="10616093" cy="1323439"/>
          </a:xfrm>
          <a:prstGeom prst="rect">
            <a:avLst/>
          </a:prstGeom>
          <a:noFill/>
        </p:spPr>
        <p:txBody>
          <a:bodyPr wrap="square" rtlCol="0">
            <a:spAutoFit/>
          </a:bodyPr>
          <a:lstStyle/>
          <a:p>
            <a:r>
              <a:rPr lang="en-GB" sz="4000" dirty="0"/>
              <a:t>LO. To be able to understand the potential risks of being online. </a:t>
            </a:r>
          </a:p>
        </p:txBody>
      </p:sp>
      <p:pic>
        <p:nvPicPr>
          <p:cNvPr id="13" name="Picture 12"/>
          <p:cNvPicPr>
            <a:picLocks noChangeAspect="1"/>
          </p:cNvPicPr>
          <p:nvPr/>
        </p:nvPicPr>
        <p:blipFill>
          <a:blip r:embed="rId4"/>
          <a:stretch>
            <a:fillRect/>
          </a:stretch>
        </p:blipFill>
        <p:spPr>
          <a:xfrm>
            <a:off x="4768271" y="5915074"/>
            <a:ext cx="718801" cy="672243"/>
          </a:xfrm>
          <a:prstGeom prst="rect">
            <a:avLst/>
          </a:prstGeom>
        </p:spPr>
      </p:pic>
    </p:spTree>
    <p:extLst>
      <p:ext uri="{BB962C8B-B14F-4D97-AF65-F5344CB8AC3E}">
        <p14:creationId xmlns:p14="http://schemas.microsoft.com/office/powerpoint/2010/main" val="3000632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525099" y="937940"/>
            <a:ext cx="9397602" cy="4982119"/>
          </a:xfrm>
          <a:prstGeom prst="rect">
            <a:avLst/>
          </a:prstGeom>
        </p:spPr>
      </p:pic>
      <p:sp>
        <p:nvSpPr>
          <p:cNvPr id="4" name="TextBox 3"/>
          <p:cNvSpPr txBox="1"/>
          <p:nvPr/>
        </p:nvSpPr>
        <p:spPr>
          <a:xfrm>
            <a:off x="9548949" y="1280160"/>
            <a:ext cx="2063931" cy="1477328"/>
          </a:xfrm>
          <a:prstGeom prst="rect">
            <a:avLst/>
          </a:prstGeom>
          <a:noFill/>
          <a:ln w="28575">
            <a:solidFill>
              <a:schemeClr val="tx1"/>
            </a:solidFill>
          </a:ln>
        </p:spPr>
        <p:txBody>
          <a:bodyPr wrap="square" rtlCol="0">
            <a:spAutoFit/>
          </a:bodyPr>
          <a:lstStyle/>
          <a:p>
            <a:r>
              <a:rPr lang="en-GB" dirty="0" smtClean="0"/>
              <a:t>Task:</a:t>
            </a:r>
          </a:p>
          <a:p>
            <a:r>
              <a:rPr lang="en-GB" dirty="0" smtClean="0"/>
              <a:t>Write down a list of your ideas in response to these questions.</a:t>
            </a:r>
            <a:endParaRPr lang="en-GB" dirty="0"/>
          </a:p>
        </p:txBody>
      </p:sp>
    </p:spTree>
    <p:extLst>
      <p:ext uri="{BB962C8B-B14F-4D97-AF65-F5344CB8AC3E}">
        <p14:creationId xmlns:p14="http://schemas.microsoft.com/office/powerpoint/2010/main" val="1801806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4" name="Picture 3"/>
          <p:cNvPicPr>
            <a:picLocks noChangeAspect="1"/>
          </p:cNvPicPr>
          <p:nvPr/>
        </p:nvPicPr>
        <p:blipFill>
          <a:blip r:embed="rId3"/>
          <a:stretch>
            <a:fillRect/>
          </a:stretch>
        </p:blipFill>
        <p:spPr>
          <a:xfrm>
            <a:off x="1035362" y="671444"/>
            <a:ext cx="10121275" cy="5515112"/>
          </a:xfrm>
          <a:prstGeom prst="rect">
            <a:avLst/>
          </a:prstGeom>
        </p:spPr>
      </p:pic>
    </p:spTree>
    <p:extLst>
      <p:ext uri="{BB962C8B-B14F-4D97-AF65-F5344CB8AC3E}">
        <p14:creationId xmlns:p14="http://schemas.microsoft.com/office/powerpoint/2010/main" val="267628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Title 2"/>
          <p:cNvSpPr>
            <a:spLocks noGrp="1"/>
          </p:cNvSpPr>
          <p:nvPr>
            <p:ph type="title"/>
          </p:nvPr>
        </p:nvSpPr>
        <p:spPr/>
        <p:txBody>
          <a:bodyPr/>
          <a:lstStyle/>
          <a:p>
            <a:r>
              <a:rPr lang="en-GB" dirty="0" smtClean="0"/>
              <a:t>Facts about the moon</a:t>
            </a:r>
            <a:endParaRPr lang="en-GB" dirty="0"/>
          </a:p>
        </p:txBody>
      </p:sp>
      <p:sp>
        <p:nvSpPr>
          <p:cNvPr id="4" name="Content Placeholder 3"/>
          <p:cNvSpPr>
            <a:spLocks noGrp="1"/>
          </p:cNvSpPr>
          <p:nvPr>
            <p:ph idx="1"/>
          </p:nvPr>
        </p:nvSpPr>
        <p:spPr>
          <a:xfrm>
            <a:off x="520504" y="1434906"/>
            <a:ext cx="7093089" cy="5078436"/>
          </a:xfrm>
        </p:spPr>
        <p:txBody>
          <a:bodyPr>
            <a:normAutofit fontScale="92500" lnSpcReduction="10000"/>
          </a:bodyPr>
          <a:lstStyle/>
          <a:p>
            <a:r>
              <a:rPr lang="en-GB" sz="2200" dirty="0">
                <a:solidFill>
                  <a:srgbClr val="000000"/>
                </a:solidFill>
                <a:latin typeface="Calibri" panose="020F0502020204030204" pitchFamily="34" charset="0"/>
                <a:cs typeface="Calibri" panose="020F0502020204030204" pitchFamily="34" charset="0"/>
              </a:rPr>
              <a:t>The </a:t>
            </a:r>
            <a:r>
              <a:rPr lang="en-GB" sz="2200" b="1" dirty="0">
                <a:solidFill>
                  <a:srgbClr val="000000"/>
                </a:solidFill>
                <a:latin typeface="Calibri" panose="020F0502020204030204" pitchFamily="34" charset="0"/>
                <a:cs typeface="Calibri" panose="020F0502020204030204" pitchFamily="34" charset="0"/>
              </a:rPr>
              <a:t>Moon</a:t>
            </a:r>
            <a:r>
              <a:rPr lang="en-GB" sz="2200" dirty="0">
                <a:solidFill>
                  <a:srgbClr val="000000"/>
                </a:solidFill>
                <a:latin typeface="Calibri" panose="020F0502020204030204" pitchFamily="34" charset="0"/>
                <a:cs typeface="Calibri" panose="020F0502020204030204" pitchFamily="34" charset="0"/>
              </a:rPr>
              <a:t> is a huge ball of rock in space which orbits the Earth. The Moon is made of rock and metal—just like the Earth and the other rocky planets (Mercury, Venus and Mars). </a:t>
            </a:r>
          </a:p>
          <a:p>
            <a:r>
              <a:rPr lang="en-GB" sz="2200" dirty="0" smtClean="0">
                <a:solidFill>
                  <a:srgbClr val="000000"/>
                </a:solidFill>
                <a:latin typeface="Calibri" panose="020F0502020204030204" pitchFamily="34" charset="0"/>
                <a:cs typeface="Calibri" panose="020F0502020204030204" pitchFamily="34" charset="0"/>
              </a:rPr>
              <a:t>On </a:t>
            </a:r>
            <a:r>
              <a:rPr lang="en-GB" sz="2200" dirty="0">
                <a:solidFill>
                  <a:srgbClr val="000000"/>
                </a:solidFill>
                <a:latin typeface="Calibri" panose="020F0502020204030204" pitchFamily="34" charset="0"/>
                <a:cs typeface="Calibri" panose="020F0502020204030204" pitchFamily="34" charset="0"/>
              </a:rPr>
              <a:t>the </a:t>
            </a:r>
            <a:r>
              <a:rPr lang="en-GB" sz="2200" b="1" dirty="0">
                <a:solidFill>
                  <a:srgbClr val="000000"/>
                </a:solidFill>
                <a:latin typeface="Calibri" panose="020F0502020204030204" pitchFamily="34" charset="0"/>
                <a:cs typeface="Calibri" panose="020F0502020204030204" pitchFamily="34" charset="0"/>
              </a:rPr>
              <a:t>Moon</a:t>
            </a:r>
            <a:r>
              <a:rPr lang="en-GB" sz="2200" dirty="0">
                <a:solidFill>
                  <a:srgbClr val="000000"/>
                </a:solidFill>
                <a:latin typeface="Calibri" panose="020F0502020204030204" pitchFamily="34" charset="0"/>
                <a:cs typeface="Calibri" panose="020F0502020204030204" pitchFamily="34" charset="0"/>
              </a:rPr>
              <a:t> there are mountains and flat areas called 'seas', although there is no water on the </a:t>
            </a:r>
            <a:r>
              <a:rPr lang="en-GB" sz="2200" b="1" dirty="0">
                <a:solidFill>
                  <a:srgbClr val="000000"/>
                </a:solidFill>
                <a:latin typeface="Calibri" panose="020F0502020204030204" pitchFamily="34" charset="0"/>
                <a:cs typeface="Calibri" panose="020F0502020204030204" pitchFamily="34" charset="0"/>
              </a:rPr>
              <a:t>Moon</a:t>
            </a:r>
            <a:r>
              <a:rPr lang="en-GB" sz="2200" dirty="0">
                <a:solidFill>
                  <a:srgbClr val="000000"/>
                </a:solidFill>
                <a:latin typeface="Calibri" panose="020F0502020204030204" pitchFamily="34" charset="0"/>
                <a:cs typeface="Calibri" panose="020F0502020204030204" pitchFamily="34" charset="0"/>
              </a:rPr>
              <a:t>. </a:t>
            </a:r>
            <a:endParaRPr lang="en-GB" sz="2200" dirty="0" smtClean="0">
              <a:solidFill>
                <a:srgbClr val="000000"/>
              </a:solidFill>
              <a:latin typeface="Calibri" panose="020F0502020204030204" pitchFamily="34" charset="0"/>
              <a:cs typeface="Calibri" panose="020F0502020204030204" pitchFamily="34" charset="0"/>
            </a:endParaRPr>
          </a:p>
          <a:p>
            <a:r>
              <a:rPr lang="en-GB" sz="2200" dirty="0" smtClean="0">
                <a:solidFill>
                  <a:srgbClr val="000000"/>
                </a:solidFill>
                <a:latin typeface="Calibri" panose="020F0502020204030204" pitchFamily="34" charset="0"/>
                <a:cs typeface="Calibri" panose="020F0502020204030204" pitchFamily="34" charset="0"/>
              </a:rPr>
              <a:t>The</a:t>
            </a:r>
            <a:r>
              <a:rPr lang="en-GB" sz="2200" dirty="0">
                <a:solidFill>
                  <a:srgbClr val="000000"/>
                </a:solidFill>
                <a:latin typeface="Calibri" panose="020F0502020204030204" pitchFamily="34" charset="0"/>
                <a:cs typeface="Calibri" panose="020F0502020204030204" pitchFamily="34" charset="0"/>
              </a:rPr>
              <a:t> </a:t>
            </a:r>
            <a:r>
              <a:rPr lang="en-GB" sz="2200" b="1" dirty="0">
                <a:solidFill>
                  <a:srgbClr val="000000"/>
                </a:solidFill>
                <a:latin typeface="Calibri" panose="020F0502020204030204" pitchFamily="34" charset="0"/>
                <a:cs typeface="Calibri" panose="020F0502020204030204" pitchFamily="34" charset="0"/>
              </a:rPr>
              <a:t>Moon's</a:t>
            </a:r>
            <a:r>
              <a:rPr lang="en-GB" sz="2200" dirty="0">
                <a:solidFill>
                  <a:srgbClr val="000000"/>
                </a:solidFill>
                <a:latin typeface="Calibri" panose="020F0502020204030204" pitchFamily="34" charset="0"/>
                <a:cs typeface="Calibri" panose="020F0502020204030204" pitchFamily="34" charset="0"/>
              </a:rPr>
              <a:t> surface is covered in craters made by </a:t>
            </a:r>
            <a:r>
              <a:rPr lang="en-GB" sz="2200" dirty="0" smtClean="0">
                <a:solidFill>
                  <a:srgbClr val="000000"/>
                </a:solidFill>
                <a:latin typeface="Calibri" panose="020F0502020204030204" pitchFamily="34" charset="0"/>
                <a:cs typeface="Calibri" panose="020F0502020204030204" pitchFamily="34" charset="0"/>
              </a:rPr>
              <a:t>meteorites. </a:t>
            </a:r>
            <a:r>
              <a:rPr lang="en-GB" altLang="en-US" sz="2200" dirty="0" smtClean="0">
                <a:solidFill>
                  <a:srgbClr val="000000"/>
                </a:solidFill>
                <a:latin typeface="Calibri" panose="020F0502020204030204" pitchFamily="34" charset="0"/>
              </a:rPr>
              <a:t>There </a:t>
            </a:r>
            <a:r>
              <a:rPr lang="en-GB" altLang="en-US" sz="2200" dirty="0">
                <a:solidFill>
                  <a:srgbClr val="000000"/>
                </a:solidFill>
                <a:latin typeface="Calibri" panose="020F0502020204030204" pitchFamily="34" charset="0"/>
              </a:rPr>
              <a:t>is no atmosphere around the moon and so rocks flying through space hit the moon hard and make craters</a:t>
            </a:r>
            <a:r>
              <a:rPr lang="en-GB" altLang="en-US" sz="2200" dirty="0" smtClean="0">
                <a:solidFill>
                  <a:srgbClr val="000000"/>
                </a:solidFill>
                <a:latin typeface="Calibri" panose="020F0502020204030204" pitchFamily="34" charset="0"/>
              </a:rPr>
              <a:t>.</a:t>
            </a:r>
            <a:endParaRPr lang="en-GB" sz="2200" dirty="0" smtClean="0">
              <a:solidFill>
                <a:srgbClr val="000000"/>
              </a:solidFill>
              <a:latin typeface="Calibri" panose="020F0502020204030204" pitchFamily="34" charset="0"/>
              <a:cs typeface="Calibri" panose="020F0502020204030204" pitchFamily="34" charset="0"/>
            </a:endParaRPr>
          </a:p>
          <a:p>
            <a:r>
              <a:rPr lang="en-GB" sz="2200" dirty="0">
                <a:solidFill>
                  <a:srgbClr val="000000"/>
                </a:solidFill>
                <a:latin typeface="Calibri" panose="020F0502020204030204" pitchFamily="34" charset="0"/>
                <a:cs typeface="Calibri" panose="020F0502020204030204" pitchFamily="34" charset="0"/>
              </a:rPr>
              <a:t>The crust, the Moon’s outer shell, is covered by lunar soil, also called </a:t>
            </a:r>
            <a:r>
              <a:rPr lang="en-GB" sz="2200" dirty="0" err="1">
                <a:solidFill>
                  <a:srgbClr val="000000"/>
                </a:solidFill>
                <a:latin typeface="Calibri" panose="020F0502020204030204" pitchFamily="34" charset="0"/>
                <a:cs typeface="Calibri" panose="020F0502020204030204" pitchFamily="34" charset="0"/>
              </a:rPr>
              <a:t>regolith</a:t>
            </a:r>
            <a:r>
              <a:rPr lang="en-GB" sz="2200" dirty="0">
                <a:solidFill>
                  <a:srgbClr val="000000"/>
                </a:solidFill>
                <a:latin typeface="Calibri" panose="020F0502020204030204" pitchFamily="34" charset="0"/>
                <a:cs typeface="Calibri" panose="020F0502020204030204" pitchFamily="34" charset="0"/>
              </a:rPr>
              <a:t>: a blanket of fine rock particles, varying between three and 20 metres (10–65 feet) deep.</a:t>
            </a:r>
          </a:p>
          <a:p>
            <a:r>
              <a:rPr lang="en-GB" altLang="en-US" sz="2200" dirty="0">
                <a:solidFill>
                  <a:srgbClr val="000000"/>
                </a:solidFill>
                <a:latin typeface="Calibri" panose="020F0502020204030204" pitchFamily="34" charset="0"/>
              </a:rPr>
              <a:t>The moon’s diameter is 27% that of the Earth.</a:t>
            </a:r>
          </a:p>
          <a:p>
            <a:r>
              <a:rPr lang="en-GB" altLang="en-US" sz="2200" dirty="0">
                <a:solidFill>
                  <a:srgbClr val="000000"/>
                </a:solidFill>
                <a:latin typeface="Calibri" panose="020F0502020204030204" pitchFamily="34" charset="0"/>
              </a:rPr>
              <a:t>Temperature on the moon goes from </a:t>
            </a:r>
            <a:r>
              <a:rPr lang="en-GB" altLang="en-US" sz="2200" dirty="0" smtClean="0">
                <a:solidFill>
                  <a:srgbClr val="000000"/>
                </a:solidFill>
                <a:latin typeface="Calibri" panose="020F0502020204030204" pitchFamily="34" charset="0"/>
              </a:rPr>
              <a:t>130C </a:t>
            </a:r>
            <a:r>
              <a:rPr lang="en-GB" altLang="en-US" sz="2200" dirty="0">
                <a:solidFill>
                  <a:srgbClr val="000000"/>
                </a:solidFill>
                <a:latin typeface="Calibri" panose="020F0502020204030204" pitchFamily="34" charset="0"/>
              </a:rPr>
              <a:t>in the light to -</a:t>
            </a:r>
            <a:r>
              <a:rPr lang="en-GB" altLang="en-US" sz="2200" dirty="0" smtClean="0">
                <a:solidFill>
                  <a:srgbClr val="000000"/>
                </a:solidFill>
                <a:latin typeface="Calibri" panose="020F0502020204030204" pitchFamily="34" charset="0"/>
              </a:rPr>
              <a:t>130C </a:t>
            </a:r>
            <a:r>
              <a:rPr lang="en-GB" altLang="en-US" sz="2200" dirty="0">
                <a:solidFill>
                  <a:srgbClr val="000000"/>
                </a:solidFill>
                <a:latin typeface="Calibri" panose="020F0502020204030204" pitchFamily="34" charset="0"/>
              </a:rPr>
              <a:t>in the dark.</a:t>
            </a:r>
          </a:p>
          <a:p>
            <a:r>
              <a:rPr lang="en-GB" altLang="en-US" sz="2200" dirty="0">
                <a:solidFill>
                  <a:srgbClr val="000000"/>
                </a:solidFill>
                <a:latin typeface="Calibri" panose="020F0502020204030204" pitchFamily="34" charset="0"/>
              </a:rPr>
              <a:t>The moon’s gravity causes the tides.</a:t>
            </a:r>
          </a:p>
          <a:p>
            <a:r>
              <a:rPr lang="en-GB" sz="2200" dirty="0" smtClean="0">
                <a:solidFill>
                  <a:srgbClr val="000000"/>
                </a:solidFill>
                <a:latin typeface="Calibri" panose="020F0502020204030204" pitchFamily="34" charset="0"/>
                <a:cs typeface="Calibri" panose="020F0502020204030204" pitchFamily="34" charset="0"/>
              </a:rPr>
              <a:t>The</a:t>
            </a:r>
            <a:r>
              <a:rPr lang="en-GB" sz="2200" dirty="0">
                <a:solidFill>
                  <a:srgbClr val="000000"/>
                </a:solidFill>
                <a:latin typeface="Calibri" panose="020F0502020204030204" pitchFamily="34" charset="0"/>
                <a:cs typeface="Calibri" panose="020F0502020204030204" pitchFamily="34" charset="0"/>
              </a:rPr>
              <a:t> </a:t>
            </a:r>
            <a:r>
              <a:rPr lang="en-GB" sz="2200" b="1" dirty="0">
                <a:solidFill>
                  <a:srgbClr val="000000"/>
                </a:solidFill>
                <a:latin typeface="Calibri" panose="020F0502020204030204" pitchFamily="34" charset="0"/>
                <a:cs typeface="Calibri" panose="020F0502020204030204" pitchFamily="34" charset="0"/>
              </a:rPr>
              <a:t>Moon</a:t>
            </a:r>
            <a:r>
              <a:rPr lang="en-GB" sz="2200" dirty="0">
                <a:solidFill>
                  <a:srgbClr val="000000"/>
                </a:solidFill>
                <a:latin typeface="Calibri" panose="020F0502020204030204" pitchFamily="34" charset="0"/>
                <a:cs typeface="Calibri" panose="020F0502020204030204" pitchFamily="34" charset="0"/>
              </a:rPr>
              <a:t> does not have any light of its </a:t>
            </a:r>
            <a:r>
              <a:rPr lang="en-GB" sz="2200" dirty="0" smtClean="0">
                <a:solidFill>
                  <a:srgbClr val="000000"/>
                </a:solidFill>
                <a:latin typeface="Calibri" panose="020F0502020204030204" pitchFamily="34" charset="0"/>
                <a:cs typeface="Calibri" panose="020F0502020204030204" pitchFamily="34" charset="0"/>
              </a:rPr>
              <a:t>own, it reflects the light of the sun.</a:t>
            </a:r>
          </a:p>
          <a:p>
            <a:pPr fontAlgn="base">
              <a:spcBef>
                <a:spcPct val="0"/>
              </a:spcBef>
              <a:spcAft>
                <a:spcPct val="0"/>
              </a:spcAft>
            </a:pPr>
            <a:endParaRPr lang="en-GB" sz="2000" dirty="0">
              <a:solidFill>
                <a:srgbClr val="000000"/>
              </a:solidFill>
              <a:latin typeface="Calibri" panose="020F0502020204030204" pitchFamily="34" charset="0"/>
              <a:cs typeface="Calibri" panose="020F0502020204030204" pitchFamily="34" charset="0"/>
            </a:endParaRPr>
          </a:p>
          <a:p>
            <a:endParaRPr lang="en-GB" sz="2000" dirty="0">
              <a:solidFill>
                <a:srgbClr val="000000"/>
              </a:solidFill>
              <a:latin typeface="Calibri" panose="020F0502020204030204" pitchFamily="34" charset="0"/>
              <a:cs typeface="Calibri" panose="020F0502020204030204" pitchFamily="34" charset="0"/>
            </a:endParaRPr>
          </a:p>
          <a:p>
            <a:endParaRPr lang="en-GB" dirty="0"/>
          </a:p>
        </p:txBody>
      </p:sp>
      <p:pic>
        <p:nvPicPr>
          <p:cNvPr id="5" name="Picture 2" descr="Earth and moon internal structure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57"/>
          <a:stretch/>
        </p:blipFill>
        <p:spPr bwMode="auto">
          <a:xfrm>
            <a:off x="8035625" y="3933826"/>
            <a:ext cx="3390488" cy="23415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Moon-Cra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1436" y="745842"/>
            <a:ext cx="1997021" cy="273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229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212" y="411874"/>
            <a:ext cx="6236226" cy="4183673"/>
          </a:xfrm>
          <a:prstGeom prst="rect">
            <a:avLst/>
          </a:prstGeom>
        </p:spPr>
      </p:pic>
      <p:pic>
        <p:nvPicPr>
          <p:cNvPr id="4" name="Picture 3"/>
          <p:cNvPicPr>
            <a:picLocks noChangeAspect="1"/>
          </p:cNvPicPr>
          <p:nvPr/>
        </p:nvPicPr>
        <p:blipFill rotWithShape="1">
          <a:blip r:embed="rId3"/>
          <a:srcRect b="38602"/>
          <a:stretch/>
        </p:blipFill>
        <p:spPr>
          <a:xfrm>
            <a:off x="93018" y="4595547"/>
            <a:ext cx="6271883" cy="2134610"/>
          </a:xfrm>
          <a:prstGeom prst="rect">
            <a:avLst/>
          </a:prstGeom>
        </p:spPr>
      </p:pic>
      <p:pic>
        <p:nvPicPr>
          <p:cNvPr id="5" name="Picture 4"/>
          <p:cNvPicPr>
            <a:picLocks noChangeAspect="1"/>
          </p:cNvPicPr>
          <p:nvPr/>
        </p:nvPicPr>
        <p:blipFill>
          <a:blip r:embed="rId4"/>
          <a:stretch>
            <a:fillRect/>
          </a:stretch>
        </p:blipFill>
        <p:spPr>
          <a:xfrm>
            <a:off x="6259118" y="1782711"/>
            <a:ext cx="5932882" cy="1319842"/>
          </a:xfrm>
          <a:prstGeom prst="rect">
            <a:avLst/>
          </a:prstGeom>
        </p:spPr>
      </p:pic>
      <p:pic>
        <p:nvPicPr>
          <p:cNvPr id="6" name="Picture 5"/>
          <p:cNvPicPr>
            <a:picLocks noChangeAspect="1"/>
          </p:cNvPicPr>
          <p:nvPr/>
        </p:nvPicPr>
        <p:blipFill>
          <a:blip r:embed="rId5"/>
          <a:stretch>
            <a:fillRect/>
          </a:stretch>
        </p:blipFill>
        <p:spPr>
          <a:xfrm>
            <a:off x="6278586" y="3102553"/>
            <a:ext cx="5913414" cy="1887458"/>
          </a:xfrm>
          <a:prstGeom prst="rect">
            <a:avLst/>
          </a:prstGeom>
        </p:spPr>
      </p:pic>
    </p:spTree>
    <p:extLst>
      <p:ext uri="{BB962C8B-B14F-4D97-AF65-F5344CB8AC3E}">
        <p14:creationId xmlns:p14="http://schemas.microsoft.com/office/powerpoint/2010/main" val="3981950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Rectangle 2">
            <a:extLst>
              <a:ext uri="{FF2B5EF4-FFF2-40B4-BE49-F238E27FC236}">
                <a16:creationId xmlns:a16="http://schemas.microsoft.com/office/drawing/2014/main" id="{2ECE76EC-813F-4805-A5F3-1C74C81AAA22}"/>
              </a:ext>
            </a:extLst>
          </p:cNvPr>
          <p:cNvSpPr/>
          <p:nvPr/>
        </p:nvSpPr>
        <p:spPr>
          <a:xfrm>
            <a:off x="2171492" y="1049791"/>
            <a:ext cx="8220075" cy="1675070"/>
          </a:xfrm>
          <a:prstGeom prst="rect">
            <a:avLst/>
          </a:prstGeom>
          <a:solidFill>
            <a:schemeClr val="accent3">
              <a:lumMod val="60000"/>
              <a:lumOff val="4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Although we take steps to stay safe online, something may go wrong. If this</a:t>
            </a:r>
          </a:p>
          <a:p>
            <a:pPr algn="ctr"/>
            <a:r>
              <a:rPr lang="en-US" b="1" dirty="0">
                <a:solidFill>
                  <a:schemeClr val="tx1"/>
                </a:solidFill>
              </a:rPr>
              <a:t>happens, we may feel embarrassed or that we are going to get into trouble</a:t>
            </a:r>
          </a:p>
          <a:p>
            <a:pPr algn="ctr"/>
            <a:r>
              <a:rPr lang="en-US" b="1" dirty="0">
                <a:solidFill>
                  <a:schemeClr val="tx1"/>
                </a:solidFill>
              </a:rPr>
              <a:t>but it is important to remember that we can find ourselves in situations</a:t>
            </a:r>
          </a:p>
          <a:p>
            <a:pPr algn="ctr"/>
            <a:r>
              <a:rPr lang="en-US" b="1" dirty="0">
                <a:solidFill>
                  <a:schemeClr val="tx1"/>
                </a:solidFill>
              </a:rPr>
              <a:t>through no fault of our own. Even if we have made a mistake or error of</a:t>
            </a:r>
          </a:p>
          <a:p>
            <a:pPr algn="ctr"/>
            <a:r>
              <a:rPr lang="en-US" b="1" dirty="0">
                <a:solidFill>
                  <a:schemeClr val="tx1"/>
                </a:solidFill>
              </a:rPr>
              <a:t>judgement, this is OK and we should not feel any blame.</a:t>
            </a:r>
          </a:p>
        </p:txBody>
      </p:sp>
      <p:sp>
        <p:nvSpPr>
          <p:cNvPr id="4" name="Rectangle 3">
            <a:extLst>
              <a:ext uri="{FF2B5EF4-FFF2-40B4-BE49-F238E27FC236}">
                <a16:creationId xmlns:a16="http://schemas.microsoft.com/office/drawing/2014/main" id="{5CB77F50-E0B2-40B3-8182-7D897465A4A3}"/>
              </a:ext>
            </a:extLst>
          </p:cNvPr>
          <p:cNvSpPr/>
          <p:nvPr/>
        </p:nvSpPr>
        <p:spPr>
          <a:xfrm>
            <a:off x="2922176" y="4699214"/>
            <a:ext cx="6624736" cy="1071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a:p>
            <a:pPr algn="ctr"/>
            <a:r>
              <a:rPr lang="en-US" b="1" dirty="0">
                <a:solidFill>
                  <a:schemeClr val="tx1"/>
                </a:solidFill>
              </a:rPr>
              <a:t>If we see or experience anything when we use the Internet </a:t>
            </a:r>
            <a:br>
              <a:rPr lang="en-US" b="1" dirty="0">
                <a:solidFill>
                  <a:schemeClr val="tx1"/>
                </a:solidFill>
              </a:rPr>
            </a:br>
            <a:r>
              <a:rPr lang="en-US" b="1" dirty="0">
                <a:solidFill>
                  <a:schemeClr val="tx1"/>
                </a:solidFill>
              </a:rPr>
              <a:t>or other digital technology that worries, concerns </a:t>
            </a:r>
            <a:br>
              <a:rPr lang="en-US" b="1" dirty="0">
                <a:solidFill>
                  <a:schemeClr val="tx1"/>
                </a:solidFill>
              </a:rPr>
            </a:br>
            <a:r>
              <a:rPr lang="en-US" b="1" dirty="0">
                <a:solidFill>
                  <a:schemeClr val="tx1"/>
                </a:solidFill>
              </a:rPr>
              <a:t>or frightens us, it is really important we get help.</a:t>
            </a:r>
          </a:p>
          <a:p>
            <a:pPr algn="ctr"/>
            <a:endParaRPr lang="en-US" dirty="0"/>
          </a:p>
        </p:txBody>
      </p:sp>
      <p:sp>
        <p:nvSpPr>
          <p:cNvPr id="5" name="Rectangle 4">
            <a:extLst>
              <a:ext uri="{FF2B5EF4-FFF2-40B4-BE49-F238E27FC236}">
                <a16:creationId xmlns:a16="http://schemas.microsoft.com/office/drawing/2014/main" id="{4BD4F6E7-D360-4B87-A2F9-B20A1BACAF75}"/>
              </a:ext>
            </a:extLst>
          </p:cNvPr>
          <p:cNvSpPr/>
          <p:nvPr/>
        </p:nvSpPr>
        <p:spPr>
          <a:xfrm>
            <a:off x="3809999" y="2852555"/>
            <a:ext cx="4849091" cy="1569660"/>
          </a:xfrm>
          <a:prstGeom prst="rect">
            <a:avLst/>
          </a:prstGeom>
          <a:ln w="38100">
            <a:solidFill>
              <a:schemeClr val="tx1"/>
            </a:solidFill>
          </a:ln>
        </p:spPr>
        <p:txBody>
          <a:bodyPr wrap="square">
            <a:spAutoFit/>
          </a:bodyPr>
          <a:lstStyle/>
          <a:p>
            <a:r>
              <a:rPr lang="en-US" sz="2400" dirty="0"/>
              <a:t>It is vital we all feel comfortable and confident in asking for help </a:t>
            </a:r>
            <a:r>
              <a:rPr lang="en-US" sz="2400" dirty="0" smtClean="0"/>
              <a:t>whatever the </a:t>
            </a:r>
            <a:r>
              <a:rPr lang="en-US" sz="2400" dirty="0"/>
              <a:t>situation we might find ourselves in</a:t>
            </a:r>
            <a:r>
              <a:rPr lang="en-US" sz="2400" dirty="0" smtClean="0"/>
              <a:t>.</a:t>
            </a:r>
            <a:endParaRPr lang="en-US" dirty="0"/>
          </a:p>
        </p:txBody>
      </p:sp>
      <p:sp>
        <p:nvSpPr>
          <p:cNvPr id="6" name="Rounded Rectangular Callout 5">
            <a:extLst>
              <a:ext uri="{FF2B5EF4-FFF2-40B4-BE49-F238E27FC236}">
                <a16:creationId xmlns:a16="http://schemas.microsoft.com/office/drawing/2014/main" id="{B80665C2-978F-45B7-A62C-83297114CB8E}"/>
              </a:ext>
            </a:extLst>
          </p:cNvPr>
          <p:cNvSpPr/>
          <p:nvPr/>
        </p:nvSpPr>
        <p:spPr>
          <a:xfrm>
            <a:off x="1097163" y="2991956"/>
            <a:ext cx="2394181" cy="1233679"/>
          </a:xfrm>
          <a:prstGeom prst="wedgeRoundRectCallout">
            <a:avLst>
              <a:gd name="adj1" fmla="val -45204"/>
              <a:gd name="adj2" fmla="val 73788"/>
              <a:gd name="adj3" fmla="val 1666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need help</a:t>
            </a:r>
          </a:p>
        </p:txBody>
      </p:sp>
    </p:spTree>
    <p:extLst>
      <p:ext uri="{BB962C8B-B14F-4D97-AF65-F5344CB8AC3E}">
        <p14:creationId xmlns:p14="http://schemas.microsoft.com/office/powerpoint/2010/main" val="377063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32" presetClass="emph" presetSubtype="0" fill="hold" grpId="1" nodeType="afterEffect">
                                  <p:stCondLst>
                                    <p:cond delay="0"/>
                                  </p:stCondLst>
                                  <p:childTnLs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1548246" y="713652"/>
            <a:ext cx="9095508" cy="5430696"/>
          </a:xfrm>
          <a:prstGeom prst="rect">
            <a:avLst/>
          </a:prstGeom>
        </p:spPr>
      </p:pic>
    </p:spTree>
    <p:extLst>
      <p:ext uri="{BB962C8B-B14F-4D97-AF65-F5344CB8AC3E}">
        <p14:creationId xmlns:p14="http://schemas.microsoft.com/office/powerpoint/2010/main" val="425873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4" name="Title 3"/>
          <p:cNvSpPr>
            <a:spLocks noGrp="1"/>
          </p:cNvSpPr>
          <p:nvPr>
            <p:ph type="title"/>
          </p:nvPr>
        </p:nvSpPr>
        <p:spPr/>
        <p:txBody>
          <a:bodyPr/>
          <a:lstStyle/>
          <a:p>
            <a:r>
              <a:rPr lang="en-GB" dirty="0" smtClean="0"/>
              <a:t>How does the Moon travel around Earth?</a:t>
            </a:r>
            <a:endParaRPr lang="en-GB" dirty="0"/>
          </a:p>
        </p:txBody>
      </p:sp>
      <p:sp>
        <p:nvSpPr>
          <p:cNvPr id="5" name="Content Placeholder 4"/>
          <p:cNvSpPr>
            <a:spLocks noGrp="1"/>
          </p:cNvSpPr>
          <p:nvPr>
            <p:ph idx="1"/>
          </p:nvPr>
        </p:nvSpPr>
        <p:spPr>
          <a:xfrm>
            <a:off x="838200" y="1825625"/>
            <a:ext cx="6125308" cy="4351338"/>
          </a:xfrm>
        </p:spPr>
        <p:txBody>
          <a:bodyPr>
            <a:normAutofit/>
          </a:bodyPr>
          <a:lstStyle/>
          <a:p>
            <a:r>
              <a:rPr lang="en-GB" dirty="0" smtClean="0"/>
              <a:t>The Moon travels around Earth in a circle known as an orbit.</a:t>
            </a:r>
          </a:p>
          <a:p>
            <a:r>
              <a:rPr lang="en-GB" altLang="en-US" dirty="0"/>
              <a:t>The Moon orbits the Earth in </a:t>
            </a:r>
            <a:r>
              <a:rPr lang="en-GB" altLang="en-US" dirty="0" smtClean="0"/>
              <a:t>an </a:t>
            </a:r>
            <a:r>
              <a:rPr lang="en-GB" altLang="en-US" dirty="0"/>
              <a:t>oval-shaped path called an ellipse. Because of this shape, </a:t>
            </a:r>
            <a:r>
              <a:rPr lang="en-GB" altLang="en-US" dirty="0" smtClean="0"/>
              <a:t>the </a:t>
            </a:r>
            <a:r>
              <a:rPr lang="en-GB" altLang="en-US" dirty="0"/>
              <a:t>Moon is sometimes </a:t>
            </a:r>
            <a:r>
              <a:rPr lang="en-GB" altLang="en-US" dirty="0" smtClean="0"/>
              <a:t>nearer and </a:t>
            </a:r>
            <a:r>
              <a:rPr lang="en-GB" altLang="en-US" dirty="0"/>
              <a:t>sometimes further away </a:t>
            </a:r>
            <a:r>
              <a:rPr lang="en-GB" altLang="en-US" dirty="0" smtClean="0"/>
              <a:t>from </a:t>
            </a:r>
            <a:r>
              <a:rPr lang="en-GB" altLang="en-US" dirty="0"/>
              <a:t>Earth. The range of </a:t>
            </a:r>
            <a:r>
              <a:rPr lang="en-GB" altLang="en-US" dirty="0" smtClean="0"/>
              <a:t>distance </a:t>
            </a:r>
            <a:r>
              <a:rPr lang="en-GB" altLang="en-US" dirty="0"/>
              <a:t>is from 364,397 km </a:t>
            </a:r>
            <a:r>
              <a:rPr lang="en-GB" altLang="en-US" dirty="0" smtClean="0"/>
              <a:t>to </a:t>
            </a:r>
            <a:r>
              <a:rPr lang="en-GB" altLang="en-US" dirty="0"/>
              <a:t>406,731 </a:t>
            </a:r>
            <a:r>
              <a:rPr lang="en-GB" altLang="en-US" dirty="0" smtClean="0"/>
              <a:t>km.</a:t>
            </a:r>
            <a:endParaRPr lang="en-GB" dirty="0" smtClean="0"/>
          </a:p>
          <a:p>
            <a:r>
              <a:rPr lang="en-GB" dirty="0" smtClean="0"/>
              <a:t>The </a:t>
            </a:r>
            <a:r>
              <a:rPr lang="en-GB" dirty="0"/>
              <a:t>Moon takes about 27 days (27 days, 7 hours, 43 minutes, 11.6 seconds) to go all the way </a:t>
            </a:r>
            <a:r>
              <a:rPr lang="en-GB" b="1" dirty="0"/>
              <a:t>around the Earth</a:t>
            </a:r>
            <a:r>
              <a:rPr lang="en-GB" dirty="0"/>
              <a:t> and return to its starting position.</a:t>
            </a:r>
          </a:p>
          <a:p>
            <a:r>
              <a:rPr lang="en-GB" dirty="0"/>
              <a:t>The Moon's orbit around the Earth is a slightly squashed circle called an </a:t>
            </a:r>
            <a:r>
              <a:rPr lang="en-GB" b="1" dirty="0"/>
              <a:t>ellipse</a:t>
            </a:r>
            <a:r>
              <a:rPr lang="en-GB" dirty="0"/>
              <a:t>.</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146" y="2130990"/>
            <a:ext cx="4492173" cy="3109133"/>
          </a:xfrm>
          <a:prstGeom prst="rect">
            <a:avLst/>
          </a:prstGeom>
        </p:spPr>
      </p:pic>
    </p:spTree>
    <p:extLst>
      <p:ext uri="{BB962C8B-B14F-4D97-AF65-F5344CB8AC3E}">
        <p14:creationId xmlns:p14="http://schemas.microsoft.com/office/powerpoint/2010/main" val="299318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Title 2"/>
          <p:cNvSpPr>
            <a:spLocks noGrp="1"/>
          </p:cNvSpPr>
          <p:nvPr>
            <p:ph type="title"/>
          </p:nvPr>
        </p:nvSpPr>
        <p:spPr/>
        <p:txBody>
          <a:bodyPr/>
          <a:lstStyle/>
          <a:p>
            <a:r>
              <a:rPr lang="en-GB" dirty="0" smtClean="0"/>
              <a:t>The movement of the Moon- Rotation</a:t>
            </a:r>
            <a:endParaRPr lang="en-GB" dirty="0"/>
          </a:p>
        </p:txBody>
      </p:sp>
      <p:sp>
        <p:nvSpPr>
          <p:cNvPr id="4" name="Content Placeholder 3"/>
          <p:cNvSpPr>
            <a:spLocks noGrp="1"/>
          </p:cNvSpPr>
          <p:nvPr>
            <p:ph idx="1"/>
          </p:nvPr>
        </p:nvSpPr>
        <p:spPr>
          <a:xfrm>
            <a:off x="450531" y="1729718"/>
            <a:ext cx="7208520" cy="4351338"/>
          </a:xfrm>
        </p:spPr>
        <p:txBody>
          <a:bodyPr>
            <a:normAutofit/>
          </a:bodyPr>
          <a:lstStyle/>
          <a:p>
            <a:pPr>
              <a:lnSpc>
                <a:spcPct val="100000"/>
              </a:lnSpc>
            </a:pPr>
            <a:r>
              <a:rPr lang="en-GB" altLang="en-US" dirty="0"/>
              <a:t>Just like the Earth, the Moon rotates </a:t>
            </a:r>
            <a:r>
              <a:rPr lang="en-GB" altLang="en-US" dirty="0" smtClean="0"/>
              <a:t>on </a:t>
            </a:r>
            <a:r>
              <a:rPr lang="en-GB" altLang="en-US" dirty="0"/>
              <a:t>its axis. This rotation is anticlockwise, </a:t>
            </a:r>
            <a:r>
              <a:rPr lang="en-GB" altLang="en-US" dirty="0" smtClean="0"/>
              <a:t>just </a:t>
            </a:r>
            <a:r>
              <a:rPr lang="en-GB" altLang="en-US" dirty="0"/>
              <a:t>like the Earth’s.</a:t>
            </a:r>
          </a:p>
          <a:p>
            <a:r>
              <a:rPr lang="en-GB" altLang="en-US" dirty="0"/>
              <a:t>It takes 28 days for the Moon to rotate once.</a:t>
            </a:r>
          </a:p>
          <a:p>
            <a:pPr>
              <a:lnSpc>
                <a:spcPct val="100000"/>
              </a:lnSpc>
            </a:pPr>
            <a:r>
              <a:rPr lang="en-GB" altLang="en-US" dirty="0"/>
              <a:t>Because the Moon spins and orbits at </a:t>
            </a:r>
            <a:r>
              <a:rPr lang="en-GB" altLang="en-US" dirty="0" smtClean="0"/>
              <a:t>the </a:t>
            </a:r>
            <a:r>
              <a:rPr lang="en-GB" altLang="en-US" dirty="0"/>
              <a:t>same rate of time, it appears to be </a:t>
            </a:r>
            <a:r>
              <a:rPr lang="en-GB" altLang="en-US" dirty="0" smtClean="0"/>
              <a:t>still </a:t>
            </a:r>
            <a:r>
              <a:rPr lang="en-GB" altLang="en-US" dirty="0"/>
              <a:t>from Earth. Scientists call </a:t>
            </a:r>
            <a:r>
              <a:rPr lang="en-GB" altLang="en-US" dirty="0" smtClean="0"/>
              <a:t>this</a:t>
            </a:r>
            <a:endParaRPr lang="en-GB" altLang="en-US" dirty="0"/>
          </a:p>
          <a:p>
            <a:pPr marL="0" indent="0">
              <a:lnSpc>
                <a:spcPct val="100000"/>
              </a:lnSpc>
              <a:buNone/>
            </a:pPr>
            <a:r>
              <a:rPr lang="en-GB" altLang="en-US" dirty="0" smtClean="0"/>
              <a:t>‘synchronous </a:t>
            </a:r>
            <a:r>
              <a:rPr lang="en-GB" altLang="en-US" dirty="0"/>
              <a:t>rotation’. The word ‘synchronise’ means that things happen </a:t>
            </a:r>
            <a:r>
              <a:rPr lang="en-GB" altLang="en-US" dirty="0" smtClean="0"/>
              <a:t>at </a:t>
            </a:r>
            <a:r>
              <a:rPr lang="en-GB" altLang="en-US" dirty="0"/>
              <a:t>the same time</a:t>
            </a:r>
            <a:r>
              <a:rPr lang="en-GB" altLang="en-US" dirty="0" smtClean="0"/>
              <a:t>.</a:t>
            </a:r>
          </a:p>
          <a:p>
            <a:pPr marL="0" indent="0">
              <a:lnSpc>
                <a:spcPct val="100000"/>
              </a:lnSpc>
              <a:buNone/>
            </a:pPr>
            <a:endParaRPr lang="en-GB" altLang="en-US" dirty="0"/>
          </a:p>
          <a:p>
            <a:pPr marL="0" indent="0">
              <a:lnSpc>
                <a:spcPct val="100000"/>
              </a:lnSpc>
              <a:buNone/>
            </a:pPr>
            <a:r>
              <a:rPr lang="en-GB" altLang="en-US" dirty="0" smtClean="0"/>
              <a:t>We will learn more about this in our lesson about ‘Phases of the Moon’.</a:t>
            </a:r>
            <a:endParaRPr lang="en-GB" altLang="en-US" dirty="0"/>
          </a:p>
          <a:p>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086" r="16475"/>
          <a:stretch/>
        </p:blipFill>
        <p:spPr>
          <a:xfrm>
            <a:off x="7884539" y="1825625"/>
            <a:ext cx="3743325" cy="3811875"/>
          </a:xfrm>
          <a:prstGeom prst="rect">
            <a:avLst/>
          </a:prstGeom>
        </p:spPr>
      </p:pic>
    </p:spTree>
    <p:extLst>
      <p:ext uri="{BB962C8B-B14F-4D97-AF65-F5344CB8AC3E}">
        <p14:creationId xmlns:p14="http://schemas.microsoft.com/office/powerpoint/2010/main" val="160280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421298" y="283465"/>
            <a:ext cx="5778355" cy="2823650"/>
          </a:xfrm>
          <a:prstGeom prst="rect">
            <a:avLst/>
          </a:prstGeom>
        </p:spPr>
      </p:pic>
      <p:pic>
        <p:nvPicPr>
          <p:cNvPr id="4" name="Picture 3"/>
          <p:cNvPicPr>
            <a:picLocks noChangeAspect="1"/>
          </p:cNvPicPr>
          <p:nvPr/>
        </p:nvPicPr>
        <p:blipFill>
          <a:blip r:embed="rId4"/>
          <a:stretch>
            <a:fillRect/>
          </a:stretch>
        </p:blipFill>
        <p:spPr>
          <a:xfrm>
            <a:off x="5233182" y="3107115"/>
            <a:ext cx="6476577" cy="3478740"/>
          </a:xfrm>
          <a:prstGeom prst="rect">
            <a:avLst/>
          </a:prstGeom>
        </p:spPr>
      </p:pic>
      <p:sp>
        <p:nvSpPr>
          <p:cNvPr id="5" name="TextBox 4"/>
          <p:cNvSpPr txBox="1"/>
          <p:nvPr/>
        </p:nvSpPr>
        <p:spPr>
          <a:xfrm>
            <a:off x="675249" y="3938954"/>
            <a:ext cx="3291840" cy="1938992"/>
          </a:xfrm>
          <a:prstGeom prst="rect">
            <a:avLst/>
          </a:prstGeom>
          <a:noFill/>
          <a:ln>
            <a:solidFill>
              <a:srgbClr val="002060"/>
            </a:solidFill>
          </a:ln>
        </p:spPr>
        <p:txBody>
          <a:bodyPr wrap="square" rtlCol="0">
            <a:spAutoFit/>
          </a:bodyPr>
          <a:lstStyle/>
          <a:p>
            <a:r>
              <a:rPr lang="en-GB" sz="2400" dirty="0" smtClean="0"/>
              <a:t>What are the uses of satellites?</a:t>
            </a:r>
          </a:p>
          <a:p>
            <a:endParaRPr lang="en-GB" sz="2400" dirty="0"/>
          </a:p>
          <a:p>
            <a:r>
              <a:rPr lang="en-GB" sz="2400" dirty="0" smtClean="0"/>
              <a:t>Have you ever seen a satellite in the sky?</a:t>
            </a:r>
            <a:endParaRPr lang="en-GB" sz="2400" dirty="0"/>
          </a:p>
        </p:txBody>
      </p:sp>
    </p:spTree>
    <p:extLst>
      <p:ext uri="{BB962C8B-B14F-4D97-AF65-F5344CB8AC3E}">
        <p14:creationId xmlns:p14="http://schemas.microsoft.com/office/powerpoint/2010/main" val="305651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Title 2"/>
          <p:cNvSpPr>
            <a:spLocks noGrp="1"/>
          </p:cNvSpPr>
          <p:nvPr>
            <p:ph type="title"/>
          </p:nvPr>
        </p:nvSpPr>
        <p:spPr/>
        <p:txBody>
          <a:bodyPr>
            <a:normAutofit fontScale="90000"/>
          </a:bodyPr>
          <a:lstStyle/>
          <a:p>
            <a:r>
              <a:rPr lang="en-GB" sz="3600" u="sng" dirty="0">
                <a:solidFill>
                  <a:prstClr val="black"/>
                </a:solidFill>
                <a:latin typeface="Calibri" panose="020F0502020204030204"/>
              </a:rPr>
              <a:t>L.O To be able to describe the movement of the </a:t>
            </a:r>
            <a:r>
              <a:rPr lang="en-GB" sz="3600" u="sng" dirty="0" smtClean="0">
                <a:solidFill>
                  <a:prstClr val="black"/>
                </a:solidFill>
                <a:latin typeface="Calibri" panose="020F0502020204030204"/>
              </a:rPr>
              <a:t>Moon </a:t>
            </a:r>
            <a:r>
              <a:rPr lang="en-GB" sz="3600" u="sng" dirty="0">
                <a:solidFill>
                  <a:prstClr val="black"/>
                </a:solidFill>
                <a:latin typeface="Calibri" panose="020F0502020204030204"/>
              </a:rPr>
              <a:t>in relation to Earth</a:t>
            </a:r>
            <a:r>
              <a:rPr lang="en-GB" sz="3600" dirty="0">
                <a:solidFill>
                  <a:prstClr val="black"/>
                </a:solidFill>
                <a:latin typeface="Calibri" panose="020F0502020204030204"/>
              </a:rPr>
              <a:t/>
            </a:r>
            <a:br>
              <a:rPr lang="en-GB" sz="3600" dirty="0">
                <a:solidFill>
                  <a:prstClr val="black"/>
                </a:solidFill>
                <a:latin typeface="Calibri" panose="020F0502020204030204"/>
              </a:rPr>
            </a:br>
            <a:endParaRPr lang="en-GB" dirty="0"/>
          </a:p>
        </p:txBody>
      </p:sp>
      <p:sp>
        <p:nvSpPr>
          <p:cNvPr id="4" name="Content Placeholder 3"/>
          <p:cNvSpPr>
            <a:spLocks noGrp="1"/>
          </p:cNvSpPr>
          <p:nvPr>
            <p:ph idx="1"/>
          </p:nvPr>
        </p:nvSpPr>
        <p:spPr>
          <a:xfrm>
            <a:off x="838199" y="1825625"/>
            <a:ext cx="5309229" cy="4351338"/>
          </a:xfrm>
        </p:spPr>
        <p:txBody>
          <a:bodyPr/>
          <a:lstStyle/>
          <a:p>
            <a:pPr marL="0" indent="0">
              <a:buNone/>
            </a:pPr>
            <a:r>
              <a:rPr lang="en-GB" b="1" u="sng" dirty="0" smtClean="0"/>
              <a:t>Task 1</a:t>
            </a:r>
          </a:p>
          <a:p>
            <a:r>
              <a:rPr lang="en-GB" dirty="0" smtClean="0"/>
              <a:t>Create your own diagram to explain the movement of the Moon and write a paragraph to explain what is happening.</a:t>
            </a:r>
          </a:p>
          <a:p>
            <a:r>
              <a:rPr lang="en-GB" dirty="0" smtClean="0"/>
              <a:t>Use the information covered on the previous pages.</a:t>
            </a:r>
          </a:p>
          <a:p>
            <a:endParaRPr lang="en-GB" dirty="0"/>
          </a:p>
          <a:p>
            <a:pPr marL="0" indent="0">
              <a:buNone/>
            </a:pPr>
            <a:r>
              <a:rPr lang="en-GB" b="1" u="sng" dirty="0" smtClean="0"/>
              <a:t>Task 2</a:t>
            </a:r>
          </a:p>
          <a:p>
            <a:r>
              <a:rPr lang="en-GB" dirty="0" smtClean="0"/>
              <a:t>Create a fact file, poster or write down at least 6 facts about the Moon.</a:t>
            </a:r>
            <a:endParaRPr lang="en-GB" dirty="0"/>
          </a:p>
        </p:txBody>
      </p:sp>
      <p:pic>
        <p:nvPicPr>
          <p:cNvPr id="5" name="Picture 4"/>
          <p:cNvPicPr>
            <a:picLocks noChangeAspect="1"/>
          </p:cNvPicPr>
          <p:nvPr/>
        </p:nvPicPr>
        <p:blipFill>
          <a:blip r:embed="rId3"/>
          <a:stretch>
            <a:fillRect/>
          </a:stretch>
        </p:blipFill>
        <p:spPr>
          <a:xfrm>
            <a:off x="6471138" y="1027908"/>
            <a:ext cx="5172110" cy="3177324"/>
          </a:xfrm>
          <a:prstGeom prst="rect">
            <a:avLst/>
          </a:prstGeom>
        </p:spPr>
      </p:pic>
      <p:pic>
        <p:nvPicPr>
          <p:cNvPr id="6" name="Picture 5"/>
          <p:cNvPicPr>
            <a:picLocks noChangeAspect="1"/>
          </p:cNvPicPr>
          <p:nvPr/>
        </p:nvPicPr>
        <p:blipFill>
          <a:blip r:embed="rId4"/>
          <a:stretch>
            <a:fillRect/>
          </a:stretch>
        </p:blipFill>
        <p:spPr>
          <a:xfrm>
            <a:off x="7779435" y="4382264"/>
            <a:ext cx="3438670" cy="2275211"/>
          </a:xfrm>
          <a:prstGeom prst="rect">
            <a:avLst/>
          </a:prstGeom>
        </p:spPr>
      </p:pic>
    </p:spTree>
    <p:extLst>
      <p:ext uri="{BB962C8B-B14F-4D97-AF65-F5344CB8AC3E}">
        <p14:creationId xmlns:p14="http://schemas.microsoft.com/office/powerpoint/2010/main" val="179643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758" y="5347665"/>
            <a:ext cx="441293" cy="441293"/>
          </a:xfrm>
          <a:prstGeom prst="rect">
            <a:avLst/>
          </a:prstGeom>
        </p:spPr>
      </p:pic>
      <p:sp>
        <p:nvSpPr>
          <p:cNvPr id="6" name="Rectangle 5"/>
          <p:cNvSpPr/>
          <p:nvPr/>
        </p:nvSpPr>
        <p:spPr>
          <a:xfrm>
            <a:off x="690743" y="5286638"/>
            <a:ext cx="4104824" cy="55297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56368" y="5380962"/>
            <a:ext cx="3021227"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90743" y="950611"/>
            <a:ext cx="5695586" cy="52516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16578" y="982359"/>
            <a:ext cx="556975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Date: Tuesday 9</a:t>
            </a:r>
            <a:r>
              <a:rPr kumimoji="0" lang="en-GB" sz="24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135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690743" y="2065709"/>
            <a:ext cx="1664494" cy="828675"/>
          </a:xfrm>
          <a:prstGeom prst="rect">
            <a:avLst/>
          </a:prstGeom>
        </p:spPr>
      </p:pic>
      <p:sp>
        <p:nvSpPr>
          <p:cNvPr id="11" name="Rectangle 10"/>
          <p:cNvSpPr/>
          <p:nvPr/>
        </p:nvSpPr>
        <p:spPr>
          <a:xfrm>
            <a:off x="690743" y="3011923"/>
            <a:ext cx="11055780" cy="13145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90743" y="2990348"/>
            <a:ext cx="10056974" cy="107721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To be able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identify the phases of the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moon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and explain</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why these happen.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09" y="5380962"/>
            <a:ext cx="441293" cy="441293"/>
          </a:xfrm>
          <a:prstGeom prst="rect">
            <a:avLst/>
          </a:prstGeom>
        </p:spPr>
      </p:pic>
      <p:pic>
        <p:nvPicPr>
          <p:cNvPr id="2" name="Picture 1"/>
          <p:cNvPicPr>
            <a:picLocks noChangeAspect="1"/>
          </p:cNvPicPr>
          <p:nvPr/>
        </p:nvPicPr>
        <p:blipFill>
          <a:blip r:embed="rId4"/>
          <a:stretch>
            <a:fillRect/>
          </a:stretch>
        </p:blipFill>
        <p:spPr>
          <a:xfrm>
            <a:off x="4034992" y="5312446"/>
            <a:ext cx="434393" cy="479778"/>
          </a:xfrm>
          <a:prstGeom prst="rect">
            <a:avLst/>
          </a:prstGeom>
        </p:spPr>
      </p:pic>
    </p:spTree>
    <p:extLst>
      <p:ext uri="{BB962C8B-B14F-4D97-AF65-F5344CB8AC3E}">
        <p14:creationId xmlns:p14="http://schemas.microsoft.com/office/powerpoint/2010/main" val="2673789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2384</Words>
  <Application>Microsoft Office PowerPoint</Application>
  <PresentationFormat>Widescreen</PresentationFormat>
  <Paragraphs>234</Paragraphs>
  <Slides>42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Sassoon Infant Rg</vt:lpstr>
      <vt:lpstr>Times New Roman</vt:lpstr>
      <vt:lpstr>2_Office Theme</vt:lpstr>
      <vt:lpstr>PowerPoint Presentation</vt:lpstr>
      <vt:lpstr>PowerPoint Presentation</vt:lpstr>
      <vt:lpstr>PowerPoint Presentation</vt:lpstr>
      <vt:lpstr>Facts about the moon</vt:lpstr>
      <vt:lpstr>How does the Moon travel around Earth?</vt:lpstr>
      <vt:lpstr>The movement of the Moon- Rotation</vt:lpstr>
      <vt:lpstr>PowerPoint Presentation</vt:lpstr>
      <vt:lpstr>L.O To be able to describe the movement of the Moon in relation to Earth </vt:lpstr>
      <vt:lpstr>PowerPoint Presentation</vt:lpstr>
      <vt:lpstr>PowerPoint Presentation</vt:lpstr>
      <vt:lpstr>The Moon</vt:lpstr>
      <vt:lpstr>Shapes of the Moon- Lunar Phases</vt:lpstr>
      <vt:lpstr>Waxing and Waning</vt:lpstr>
      <vt:lpstr>PowerPoint Presentation</vt:lpstr>
      <vt:lpstr>L.O To be able identify the phases of the moon and explain why these happen. </vt:lpstr>
      <vt:lpstr>Task ideas:  If you have any biscuits like these, give this a try! Or what about keeping a ‘Moon Diary’ for a month?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Diagram to show what happens during an eclipse</vt:lpstr>
      <vt:lpstr>PowerPoint Presentation</vt:lpstr>
      <vt:lpstr>PowerPoint Presentation</vt:lpstr>
      <vt:lpstr>PowerPoint Presentation</vt:lpstr>
      <vt:lpstr>PowerPoint Presentation</vt:lpstr>
      <vt:lpstr>Les adjectifs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Paul Gingell</cp:lastModifiedBy>
  <cp:revision>22</cp:revision>
  <dcterms:created xsi:type="dcterms:W3CDTF">2021-01-27T09:08:31Z</dcterms:created>
  <dcterms:modified xsi:type="dcterms:W3CDTF">2021-02-05T14:36:48Z</dcterms:modified>
</cp:coreProperties>
</file>