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80"/>
  </p:notesMasterIdLst>
  <p:sldIdLst>
    <p:sldId id="423" r:id="rId4"/>
    <p:sldId id="396" r:id="rId5"/>
    <p:sldId id="424" r:id="rId6"/>
    <p:sldId id="425" r:id="rId7"/>
    <p:sldId id="443" r:id="rId8"/>
    <p:sldId id="444" r:id="rId9"/>
    <p:sldId id="445" r:id="rId10"/>
    <p:sldId id="446" r:id="rId11"/>
    <p:sldId id="447" r:id="rId12"/>
    <p:sldId id="448" r:id="rId13"/>
    <p:sldId id="449" r:id="rId14"/>
    <p:sldId id="450" r:id="rId15"/>
    <p:sldId id="451" r:id="rId16"/>
    <p:sldId id="452" r:id="rId17"/>
    <p:sldId id="478" r:id="rId18"/>
    <p:sldId id="479" r:id="rId19"/>
    <p:sldId id="480" r:id="rId20"/>
    <p:sldId id="481" r:id="rId21"/>
    <p:sldId id="482" r:id="rId22"/>
    <p:sldId id="483" r:id="rId23"/>
    <p:sldId id="484" r:id="rId24"/>
    <p:sldId id="485" r:id="rId25"/>
    <p:sldId id="486" r:id="rId26"/>
    <p:sldId id="487" r:id="rId27"/>
    <p:sldId id="488" r:id="rId28"/>
    <p:sldId id="489" r:id="rId29"/>
    <p:sldId id="490" r:id="rId30"/>
    <p:sldId id="491" r:id="rId31"/>
    <p:sldId id="492" r:id="rId32"/>
    <p:sldId id="493" r:id="rId33"/>
    <p:sldId id="494" r:id="rId34"/>
    <p:sldId id="495" r:id="rId35"/>
    <p:sldId id="496" r:id="rId36"/>
    <p:sldId id="497" r:id="rId37"/>
    <p:sldId id="498" r:id="rId38"/>
    <p:sldId id="499" r:id="rId39"/>
    <p:sldId id="500" r:id="rId40"/>
    <p:sldId id="501" r:id="rId41"/>
    <p:sldId id="502" r:id="rId42"/>
    <p:sldId id="503" r:id="rId43"/>
    <p:sldId id="504" r:id="rId44"/>
    <p:sldId id="505" r:id="rId45"/>
    <p:sldId id="453" r:id="rId46"/>
    <p:sldId id="454" r:id="rId47"/>
    <p:sldId id="455" r:id="rId48"/>
    <p:sldId id="456" r:id="rId49"/>
    <p:sldId id="457" r:id="rId50"/>
    <p:sldId id="458" r:id="rId51"/>
    <p:sldId id="459" r:id="rId52"/>
    <p:sldId id="460" r:id="rId53"/>
    <p:sldId id="461" r:id="rId54"/>
    <p:sldId id="467" r:id="rId55"/>
    <p:sldId id="468" r:id="rId56"/>
    <p:sldId id="469" r:id="rId57"/>
    <p:sldId id="470" r:id="rId58"/>
    <p:sldId id="471" r:id="rId59"/>
    <p:sldId id="472" r:id="rId60"/>
    <p:sldId id="473" r:id="rId61"/>
    <p:sldId id="474" r:id="rId62"/>
    <p:sldId id="475" r:id="rId63"/>
    <p:sldId id="476" r:id="rId64"/>
    <p:sldId id="477" r:id="rId65"/>
    <p:sldId id="400" r:id="rId66"/>
    <p:sldId id="427" r:id="rId67"/>
    <p:sldId id="428" r:id="rId68"/>
    <p:sldId id="429" r:id="rId69"/>
    <p:sldId id="430" r:id="rId70"/>
    <p:sldId id="432" r:id="rId71"/>
    <p:sldId id="433" r:id="rId72"/>
    <p:sldId id="434" r:id="rId73"/>
    <p:sldId id="435" r:id="rId74"/>
    <p:sldId id="436" r:id="rId75"/>
    <p:sldId id="440" r:id="rId76"/>
    <p:sldId id="441" r:id="rId77"/>
    <p:sldId id="442" r:id="rId78"/>
    <p:sldId id="438"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051"/>
    <a:srgbClr val="F2E9E1"/>
    <a:srgbClr val="F1DEE6"/>
    <a:srgbClr val="E8FFFF"/>
    <a:srgbClr val="F6E1FF"/>
    <a:srgbClr val="945200"/>
    <a:srgbClr val="FF9300"/>
    <a:srgbClr val="F6E0FF"/>
    <a:srgbClr val="D883FF"/>
    <a:srgbClr val="941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2B3873-B537-5B35-7D9E-534041310242}" v="85" dt="2021-01-20T11:23:15.608"/>
    <p1510:client id="{63E3FBB6-A552-3DBF-274B-ACBDF58209BD}" v="32" dt="2021-01-20T10:59:06.269"/>
    <p1510:client id="{AD6552AD-C3AD-5726-471C-565DA2156305}" v="2" dt="2021-01-20T12:15:44.741"/>
    <p1510:client id="{AD8E0A7E-3455-0C71-1200-F35B41D2C050}" v="60" dt="2021-01-20T14:39:12.3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07" autoAdjust="0"/>
    <p:restoredTop sz="94699"/>
  </p:normalViewPr>
  <p:slideViewPr>
    <p:cSldViewPr snapToGrid="0" snapToObjects="1">
      <p:cViewPr varScale="1">
        <p:scale>
          <a:sx n="65" d="100"/>
          <a:sy n="65" d="100"/>
        </p:scale>
        <p:origin x="82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microsoft.com/office/2016/11/relationships/changesInfo" Target="changesInfos/changesInfo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viewProps" Target="viewProp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presProps" Target="presProps.xml"/><Relationship Id="rId86"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 Umpleby" userId="S::judith.umpleby_shottonhallscitt.co.uk#ext#@durhamschools.onmicrosoft.com::595de4aa-84d7-4d68-970d-7c0d61591ffd" providerId="AD" clId="Web-{AD8E0A7E-3455-0C71-1200-F35B41D2C050}"/>
    <pc:docChg chg="modSld">
      <pc:chgData name="J Umpleby" userId="S::judith.umpleby_shottonhallscitt.co.uk#ext#@durhamschools.onmicrosoft.com::595de4aa-84d7-4d68-970d-7c0d61591ffd" providerId="AD" clId="Web-{AD8E0A7E-3455-0C71-1200-F35B41D2C050}" dt="2021-01-20T14:39:12.370" v="37" actId="1076"/>
      <pc:docMkLst>
        <pc:docMk/>
      </pc:docMkLst>
      <pc:sldChg chg="modSp">
        <pc:chgData name="J Umpleby" userId="S::judith.umpleby_shottonhallscitt.co.uk#ext#@durhamschools.onmicrosoft.com::595de4aa-84d7-4d68-970d-7c0d61591ffd" providerId="AD" clId="Web-{AD8E0A7E-3455-0C71-1200-F35B41D2C050}" dt="2021-01-20T14:39:12.370" v="37" actId="1076"/>
        <pc:sldMkLst>
          <pc:docMk/>
          <pc:sldMk cId="1692254790" sldId="336"/>
        </pc:sldMkLst>
        <pc:spChg chg="mod">
          <ac:chgData name="J Umpleby" userId="S::judith.umpleby_shottonhallscitt.co.uk#ext#@durhamschools.onmicrosoft.com::595de4aa-84d7-4d68-970d-7c0d61591ffd" providerId="AD" clId="Web-{AD8E0A7E-3455-0C71-1200-F35B41D2C050}" dt="2021-01-20T12:55:28.851" v="22" actId="20577"/>
          <ac:spMkLst>
            <pc:docMk/>
            <pc:sldMk cId="1692254790" sldId="336"/>
            <ac:spMk id="18" creationId="{81BD3249-E30E-9648-A88A-A579C7A41515}"/>
          </ac:spMkLst>
        </pc:spChg>
        <pc:spChg chg="mod">
          <ac:chgData name="J Umpleby" userId="S::judith.umpleby_shottonhallscitt.co.uk#ext#@durhamschools.onmicrosoft.com::595de4aa-84d7-4d68-970d-7c0d61591ffd" providerId="AD" clId="Web-{AD8E0A7E-3455-0C71-1200-F35B41D2C050}" dt="2021-01-20T14:39:08.776" v="36" actId="1076"/>
          <ac:spMkLst>
            <pc:docMk/>
            <pc:sldMk cId="1692254790" sldId="336"/>
            <ac:spMk id="21" creationId="{5E40F0D4-C3CE-9B4A-A6EA-BE0237749429}"/>
          </ac:spMkLst>
        </pc:spChg>
        <pc:spChg chg="mod">
          <ac:chgData name="J Umpleby" userId="S::judith.umpleby_shottonhallscitt.co.uk#ext#@durhamschools.onmicrosoft.com::595de4aa-84d7-4d68-970d-7c0d61591ffd" providerId="AD" clId="Web-{AD8E0A7E-3455-0C71-1200-F35B41D2C050}" dt="2021-01-20T14:39:12.370" v="37" actId="1076"/>
          <ac:spMkLst>
            <pc:docMk/>
            <pc:sldMk cId="1692254790" sldId="336"/>
            <ac:spMk id="23" creationId="{9816AEF7-8634-5D43-B390-C0A553879953}"/>
          </ac:spMkLst>
        </pc:spChg>
        <pc:spChg chg="mod">
          <ac:chgData name="J Umpleby" userId="S::judith.umpleby_shottonhallscitt.co.uk#ext#@durhamschools.onmicrosoft.com::595de4aa-84d7-4d68-970d-7c0d61591ffd" providerId="AD" clId="Web-{AD8E0A7E-3455-0C71-1200-F35B41D2C050}" dt="2021-01-20T14:38:57.697" v="30" actId="20577"/>
          <ac:spMkLst>
            <pc:docMk/>
            <pc:sldMk cId="1692254790" sldId="336"/>
            <ac:spMk id="24" creationId="{F3AAC0DB-A374-AC46-B7A8-1CD6ED0E38C2}"/>
          </ac:spMkLst>
        </pc:spChg>
      </pc:sldChg>
    </pc:docChg>
  </pc:docChgLst>
  <pc:docChgLst>
    <pc:chgData name="J Umpleby" userId="S::judith.umpleby_shottonhallscitt.co.uk#ext#@durhamschools.onmicrosoft.com::595de4aa-84d7-4d68-970d-7c0d61591ffd" providerId="AD" clId="Web-{5A2B3873-B537-5B35-7D9E-534041310242}"/>
    <pc:docChg chg="modSld">
      <pc:chgData name="J Umpleby" userId="S::judith.umpleby_shottonhallscitt.co.uk#ext#@durhamschools.onmicrosoft.com::595de4aa-84d7-4d68-970d-7c0d61591ffd" providerId="AD" clId="Web-{5A2B3873-B537-5B35-7D9E-534041310242}" dt="2021-01-20T11:23:15.139" v="67" actId="20577"/>
      <pc:docMkLst>
        <pc:docMk/>
      </pc:docMkLst>
      <pc:sldChg chg="modSp">
        <pc:chgData name="J Umpleby" userId="S::judith.umpleby_shottonhallscitt.co.uk#ext#@durhamschools.onmicrosoft.com::595de4aa-84d7-4d68-970d-7c0d61591ffd" providerId="AD" clId="Web-{5A2B3873-B537-5B35-7D9E-534041310242}" dt="2021-01-20T11:23:02.201" v="28" actId="20577"/>
        <pc:sldMkLst>
          <pc:docMk/>
          <pc:sldMk cId="136535705" sldId="323"/>
        </pc:sldMkLst>
        <pc:spChg chg="mod">
          <ac:chgData name="J Umpleby" userId="S::judith.umpleby_shottonhallscitt.co.uk#ext#@durhamschools.onmicrosoft.com::595de4aa-84d7-4d68-970d-7c0d61591ffd" providerId="AD" clId="Web-{5A2B3873-B537-5B35-7D9E-534041310242}" dt="2021-01-20T11:23:02.201" v="28" actId="20577"/>
          <ac:spMkLst>
            <pc:docMk/>
            <pc:sldMk cId="136535705" sldId="323"/>
            <ac:spMk id="4" creationId="{9F4AD98C-A425-5C42-8F9E-DCDF39BB86B9}"/>
          </ac:spMkLst>
        </pc:spChg>
      </pc:sldChg>
      <pc:sldChg chg="modSp">
        <pc:chgData name="J Umpleby" userId="S::judith.umpleby_shottonhallscitt.co.uk#ext#@durhamschools.onmicrosoft.com::595de4aa-84d7-4d68-970d-7c0d61591ffd" providerId="AD" clId="Web-{5A2B3873-B537-5B35-7D9E-534041310242}" dt="2021-01-20T11:23:15.139" v="67" actId="20577"/>
        <pc:sldMkLst>
          <pc:docMk/>
          <pc:sldMk cId="205900428" sldId="337"/>
        </pc:sldMkLst>
        <pc:spChg chg="mod">
          <ac:chgData name="J Umpleby" userId="S::judith.umpleby_shottonhallscitt.co.uk#ext#@durhamschools.onmicrosoft.com::595de4aa-84d7-4d68-970d-7c0d61591ffd" providerId="AD" clId="Web-{5A2B3873-B537-5B35-7D9E-534041310242}" dt="2021-01-20T11:23:15.139" v="67" actId="20577"/>
          <ac:spMkLst>
            <pc:docMk/>
            <pc:sldMk cId="205900428" sldId="337"/>
            <ac:spMk id="4" creationId="{9F4AD98C-A425-5C42-8F9E-DCDF39BB86B9}"/>
          </ac:spMkLst>
        </pc:spChg>
      </pc:sldChg>
    </pc:docChg>
  </pc:docChgLst>
  <pc:docChgLst>
    <pc:chgData name="J Umpleby" userId="S::judith.umpleby_shottonhallscitt.co.uk#ext#@durhamschools.onmicrosoft.com::595de4aa-84d7-4d68-970d-7c0d61591ffd" providerId="AD" clId="Web-{AD6552AD-C3AD-5726-471C-565DA2156305}"/>
    <pc:docChg chg="modSld">
      <pc:chgData name="J Umpleby" userId="S::judith.umpleby_shottonhallscitt.co.uk#ext#@durhamschools.onmicrosoft.com::595de4aa-84d7-4d68-970d-7c0d61591ffd" providerId="AD" clId="Web-{AD6552AD-C3AD-5726-471C-565DA2156305}" dt="2021-01-20T12:15:44.741" v="1"/>
      <pc:docMkLst>
        <pc:docMk/>
      </pc:docMkLst>
      <pc:sldChg chg="addAnim modAnim">
        <pc:chgData name="J Umpleby" userId="S::judith.umpleby_shottonhallscitt.co.uk#ext#@durhamschools.onmicrosoft.com::595de4aa-84d7-4d68-970d-7c0d61591ffd" providerId="AD" clId="Web-{AD6552AD-C3AD-5726-471C-565DA2156305}" dt="2021-01-20T12:15:44.741" v="1"/>
        <pc:sldMkLst>
          <pc:docMk/>
          <pc:sldMk cId="3731862101" sldId="320"/>
        </pc:sldMkLst>
      </pc:sldChg>
    </pc:docChg>
  </pc:docChgLst>
  <pc:docChgLst>
    <pc:chgData name="J Umpleby" userId="S::judith.umpleby_shottonhallscitt.co.uk#ext#@durhamschools.onmicrosoft.com::595de4aa-84d7-4d68-970d-7c0d61591ffd" providerId="AD" clId="Web-{63E3FBB6-A552-3DBF-274B-ACBDF58209BD}"/>
    <pc:docChg chg="modSld">
      <pc:chgData name="J Umpleby" userId="S::judith.umpleby_shottonhallscitt.co.uk#ext#@durhamschools.onmicrosoft.com::595de4aa-84d7-4d68-970d-7c0d61591ffd" providerId="AD" clId="Web-{63E3FBB6-A552-3DBF-274B-ACBDF58209BD}" dt="2021-01-20T10:59:06.269" v="24" actId="1076"/>
      <pc:docMkLst>
        <pc:docMk/>
      </pc:docMkLst>
      <pc:sldChg chg="modSp">
        <pc:chgData name="J Umpleby" userId="S::judith.umpleby_shottonhallscitt.co.uk#ext#@durhamschools.onmicrosoft.com::595de4aa-84d7-4d68-970d-7c0d61591ffd" providerId="AD" clId="Web-{63E3FBB6-A552-3DBF-274B-ACBDF58209BD}" dt="2021-01-20T10:58:07.627" v="5" actId="20577"/>
        <pc:sldMkLst>
          <pc:docMk/>
          <pc:sldMk cId="136535705" sldId="323"/>
        </pc:sldMkLst>
        <pc:spChg chg="mod">
          <ac:chgData name="J Umpleby" userId="S::judith.umpleby_shottonhallscitt.co.uk#ext#@durhamschools.onmicrosoft.com::595de4aa-84d7-4d68-970d-7c0d61591ffd" providerId="AD" clId="Web-{63E3FBB6-A552-3DBF-274B-ACBDF58209BD}" dt="2021-01-20T10:58:07.627" v="5" actId="20577"/>
          <ac:spMkLst>
            <pc:docMk/>
            <pc:sldMk cId="136535705" sldId="323"/>
            <ac:spMk id="11" creationId="{CD6B4A75-F11F-8545-B6DA-16330C6ED83E}"/>
          </ac:spMkLst>
        </pc:spChg>
      </pc:sldChg>
      <pc:sldChg chg="addSp modSp addAnim">
        <pc:chgData name="J Umpleby" userId="S::judith.umpleby_shottonhallscitt.co.uk#ext#@durhamschools.onmicrosoft.com::595de4aa-84d7-4d68-970d-7c0d61591ffd" providerId="AD" clId="Web-{63E3FBB6-A552-3DBF-274B-ACBDF58209BD}" dt="2021-01-20T10:59:06.269" v="24" actId="1076"/>
        <pc:sldMkLst>
          <pc:docMk/>
          <pc:sldMk cId="205900428" sldId="337"/>
        </pc:sldMkLst>
        <pc:spChg chg="add mod ord">
          <ac:chgData name="J Umpleby" userId="S::judith.umpleby_shottonhallscitt.co.uk#ext#@durhamschools.onmicrosoft.com::595de4aa-84d7-4d68-970d-7c0d61591ffd" providerId="AD" clId="Web-{63E3FBB6-A552-3DBF-274B-ACBDF58209BD}" dt="2021-01-20T10:59:02.097" v="23"/>
          <ac:spMkLst>
            <pc:docMk/>
            <pc:sldMk cId="205900428" sldId="337"/>
            <ac:spMk id="5" creationId="{54105C1C-3734-4305-A3D4-3C876B7824D9}"/>
          </ac:spMkLst>
        </pc:spChg>
        <pc:spChg chg="mod">
          <ac:chgData name="J Umpleby" userId="S::judith.umpleby_shottonhallscitt.co.uk#ext#@durhamschools.onmicrosoft.com::595de4aa-84d7-4d68-970d-7c0d61591ffd" providerId="AD" clId="Web-{63E3FBB6-A552-3DBF-274B-ACBDF58209BD}" dt="2021-01-20T10:59:06.269" v="24" actId="1076"/>
          <ac:spMkLst>
            <pc:docMk/>
            <pc:sldMk cId="205900428" sldId="337"/>
            <ac:spMk id="33" creationId="{FB240538-531A-7C4D-91FF-76F1CDB9BC4D}"/>
          </ac:spMkLst>
        </pc:spChg>
        <pc:spChg chg="mod">
          <ac:chgData name="J Umpleby" userId="S::judith.umpleby_shottonhallscitt.co.uk#ext#@durhamschools.onmicrosoft.com::595de4aa-84d7-4d68-970d-7c0d61591ffd" providerId="AD" clId="Web-{63E3FBB6-A552-3DBF-274B-ACBDF58209BD}" dt="2021-01-20T10:58:11.267" v="7" actId="20577"/>
          <ac:spMkLst>
            <pc:docMk/>
            <pc:sldMk cId="205900428" sldId="337"/>
            <ac:spMk id="35" creationId="{B778D53E-FB0E-F54D-8473-ACF87C1124A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0226F-9F0E-E34D-B35A-5ABB049145B8}" type="datetimeFigureOut">
              <a:rPr lang="en-US" smtClean="0"/>
              <a:t>1/29/2021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C62000-0DCA-A445-81A6-704E563DE95D}" type="slidenum">
              <a:rPr lang="en-US" smtClean="0"/>
              <a:t>‹#›</a:t>
            </a:fld>
            <a:endParaRPr lang="en-US"/>
          </a:p>
        </p:txBody>
      </p:sp>
    </p:spTree>
    <p:extLst>
      <p:ext uri="{BB962C8B-B14F-4D97-AF65-F5344CB8AC3E}">
        <p14:creationId xmlns:p14="http://schemas.microsoft.com/office/powerpoint/2010/main" val="1180785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7DBF01-2E21-4778-B3AE-9CE212D2F467}" type="slidenum">
              <a:rPr lang="en-GB" smtClean="0"/>
              <a:t>1</a:t>
            </a:fld>
            <a:endParaRPr lang="en-GB" dirty="0"/>
          </a:p>
        </p:txBody>
      </p:sp>
    </p:spTree>
    <p:extLst>
      <p:ext uri="{BB962C8B-B14F-4D97-AF65-F5344CB8AC3E}">
        <p14:creationId xmlns:p14="http://schemas.microsoft.com/office/powerpoint/2010/main" val="2780129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7A78A0-A43D-D847-82C5-09FC9C4C13BA}" type="slidenum">
              <a:rPr kumimoji="0" lang="en-GB" altLang="en-US" sz="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alt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93574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7A78A0-A43D-D847-82C5-09FC9C4C13BA}" type="slidenum">
              <a:rPr kumimoji="0" lang="en-GB" altLang="en-US" sz="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alt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3809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Deeper questioning and anticipated deeper</a:t>
            </a:r>
            <a:r>
              <a:rPr lang="en-GB" baseline="0" dirty="0" smtClean="0"/>
              <a:t> response is developed from top left to bottom right.</a:t>
            </a:r>
          </a:p>
          <a:p>
            <a:r>
              <a:rPr lang="en-GB" baseline="0" dirty="0" smtClean="0"/>
              <a:t>Get pupils to describe a variety of aspects of the clip / photo through developing and asking quality questions and encouraging quality dialogue. </a:t>
            </a:r>
          </a:p>
          <a:p>
            <a:r>
              <a:rPr lang="en-GB" baseline="0" dirty="0" smtClean="0"/>
              <a:t>Come up with questions by choosing a word from the left-most column followed by a word from the top row.</a:t>
            </a:r>
          </a:p>
          <a:p>
            <a:r>
              <a:rPr lang="en-GB" baseline="0" dirty="0" err="1" smtClean="0"/>
              <a:t>Eg</a:t>
            </a:r>
            <a:r>
              <a:rPr lang="en-GB" baseline="0" dirty="0" smtClean="0"/>
              <a:t>.</a:t>
            </a:r>
          </a:p>
          <a:p>
            <a:r>
              <a:rPr lang="en-GB" baseline="0" dirty="0" smtClean="0"/>
              <a:t>What Is…</a:t>
            </a:r>
          </a:p>
          <a:p>
            <a:r>
              <a:rPr lang="en-GB" baseline="0" dirty="0" smtClean="0"/>
              <a:t>How Could…</a:t>
            </a:r>
          </a:p>
          <a:p>
            <a:r>
              <a:rPr lang="en-GB" baseline="0" dirty="0" smtClean="0"/>
              <a:t>How Will…</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Why might…</a:t>
            </a:r>
          </a:p>
          <a:p>
            <a:r>
              <a:rPr lang="en-GB" baseline="0" dirty="0" smtClean="0"/>
              <a:t>How Might… </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ActiveX stuff and design by Jon Haines @</a:t>
            </a:r>
            <a:r>
              <a:rPr lang="en-GB" baseline="0" dirty="0" err="1" smtClean="0"/>
              <a:t>mr_haines</a:t>
            </a: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Inspired by and thanks to @</a:t>
            </a:r>
            <a:r>
              <a:rPr lang="en-GB" baseline="0" dirty="0" err="1" smtClean="0"/>
              <a:t>johnsayers</a:t>
            </a:r>
            <a:endParaRPr lang="en-GB" dirty="0" smtClean="0"/>
          </a:p>
          <a:p>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10F25-4921-4389-A50E-46882F39A8C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571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Deeper questioning and anticipated deeper</a:t>
            </a:r>
            <a:r>
              <a:rPr lang="en-GB" baseline="0" dirty="0" smtClean="0"/>
              <a:t> response is developed from top left to bottom right.</a:t>
            </a:r>
          </a:p>
          <a:p>
            <a:r>
              <a:rPr lang="en-GB" baseline="0" dirty="0" smtClean="0"/>
              <a:t>Get pupils to describe a variety of aspects of the clip / photo through developing and asking quality questions and encouraging quality dialogue. </a:t>
            </a:r>
          </a:p>
          <a:p>
            <a:r>
              <a:rPr lang="en-GB" baseline="0" dirty="0" smtClean="0"/>
              <a:t>Come up with questions by choosing a word from the left-most column followed by a word from the top row.</a:t>
            </a:r>
          </a:p>
          <a:p>
            <a:r>
              <a:rPr lang="en-GB" baseline="0" dirty="0" err="1" smtClean="0"/>
              <a:t>Eg</a:t>
            </a:r>
            <a:r>
              <a:rPr lang="en-GB" baseline="0" dirty="0" smtClean="0"/>
              <a:t>.</a:t>
            </a:r>
          </a:p>
          <a:p>
            <a:r>
              <a:rPr lang="en-GB" baseline="0" dirty="0" smtClean="0"/>
              <a:t>What Is…</a:t>
            </a:r>
          </a:p>
          <a:p>
            <a:r>
              <a:rPr lang="en-GB" baseline="0" dirty="0" smtClean="0"/>
              <a:t>How Could…</a:t>
            </a:r>
          </a:p>
          <a:p>
            <a:r>
              <a:rPr lang="en-GB" baseline="0" dirty="0" smtClean="0"/>
              <a:t>How Will…</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Why might…</a:t>
            </a:r>
          </a:p>
          <a:p>
            <a:r>
              <a:rPr lang="en-GB" baseline="0" dirty="0" smtClean="0"/>
              <a:t>How Might… </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ActiveX stuff and design by Jon Haines @</a:t>
            </a:r>
            <a:r>
              <a:rPr lang="en-GB" baseline="0" dirty="0" err="1" smtClean="0"/>
              <a:t>mr_haines</a:t>
            </a: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Inspired by and thanks to @</a:t>
            </a:r>
            <a:r>
              <a:rPr lang="en-GB" baseline="0" dirty="0" err="1" smtClean="0"/>
              <a:t>johnsayers</a:t>
            </a:r>
            <a:endParaRPr lang="en-GB" dirty="0" smtClean="0"/>
          </a:p>
          <a:p>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10F25-4921-4389-A50E-46882F39A8C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572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7A78A0-A43D-D847-82C5-09FC9C4C13BA}" type="slidenum">
              <a:rPr kumimoji="0" lang="en-GB" altLang="en-US" sz="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alt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14663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17092-2A31-CE45-8D35-61E26DA11D7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BA5FE09-A1E0-E543-9C42-ECA6A7D2CD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C193CFC-F184-7D4D-901F-7AB6843EA8DC}"/>
              </a:ext>
            </a:extLst>
          </p:cNvPr>
          <p:cNvSpPr>
            <a:spLocks noGrp="1"/>
          </p:cNvSpPr>
          <p:nvPr>
            <p:ph type="dt" sz="half" idx="10"/>
          </p:nvPr>
        </p:nvSpPr>
        <p:spPr/>
        <p:txBody>
          <a:bodyPr/>
          <a:lstStyle/>
          <a:p>
            <a:fld id="{7EF6D114-80D4-464E-A5CD-0B70F5E9A0B9}" type="datetimeFigureOut">
              <a:rPr lang="en-US" smtClean="0"/>
              <a:t>1/29/2021</a:t>
            </a:fld>
            <a:endParaRPr lang="en-US"/>
          </a:p>
        </p:txBody>
      </p:sp>
      <p:sp>
        <p:nvSpPr>
          <p:cNvPr id="5" name="Footer Placeholder 4">
            <a:extLst>
              <a:ext uri="{FF2B5EF4-FFF2-40B4-BE49-F238E27FC236}">
                <a16:creationId xmlns:a16="http://schemas.microsoft.com/office/drawing/2014/main" id="{D1415549-1C5D-264F-9D6C-094B1408E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504907-F056-0E42-B155-BCCA5B58D99A}"/>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1102455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17158-2D61-5B47-A842-A3ED61A479D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5DBC2D2-74D0-444C-B688-19CA6C8C21E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F42B7FF-D2C9-7246-B5E1-D0C25635F396}"/>
              </a:ext>
            </a:extLst>
          </p:cNvPr>
          <p:cNvSpPr>
            <a:spLocks noGrp="1"/>
          </p:cNvSpPr>
          <p:nvPr>
            <p:ph type="dt" sz="half" idx="10"/>
          </p:nvPr>
        </p:nvSpPr>
        <p:spPr/>
        <p:txBody>
          <a:bodyPr/>
          <a:lstStyle/>
          <a:p>
            <a:fld id="{7EF6D114-80D4-464E-A5CD-0B70F5E9A0B9}" type="datetimeFigureOut">
              <a:rPr lang="en-US" smtClean="0"/>
              <a:t>1/29/2021</a:t>
            </a:fld>
            <a:endParaRPr lang="en-US"/>
          </a:p>
        </p:txBody>
      </p:sp>
      <p:sp>
        <p:nvSpPr>
          <p:cNvPr id="5" name="Footer Placeholder 4">
            <a:extLst>
              <a:ext uri="{FF2B5EF4-FFF2-40B4-BE49-F238E27FC236}">
                <a16:creationId xmlns:a16="http://schemas.microsoft.com/office/drawing/2014/main" id="{249D70E3-8181-7E41-B950-7B9AFDF7F0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F28D6-D9AC-8947-8D1F-DB3CB0C1E831}"/>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1735630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C4EA8-3594-8A4C-B056-53AE2FF761A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8538801-DD54-714F-9F7A-D721483FA6B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3EA9DC6-FCB0-A74F-A625-21C330BDF8FA}"/>
              </a:ext>
            </a:extLst>
          </p:cNvPr>
          <p:cNvSpPr>
            <a:spLocks noGrp="1"/>
          </p:cNvSpPr>
          <p:nvPr>
            <p:ph type="dt" sz="half" idx="10"/>
          </p:nvPr>
        </p:nvSpPr>
        <p:spPr/>
        <p:txBody>
          <a:bodyPr/>
          <a:lstStyle/>
          <a:p>
            <a:fld id="{7EF6D114-80D4-464E-A5CD-0B70F5E9A0B9}" type="datetimeFigureOut">
              <a:rPr lang="en-US" smtClean="0"/>
              <a:t>1/29/2021</a:t>
            </a:fld>
            <a:endParaRPr lang="en-US"/>
          </a:p>
        </p:txBody>
      </p:sp>
      <p:sp>
        <p:nvSpPr>
          <p:cNvPr id="5" name="Footer Placeholder 4">
            <a:extLst>
              <a:ext uri="{FF2B5EF4-FFF2-40B4-BE49-F238E27FC236}">
                <a16:creationId xmlns:a16="http://schemas.microsoft.com/office/drawing/2014/main" id="{044662C6-F0C8-1447-8531-B30888037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51A4F7-3E87-3249-9FB9-E48FFA1E3AA5}"/>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3157473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29/01/2021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234653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29/01/2021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2078708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81FE5E-4EA8-48A8-8F1B-D4BDB6075AEA}" type="datetimeFigureOut">
              <a:rPr lang="en-GB" smtClean="0"/>
              <a:t>29/01/2021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1054288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81FE5E-4EA8-48A8-8F1B-D4BDB6075AEA}" type="datetimeFigureOut">
              <a:rPr lang="en-GB" smtClean="0"/>
              <a:t>29/01/2021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55419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81FE5E-4EA8-48A8-8F1B-D4BDB6075AEA}" type="datetimeFigureOut">
              <a:rPr lang="en-GB" smtClean="0"/>
              <a:t>29/01/2021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3572322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81FE5E-4EA8-48A8-8F1B-D4BDB6075AEA}" type="datetimeFigureOut">
              <a:rPr lang="en-GB" smtClean="0"/>
              <a:t>29/01/2021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2356472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1FE5E-4EA8-48A8-8F1B-D4BDB6075AEA}" type="datetimeFigureOut">
              <a:rPr lang="en-GB" smtClean="0"/>
              <a:t>29/01/2021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3138051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29/01/2021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2111166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25EE3-96D4-7E4D-AACF-CFA7E6C3043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EA69E51-92A7-FA4D-B16B-0712A272753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9A09EE6-7342-4141-9CF4-8ED760B1C544}"/>
              </a:ext>
            </a:extLst>
          </p:cNvPr>
          <p:cNvSpPr>
            <a:spLocks noGrp="1"/>
          </p:cNvSpPr>
          <p:nvPr>
            <p:ph type="dt" sz="half" idx="10"/>
          </p:nvPr>
        </p:nvSpPr>
        <p:spPr/>
        <p:txBody>
          <a:bodyPr/>
          <a:lstStyle/>
          <a:p>
            <a:fld id="{7EF6D114-80D4-464E-A5CD-0B70F5E9A0B9}" type="datetimeFigureOut">
              <a:rPr lang="en-US" smtClean="0"/>
              <a:t>1/29/2021</a:t>
            </a:fld>
            <a:endParaRPr lang="en-US"/>
          </a:p>
        </p:txBody>
      </p:sp>
      <p:sp>
        <p:nvSpPr>
          <p:cNvPr id="5" name="Footer Placeholder 4">
            <a:extLst>
              <a:ext uri="{FF2B5EF4-FFF2-40B4-BE49-F238E27FC236}">
                <a16:creationId xmlns:a16="http://schemas.microsoft.com/office/drawing/2014/main" id="{DC954523-6915-DD41-9BA1-3DE4C9D5E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C1195E-46D1-644D-9757-DCB64F798931}"/>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1001820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29/01/2021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1273320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29/01/2021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3161393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29/01/2021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3929969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E4EEE40-22E4-43E8-B83D-38ED26300A1A}" type="datetimeFigureOut">
              <a:rPr lang="en-GB" smtClean="0"/>
              <a:t>29/01/2021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0A54AD-B022-4D16-A026-56D03754B03C}" type="slidenum">
              <a:rPr lang="en-GB" smtClean="0"/>
              <a:t>‹#›</a:t>
            </a:fld>
            <a:endParaRPr lang="en-GB"/>
          </a:p>
        </p:txBody>
      </p:sp>
    </p:spTree>
    <p:extLst>
      <p:ext uri="{BB962C8B-B14F-4D97-AF65-F5344CB8AC3E}">
        <p14:creationId xmlns:p14="http://schemas.microsoft.com/office/powerpoint/2010/main" val="613229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4EEE40-22E4-43E8-B83D-38ED26300A1A}" type="datetimeFigureOut">
              <a:rPr lang="en-GB" smtClean="0"/>
              <a:t>29/01/2021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0A54AD-B022-4D16-A026-56D03754B03C}" type="slidenum">
              <a:rPr lang="en-GB" smtClean="0"/>
              <a:t>‹#›</a:t>
            </a:fld>
            <a:endParaRPr lang="en-GB"/>
          </a:p>
        </p:txBody>
      </p:sp>
    </p:spTree>
    <p:extLst>
      <p:ext uri="{BB962C8B-B14F-4D97-AF65-F5344CB8AC3E}">
        <p14:creationId xmlns:p14="http://schemas.microsoft.com/office/powerpoint/2010/main" val="36281000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E4EEE40-22E4-43E8-B83D-38ED26300A1A}" type="datetimeFigureOut">
              <a:rPr lang="en-GB" smtClean="0"/>
              <a:t>29/01/2021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0A54AD-B022-4D16-A026-56D03754B03C}" type="slidenum">
              <a:rPr lang="en-GB" smtClean="0"/>
              <a:t>‹#›</a:t>
            </a:fld>
            <a:endParaRPr lang="en-GB"/>
          </a:p>
        </p:txBody>
      </p:sp>
    </p:spTree>
    <p:extLst>
      <p:ext uri="{BB962C8B-B14F-4D97-AF65-F5344CB8AC3E}">
        <p14:creationId xmlns:p14="http://schemas.microsoft.com/office/powerpoint/2010/main" val="20563608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E4EEE40-22E4-43E8-B83D-38ED26300A1A}" type="datetimeFigureOut">
              <a:rPr lang="en-GB" smtClean="0"/>
              <a:t>29/01/2021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30A54AD-B022-4D16-A026-56D03754B03C}" type="slidenum">
              <a:rPr lang="en-GB" smtClean="0"/>
              <a:t>‹#›</a:t>
            </a:fld>
            <a:endParaRPr lang="en-GB"/>
          </a:p>
        </p:txBody>
      </p:sp>
    </p:spTree>
    <p:extLst>
      <p:ext uri="{BB962C8B-B14F-4D97-AF65-F5344CB8AC3E}">
        <p14:creationId xmlns:p14="http://schemas.microsoft.com/office/powerpoint/2010/main" val="2614162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E4EEE40-22E4-43E8-B83D-38ED26300A1A}" type="datetimeFigureOut">
              <a:rPr lang="en-GB" smtClean="0"/>
              <a:t>29/01/2021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30A54AD-B022-4D16-A026-56D03754B03C}" type="slidenum">
              <a:rPr lang="en-GB" smtClean="0"/>
              <a:t>‹#›</a:t>
            </a:fld>
            <a:endParaRPr lang="en-GB"/>
          </a:p>
        </p:txBody>
      </p:sp>
    </p:spTree>
    <p:extLst>
      <p:ext uri="{BB962C8B-B14F-4D97-AF65-F5344CB8AC3E}">
        <p14:creationId xmlns:p14="http://schemas.microsoft.com/office/powerpoint/2010/main" val="2485272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E4EEE40-22E4-43E8-B83D-38ED26300A1A}" type="datetimeFigureOut">
              <a:rPr lang="en-GB" smtClean="0"/>
              <a:t>29/01/2021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30A54AD-B022-4D16-A026-56D03754B03C}" type="slidenum">
              <a:rPr lang="en-GB" smtClean="0"/>
              <a:t>‹#›</a:t>
            </a:fld>
            <a:endParaRPr lang="en-GB"/>
          </a:p>
        </p:txBody>
      </p:sp>
    </p:spTree>
    <p:extLst>
      <p:ext uri="{BB962C8B-B14F-4D97-AF65-F5344CB8AC3E}">
        <p14:creationId xmlns:p14="http://schemas.microsoft.com/office/powerpoint/2010/main" val="21032995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4EEE40-22E4-43E8-B83D-38ED26300A1A}" type="datetimeFigureOut">
              <a:rPr lang="en-GB" smtClean="0"/>
              <a:t>29/01/2021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30A54AD-B022-4D16-A026-56D03754B03C}" type="slidenum">
              <a:rPr lang="en-GB" smtClean="0"/>
              <a:t>‹#›</a:t>
            </a:fld>
            <a:endParaRPr lang="en-GB"/>
          </a:p>
        </p:txBody>
      </p:sp>
    </p:spTree>
    <p:extLst>
      <p:ext uri="{BB962C8B-B14F-4D97-AF65-F5344CB8AC3E}">
        <p14:creationId xmlns:p14="http://schemas.microsoft.com/office/powerpoint/2010/main" val="2417196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C109D-1972-874C-856C-9706D7B4AA1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AE8E37D-87CF-D24F-A779-0623356F42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2E62E92-C7D9-1348-A641-F1A76B712A6B}"/>
              </a:ext>
            </a:extLst>
          </p:cNvPr>
          <p:cNvSpPr>
            <a:spLocks noGrp="1"/>
          </p:cNvSpPr>
          <p:nvPr>
            <p:ph type="dt" sz="half" idx="10"/>
          </p:nvPr>
        </p:nvSpPr>
        <p:spPr/>
        <p:txBody>
          <a:bodyPr/>
          <a:lstStyle/>
          <a:p>
            <a:fld id="{7EF6D114-80D4-464E-A5CD-0B70F5E9A0B9}" type="datetimeFigureOut">
              <a:rPr lang="en-US" smtClean="0"/>
              <a:t>1/29/2021</a:t>
            </a:fld>
            <a:endParaRPr lang="en-US"/>
          </a:p>
        </p:txBody>
      </p:sp>
      <p:sp>
        <p:nvSpPr>
          <p:cNvPr id="5" name="Footer Placeholder 4">
            <a:extLst>
              <a:ext uri="{FF2B5EF4-FFF2-40B4-BE49-F238E27FC236}">
                <a16:creationId xmlns:a16="http://schemas.microsoft.com/office/drawing/2014/main" id="{6CE6CB63-FC1F-8F4E-8CA5-96D22FE6F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7CB21-B426-7840-83C2-630A3E3AEFBE}"/>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34608731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E4EEE40-22E4-43E8-B83D-38ED26300A1A}" type="datetimeFigureOut">
              <a:rPr lang="en-GB" smtClean="0"/>
              <a:t>29/01/2021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30A54AD-B022-4D16-A026-56D03754B03C}" type="slidenum">
              <a:rPr lang="en-GB" smtClean="0"/>
              <a:t>‹#›</a:t>
            </a:fld>
            <a:endParaRPr lang="en-GB"/>
          </a:p>
        </p:txBody>
      </p:sp>
    </p:spTree>
    <p:extLst>
      <p:ext uri="{BB962C8B-B14F-4D97-AF65-F5344CB8AC3E}">
        <p14:creationId xmlns:p14="http://schemas.microsoft.com/office/powerpoint/2010/main" val="26246632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E4EEE40-22E4-43E8-B83D-38ED26300A1A}" type="datetimeFigureOut">
              <a:rPr lang="en-GB" smtClean="0"/>
              <a:t>29/01/2021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30A54AD-B022-4D16-A026-56D03754B03C}" type="slidenum">
              <a:rPr lang="en-GB" smtClean="0"/>
              <a:t>‹#›</a:t>
            </a:fld>
            <a:endParaRPr lang="en-GB"/>
          </a:p>
        </p:txBody>
      </p:sp>
    </p:spTree>
    <p:extLst>
      <p:ext uri="{BB962C8B-B14F-4D97-AF65-F5344CB8AC3E}">
        <p14:creationId xmlns:p14="http://schemas.microsoft.com/office/powerpoint/2010/main" val="28732810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4EEE40-22E4-43E8-B83D-38ED26300A1A}" type="datetimeFigureOut">
              <a:rPr lang="en-GB" smtClean="0"/>
              <a:t>29/01/2021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0A54AD-B022-4D16-A026-56D03754B03C}" type="slidenum">
              <a:rPr lang="en-GB" smtClean="0"/>
              <a:t>‹#›</a:t>
            </a:fld>
            <a:endParaRPr lang="en-GB"/>
          </a:p>
        </p:txBody>
      </p:sp>
    </p:spTree>
    <p:extLst>
      <p:ext uri="{BB962C8B-B14F-4D97-AF65-F5344CB8AC3E}">
        <p14:creationId xmlns:p14="http://schemas.microsoft.com/office/powerpoint/2010/main" val="7636177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4EEE40-22E4-43E8-B83D-38ED26300A1A}" type="datetimeFigureOut">
              <a:rPr lang="en-GB" smtClean="0"/>
              <a:t>29/01/2021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0A54AD-B022-4D16-A026-56D03754B03C}" type="slidenum">
              <a:rPr lang="en-GB" smtClean="0"/>
              <a:t>‹#›</a:t>
            </a:fld>
            <a:endParaRPr lang="en-GB"/>
          </a:p>
        </p:txBody>
      </p:sp>
    </p:spTree>
    <p:extLst>
      <p:ext uri="{BB962C8B-B14F-4D97-AF65-F5344CB8AC3E}">
        <p14:creationId xmlns:p14="http://schemas.microsoft.com/office/powerpoint/2010/main" val="21250100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Question Matrix for photos">
    <p:spTree>
      <p:nvGrpSpPr>
        <p:cNvPr id="1" name=""/>
        <p:cNvGrpSpPr/>
        <p:nvPr/>
      </p:nvGrpSpPr>
      <p:grpSpPr>
        <a:xfrm>
          <a:off x="0" y="0"/>
          <a:ext cx="0" cy="0"/>
          <a:chOff x="0" y="0"/>
          <a:chExt cx="0" cy="0"/>
        </a:xfrm>
      </p:grpSpPr>
      <p:graphicFrame>
        <p:nvGraphicFramePr>
          <p:cNvPr id="10" name="Table 9"/>
          <p:cNvGraphicFramePr>
            <a:graphicFrameLocks noGrp="1"/>
          </p:cNvGraphicFramePr>
          <p:nvPr userDrawn="1">
            <p:extLst/>
          </p:nvPr>
        </p:nvGraphicFramePr>
        <p:xfrm>
          <a:off x="4" y="2"/>
          <a:ext cx="12191992" cy="6876001"/>
        </p:xfrm>
        <a:graphic>
          <a:graphicData uri="http://schemas.openxmlformats.org/drawingml/2006/table">
            <a:tbl>
              <a:tblPr firstRow="1" bandRow="1">
                <a:tableStyleId>{2D5ABB26-0587-4C30-8999-92F81FD0307C}</a:tableStyleId>
              </a:tblPr>
              <a:tblGrid>
                <a:gridCol w="1394764">
                  <a:extLst>
                    <a:ext uri="{9D8B030D-6E8A-4147-A177-3AD203B41FA5}">
                      <a16:colId xmlns:a16="http://schemas.microsoft.com/office/drawing/2014/main" val="20000"/>
                    </a:ext>
                  </a:extLst>
                </a:gridCol>
                <a:gridCol w="1542461">
                  <a:extLst>
                    <a:ext uri="{9D8B030D-6E8A-4147-A177-3AD203B41FA5}">
                      <a16:colId xmlns:a16="http://schemas.microsoft.com/office/drawing/2014/main" val="20001"/>
                    </a:ext>
                  </a:extLst>
                </a:gridCol>
                <a:gridCol w="1542461">
                  <a:extLst>
                    <a:ext uri="{9D8B030D-6E8A-4147-A177-3AD203B41FA5}">
                      <a16:colId xmlns:a16="http://schemas.microsoft.com/office/drawing/2014/main" val="20002"/>
                    </a:ext>
                  </a:extLst>
                </a:gridCol>
                <a:gridCol w="1542461">
                  <a:extLst>
                    <a:ext uri="{9D8B030D-6E8A-4147-A177-3AD203B41FA5}">
                      <a16:colId xmlns:a16="http://schemas.microsoft.com/office/drawing/2014/main" val="20003"/>
                    </a:ext>
                  </a:extLst>
                </a:gridCol>
                <a:gridCol w="1542461">
                  <a:extLst>
                    <a:ext uri="{9D8B030D-6E8A-4147-A177-3AD203B41FA5}">
                      <a16:colId xmlns:a16="http://schemas.microsoft.com/office/drawing/2014/main" val="20004"/>
                    </a:ext>
                  </a:extLst>
                </a:gridCol>
                <a:gridCol w="1542461">
                  <a:extLst>
                    <a:ext uri="{9D8B030D-6E8A-4147-A177-3AD203B41FA5}">
                      <a16:colId xmlns:a16="http://schemas.microsoft.com/office/drawing/2014/main" val="20005"/>
                    </a:ext>
                  </a:extLst>
                </a:gridCol>
                <a:gridCol w="1501428">
                  <a:extLst>
                    <a:ext uri="{9D8B030D-6E8A-4147-A177-3AD203B41FA5}">
                      <a16:colId xmlns:a16="http://schemas.microsoft.com/office/drawing/2014/main" val="20006"/>
                    </a:ext>
                  </a:extLst>
                </a:gridCol>
                <a:gridCol w="1583495">
                  <a:extLst>
                    <a:ext uri="{9D8B030D-6E8A-4147-A177-3AD203B41FA5}">
                      <a16:colId xmlns:a16="http://schemas.microsoft.com/office/drawing/2014/main" val="20007"/>
                    </a:ext>
                  </a:extLst>
                </a:gridCol>
              </a:tblGrid>
              <a:tr h="857388">
                <a:tc rowSpan="2">
                  <a:txBody>
                    <a:bodyPr/>
                    <a:lstStyle/>
                    <a:p>
                      <a:pPr algn="ctr"/>
                      <a:endParaRPr lang="en-GB" sz="1600" b="1" spc="-150" dirty="0">
                        <a:solidFill>
                          <a:schemeClr val="bg1"/>
                        </a:solidFill>
                        <a:latin typeface="Aharoni" pitchFamily="2" charset="-79"/>
                        <a:cs typeface="Aharoni" pitchFamily="2" charset="-79"/>
                      </a:endParaRPr>
                    </a:p>
                  </a:txBody>
                  <a:tcPr marL="48000" marR="48000" marT="0" marB="0" anchor="ctr">
                    <a:lnR w="12700" cap="flat" cmpd="sng" algn="ctr">
                      <a:noFill/>
                      <a:prstDash val="dash"/>
                      <a:round/>
                      <a:headEnd type="none" w="med" len="med"/>
                      <a:tailEnd type="none" w="med" len="med"/>
                    </a:lnR>
                    <a:lnB w="12700" cap="flat" cmpd="sng" algn="ctr">
                      <a:noFill/>
                      <a:prstDash val="dash"/>
                      <a:round/>
                      <a:headEnd type="none" w="med" len="med"/>
                      <a:tailEnd type="none" w="med" len="med"/>
                    </a:lnB>
                    <a:solidFill>
                      <a:schemeClr val="tx2"/>
                    </a:solidFill>
                  </a:tcPr>
                </a:tc>
                <a:tc>
                  <a:txBody>
                    <a:bodyPr/>
                    <a:lstStyle/>
                    <a:p>
                      <a:pPr algn="ctr">
                        <a:lnSpc>
                          <a:spcPts val="2000"/>
                        </a:lnSpc>
                      </a:pPr>
                      <a:r>
                        <a:rPr lang="en-GB" sz="2000" b="1" spc="-150" dirty="0" smtClean="0">
                          <a:solidFill>
                            <a:schemeClr val="accent6">
                              <a:lumMod val="75000"/>
                            </a:schemeClr>
                          </a:solidFill>
                          <a:latin typeface="Aharoni" pitchFamily="2" charset="-79"/>
                          <a:cs typeface="Aharoni" pitchFamily="2" charset="-79"/>
                        </a:rPr>
                        <a:t>IS</a:t>
                      </a:r>
                      <a:r>
                        <a:rPr lang="en-GB" sz="2800" b="1" spc="-150" dirty="0" smtClean="0">
                          <a:solidFill>
                            <a:srgbClr val="C00000"/>
                          </a:solidFill>
                          <a:latin typeface="Aharoni" pitchFamily="2" charset="-79"/>
                          <a:cs typeface="Aharoni" pitchFamily="2" charset="-79"/>
                        </a:rPr>
                        <a:t>?</a:t>
                      </a:r>
                      <a:r>
                        <a:rPr lang="en-GB" sz="2000" b="1" spc="-150" baseline="0" dirty="0" smtClean="0">
                          <a:solidFill>
                            <a:schemeClr val="accent6">
                              <a:lumMod val="75000"/>
                            </a:schemeClr>
                          </a:solidFill>
                          <a:latin typeface="Aharoni" pitchFamily="2" charset="-79"/>
                          <a:cs typeface="Aharoni" pitchFamily="2" charset="-79"/>
                        </a:rPr>
                        <a:t> </a:t>
                      </a:r>
                      <a:r>
                        <a:rPr lang="en-GB" sz="2000" b="1" spc="-150" dirty="0" smtClean="0">
                          <a:solidFill>
                            <a:schemeClr val="accent6">
                              <a:lumMod val="75000"/>
                            </a:schemeClr>
                          </a:solidFill>
                          <a:latin typeface="Aharoni" pitchFamily="2" charset="-79"/>
                          <a:cs typeface="Aharoni" pitchFamily="2" charset="-79"/>
                        </a:rPr>
                        <a:t>DOES</a:t>
                      </a:r>
                      <a:r>
                        <a:rPr lang="en-GB" sz="2800" b="1" spc="-150" dirty="0" smtClean="0">
                          <a:solidFill>
                            <a:srgbClr val="C00000"/>
                          </a:solidFill>
                          <a:latin typeface="Aharoni" pitchFamily="2" charset="-79"/>
                          <a:cs typeface="Aharoni" pitchFamily="2" charset="-79"/>
                        </a:rPr>
                        <a:t>?</a:t>
                      </a:r>
                      <a:endParaRPr lang="en-GB" sz="2000" b="1" spc="-150" dirty="0" smtClean="0">
                        <a:solidFill>
                          <a:srgbClr val="C00000"/>
                        </a:solidFill>
                        <a:latin typeface="Aharoni" pitchFamily="2" charset="-79"/>
                        <a:cs typeface="Aharoni" pitchFamily="2" charset="-79"/>
                      </a:endParaRPr>
                    </a:p>
                  </a:txBody>
                  <a:tcPr marL="48000" marR="48000" marT="0" marB="0" anchor="b">
                    <a:lnL w="12700" cap="flat" cmpd="sng" algn="ctr">
                      <a:noFill/>
                      <a:prstDash val="dash"/>
                      <a:round/>
                      <a:headEnd type="none" w="med" len="med"/>
                      <a:tailEnd type="none" w="med" len="med"/>
                    </a:lnL>
                    <a:lnR w="12700" cap="flat" cmpd="sng" algn="ctr">
                      <a:noFill/>
                      <a:prstDash val="dash"/>
                      <a:round/>
                      <a:headEnd type="none" w="med" len="med"/>
                      <a:tailEnd type="none" w="med" len="med"/>
                    </a:lnR>
                    <a:lnB w="12700" cap="flat" cmpd="sng" algn="ctr">
                      <a:noFill/>
                      <a:prstDash val="dash"/>
                      <a:round/>
                      <a:headEnd type="none" w="med" len="med"/>
                      <a:tailEnd type="none" w="med" len="med"/>
                    </a:lnB>
                  </a:tcPr>
                </a:tc>
                <a:tc>
                  <a:txBody>
                    <a:bodyPr/>
                    <a:lstStyle/>
                    <a:p>
                      <a:pPr algn="ctr">
                        <a:lnSpc>
                          <a:spcPts val="2000"/>
                        </a:lnSpc>
                      </a:pPr>
                      <a:r>
                        <a:rPr lang="en-GB" sz="1800" b="1" spc="-150" dirty="0" smtClean="0">
                          <a:solidFill>
                            <a:schemeClr val="accent6">
                              <a:lumMod val="75000"/>
                            </a:schemeClr>
                          </a:solidFill>
                          <a:latin typeface="Aharoni" pitchFamily="2" charset="-79"/>
                          <a:cs typeface="Aharoni" pitchFamily="2" charset="-79"/>
                        </a:rPr>
                        <a:t>HAS</a:t>
                      </a:r>
                      <a:r>
                        <a:rPr lang="en-GB" sz="2800" b="1" spc="-150" dirty="0" smtClean="0">
                          <a:solidFill>
                            <a:srgbClr val="C00000"/>
                          </a:solidFill>
                          <a:latin typeface="Aharoni" pitchFamily="2" charset="-79"/>
                          <a:cs typeface="Aharoni" pitchFamily="2" charset="-79"/>
                        </a:rPr>
                        <a:t>?</a:t>
                      </a:r>
                      <a:r>
                        <a:rPr lang="en-GB" sz="1800" b="1" spc="-150" dirty="0" smtClean="0">
                          <a:solidFill>
                            <a:schemeClr val="accent6">
                              <a:lumMod val="75000"/>
                            </a:schemeClr>
                          </a:solidFill>
                          <a:latin typeface="Aharoni" pitchFamily="2" charset="-79"/>
                          <a:cs typeface="Aharoni" pitchFamily="2" charset="-79"/>
                        </a:rPr>
                        <a:t> DID</a:t>
                      </a:r>
                      <a:r>
                        <a:rPr lang="en-GB" sz="2800" b="1" spc="-150" dirty="0" smtClean="0">
                          <a:solidFill>
                            <a:srgbClr val="C00000"/>
                          </a:solidFill>
                          <a:latin typeface="Aharoni" pitchFamily="2" charset="-79"/>
                          <a:cs typeface="Aharoni" pitchFamily="2" charset="-79"/>
                        </a:rPr>
                        <a:t>?</a:t>
                      </a:r>
                      <a:r>
                        <a:rPr lang="en-GB" sz="1800" b="1" spc="-150" dirty="0" smtClean="0">
                          <a:solidFill>
                            <a:schemeClr val="accent6">
                              <a:lumMod val="75000"/>
                            </a:schemeClr>
                          </a:solidFill>
                          <a:latin typeface="Aharoni" pitchFamily="2" charset="-79"/>
                          <a:cs typeface="Aharoni" pitchFamily="2" charset="-79"/>
                        </a:rPr>
                        <a:t>  WAS</a:t>
                      </a:r>
                      <a:r>
                        <a:rPr lang="en-GB" sz="2800" b="1" spc="-150" dirty="0" smtClean="0">
                          <a:solidFill>
                            <a:srgbClr val="C00000"/>
                          </a:solidFill>
                          <a:latin typeface="Aharoni" pitchFamily="2" charset="-79"/>
                          <a:cs typeface="Aharoni" pitchFamily="2" charset="-79"/>
                        </a:rPr>
                        <a:t>?</a:t>
                      </a:r>
                      <a:endParaRPr lang="en-GB" sz="1800" b="1" spc="-150" dirty="0" smtClean="0">
                        <a:solidFill>
                          <a:srgbClr val="C00000"/>
                        </a:solidFill>
                        <a:latin typeface="Aharoni" pitchFamily="2" charset="-79"/>
                        <a:cs typeface="Aharoni" pitchFamily="2" charset="-79"/>
                      </a:endParaRPr>
                    </a:p>
                  </a:txBody>
                  <a:tcPr marL="48000" marR="48000" marT="0" marB="0" anchor="b">
                    <a:lnL w="12700" cap="flat" cmpd="sng" algn="ctr">
                      <a:noFill/>
                      <a:prstDash val="dash"/>
                      <a:round/>
                      <a:headEnd type="none" w="med" len="med"/>
                      <a:tailEnd type="none" w="med" len="med"/>
                    </a:lnL>
                    <a:lnR w="12700" cap="flat" cmpd="sng" algn="ctr">
                      <a:noFill/>
                      <a:prstDash val="dash"/>
                      <a:round/>
                      <a:headEnd type="none" w="med" len="med"/>
                      <a:tailEnd type="none" w="med" len="med"/>
                    </a:lnR>
                    <a:lnB w="12700" cap="flat" cmpd="sng" algn="ctr">
                      <a:noFill/>
                      <a:prstDash val="dash"/>
                      <a:round/>
                      <a:headEnd type="none" w="med" len="med"/>
                      <a:tailEnd type="none" w="med" len="med"/>
                    </a:lnB>
                  </a:tcPr>
                </a:tc>
                <a:tc>
                  <a:txBody>
                    <a:bodyPr/>
                    <a:lstStyle/>
                    <a:p>
                      <a:pPr algn="ctr"/>
                      <a:r>
                        <a:rPr lang="en-GB" sz="2000" b="1" spc="-150" dirty="0" smtClean="0">
                          <a:solidFill>
                            <a:schemeClr val="accent6">
                              <a:lumMod val="75000"/>
                            </a:schemeClr>
                          </a:solidFill>
                          <a:latin typeface="Aharoni" pitchFamily="2" charset="-79"/>
                          <a:cs typeface="Aharoni" pitchFamily="2" charset="-79"/>
                        </a:rPr>
                        <a:t>CAN</a:t>
                      </a:r>
                      <a:r>
                        <a:rPr lang="en-GB" sz="2800" b="1" spc="-150" dirty="0" smtClean="0">
                          <a:solidFill>
                            <a:srgbClr val="C00000"/>
                          </a:solidFill>
                          <a:latin typeface="Aharoni" pitchFamily="2" charset="-79"/>
                          <a:cs typeface="Aharoni" pitchFamily="2" charset="-79"/>
                        </a:rPr>
                        <a:t>?</a:t>
                      </a:r>
                      <a:endParaRPr lang="en-GB" sz="2000" b="1" spc="-150" dirty="0" smtClean="0">
                        <a:solidFill>
                          <a:srgbClr val="C00000"/>
                        </a:solidFill>
                        <a:latin typeface="Aharoni" pitchFamily="2" charset="-79"/>
                        <a:cs typeface="Aharoni" pitchFamily="2" charset="-79"/>
                      </a:endParaRPr>
                    </a:p>
                  </a:txBody>
                  <a:tcPr marL="48000" marR="48000" marT="0" marB="0" anchor="b">
                    <a:lnL w="12700" cap="flat" cmpd="sng" algn="ctr">
                      <a:noFill/>
                      <a:prstDash val="dash"/>
                      <a:round/>
                      <a:headEnd type="none" w="med" len="med"/>
                      <a:tailEnd type="none" w="med" len="med"/>
                    </a:lnL>
                    <a:lnR w="12700" cap="flat" cmpd="sng" algn="ctr">
                      <a:noFill/>
                      <a:prstDash val="dash"/>
                      <a:round/>
                      <a:headEnd type="none" w="med" len="med"/>
                      <a:tailEnd type="none" w="med" len="med"/>
                    </a:lnR>
                    <a:lnB w="12700" cap="flat" cmpd="sng" algn="ctr">
                      <a:noFill/>
                      <a:prstDash val="dash"/>
                      <a:round/>
                      <a:headEnd type="none" w="med" len="med"/>
                      <a:tailEnd type="none" w="med" len="med"/>
                    </a:lnB>
                  </a:tcPr>
                </a:tc>
                <a:tc>
                  <a:txBody>
                    <a:bodyPr/>
                    <a:lstStyle/>
                    <a:p>
                      <a:pPr algn="ctr"/>
                      <a:r>
                        <a:rPr lang="en-GB" sz="2000" b="1" spc="-150" dirty="0" smtClean="0">
                          <a:solidFill>
                            <a:schemeClr val="accent6">
                              <a:lumMod val="75000"/>
                            </a:schemeClr>
                          </a:solidFill>
                          <a:latin typeface="Aharoni" pitchFamily="2" charset="-79"/>
                          <a:cs typeface="Aharoni" pitchFamily="2" charset="-79"/>
                        </a:rPr>
                        <a:t>SHOULD</a:t>
                      </a:r>
                      <a:r>
                        <a:rPr lang="en-GB" sz="2800" b="1" spc="-150" dirty="0" smtClean="0">
                          <a:solidFill>
                            <a:srgbClr val="C00000"/>
                          </a:solidFill>
                          <a:latin typeface="Aharoni" pitchFamily="2" charset="-79"/>
                          <a:cs typeface="Aharoni" pitchFamily="2" charset="-79"/>
                        </a:rPr>
                        <a:t>?</a:t>
                      </a:r>
                      <a:endParaRPr lang="en-GB" sz="2000" b="1" spc="-150" dirty="0" smtClean="0">
                        <a:solidFill>
                          <a:srgbClr val="C00000"/>
                        </a:solidFill>
                        <a:latin typeface="Aharoni" pitchFamily="2" charset="-79"/>
                        <a:cs typeface="Aharoni" pitchFamily="2" charset="-79"/>
                      </a:endParaRPr>
                    </a:p>
                  </a:txBody>
                  <a:tcPr marL="48000" marR="48000" marT="0" marB="0" anchor="b">
                    <a:lnL w="12700" cap="flat" cmpd="sng" algn="ctr">
                      <a:noFill/>
                      <a:prstDash val="dash"/>
                      <a:round/>
                      <a:headEnd type="none" w="med" len="med"/>
                      <a:tailEnd type="none" w="med" len="med"/>
                    </a:lnL>
                    <a:lnR w="12700" cap="flat" cmpd="sng" algn="ctr">
                      <a:noFill/>
                      <a:prstDash val="dash"/>
                      <a:round/>
                      <a:headEnd type="none" w="med" len="med"/>
                      <a:tailEnd type="none" w="med" len="med"/>
                    </a:lnR>
                    <a:lnB w="12700" cap="flat" cmpd="sng" algn="ctr">
                      <a:noFill/>
                      <a:prstDash val="dash"/>
                      <a:round/>
                      <a:headEnd type="none" w="med" len="med"/>
                      <a:tailEnd type="none" w="med" len="med"/>
                    </a:lnB>
                  </a:tcPr>
                </a:tc>
                <a:tc>
                  <a:txBody>
                    <a:bodyPr/>
                    <a:lstStyle/>
                    <a:p>
                      <a:pPr algn="ctr">
                        <a:lnSpc>
                          <a:spcPts val="2000"/>
                        </a:lnSpc>
                        <a:spcBef>
                          <a:spcPts val="0"/>
                        </a:spcBef>
                      </a:pPr>
                      <a:r>
                        <a:rPr lang="en-GB" sz="2000" b="1" spc="-150" dirty="0" smtClean="0">
                          <a:solidFill>
                            <a:schemeClr val="accent6">
                              <a:lumMod val="75000"/>
                            </a:schemeClr>
                          </a:solidFill>
                          <a:latin typeface="Aharoni" pitchFamily="2" charset="-79"/>
                          <a:cs typeface="Aharoni" pitchFamily="2" charset="-79"/>
                        </a:rPr>
                        <a:t>WOULD</a:t>
                      </a:r>
                      <a:r>
                        <a:rPr lang="en-GB" sz="2800" b="1" spc="-150" dirty="0" smtClean="0">
                          <a:solidFill>
                            <a:srgbClr val="C00000"/>
                          </a:solidFill>
                          <a:latin typeface="Aharoni" pitchFamily="2" charset="-79"/>
                          <a:cs typeface="Aharoni" pitchFamily="2" charset="-79"/>
                        </a:rPr>
                        <a:t>?</a:t>
                      </a:r>
                      <a:r>
                        <a:rPr lang="en-GB" sz="2000" b="1" spc="-150" baseline="0" dirty="0" smtClean="0">
                          <a:solidFill>
                            <a:schemeClr val="accent6">
                              <a:lumMod val="75000"/>
                            </a:schemeClr>
                          </a:solidFill>
                          <a:latin typeface="Aharoni" pitchFamily="2" charset="-79"/>
                          <a:cs typeface="Aharoni" pitchFamily="2" charset="-79"/>
                        </a:rPr>
                        <a:t> </a:t>
                      </a:r>
                      <a:r>
                        <a:rPr lang="en-GB" sz="2000" b="1" spc="-150" dirty="0" smtClean="0">
                          <a:solidFill>
                            <a:schemeClr val="accent6">
                              <a:lumMod val="75000"/>
                            </a:schemeClr>
                          </a:solidFill>
                          <a:latin typeface="Aharoni" pitchFamily="2" charset="-79"/>
                          <a:cs typeface="Aharoni" pitchFamily="2" charset="-79"/>
                        </a:rPr>
                        <a:t>COULD</a:t>
                      </a:r>
                      <a:r>
                        <a:rPr lang="en-GB" sz="2800" b="1" spc="-150" dirty="0" smtClean="0">
                          <a:solidFill>
                            <a:srgbClr val="C00000"/>
                          </a:solidFill>
                          <a:latin typeface="Aharoni" pitchFamily="2" charset="-79"/>
                          <a:cs typeface="Aharoni" pitchFamily="2" charset="-79"/>
                        </a:rPr>
                        <a:t>?</a:t>
                      </a:r>
                      <a:endParaRPr lang="en-GB" sz="2000" b="1" spc="-150" dirty="0" smtClean="0">
                        <a:solidFill>
                          <a:srgbClr val="C00000"/>
                        </a:solidFill>
                        <a:latin typeface="Aharoni" pitchFamily="2" charset="-79"/>
                        <a:cs typeface="Aharoni" pitchFamily="2" charset="-79"/>
                      </a:endParaRPr>
                    </a:p>
                  </a:txBody>
                  <a:tcPr marL="48000" marR="48000" marT="0" marB="0" anchor="b">
                    <a:lnL w="12700" cap="flat" cmpd="sng" algn="ctr">
                      <a:noFill/>
                      <a:prstDash val="dash"/>
                      <a:round/>
                      <a:headEnd type="none" w="med" len="med"/>
                      <a:tailEnd type="none" w="med" len="med"/>
                    </a:lnL>
                    <a:lnR w="12700" cap="flat" cmpd="sng" algn="ctr">
                      <a:noFill/>
                      <a:prstDash val="dash"/>
                      <a:round/>
                      <a:headEnd type="none" w="med" len="med"/>
                      <a:tailEnd type="none" w="med" len="med"/>
                    </a:lnR>
                    <a:lnB w="12700" cap="flat" cmpd="sng" algn="ctr">
                      <a:noFill/>
                      <a:prstDash val="dash"/>
                      <a:round/>
                      <a:headEnd type="none" w="med" len="med"/>
                      <a:tailEnd type="none" w="med" len="med"/>
                    </a:lnB>
                  </a:tcPr>
                </a:tc>
                <a:tc>
                  <a:txBody>
                    <a:bodyPr/>
                    <a:lstStyle/>
                    <a:p>
                      <a:pPr algn="ctr"/>
                      <a:r>
                        <a:rPr lang="en-GB" sz="2000" b="1" spc="-150" dirty="0" smtClean="0">
                          <a:solidFill>
                            <a:schemeClr val="accent6">
                              <a:lumMod val="75000"/>
                            </a:schemeClr>
                          </a:solidFill>
                          <a:latin typeface="Aharoni" pitchFamily="2" charset="-79"/>
                          <a:cs typeface="Aharoni" pitchFamily="2" charset="-79"/>
                        </a:rPr>
                        <a:t>WILL</a:t>
                      </a:r>
                      <a:r>
                        <a:rPr lang="en-GB" sz="2800" b="1" spc="-150" dirty="0" smtClean="0">
                          <a:solidFill>
                            <a:srgbClr val="C00000"/>
                          </a:solidFill>
                          <a:latin typeface="Aharoni" pitchFamily="2" charset="-79"/>
                          <a:cs typeface="Aharoni" pitchFamily="2" charset="-79"/>
                        </a:rPr>
                        <a:t>?</a:t>
                      </a:r>
                      <a:endParaRPr lang="en-GB" sz="2000" b="1" spc="-150" dirty="0" smtClean="0">
                        <a:solidFill>
                          <a:srgbClr val="C00000"/>
                        </a:solidFill>
                        <a:latin typeface="Aharoni" pitchFamily="2" charset="-79"/>
                        <a:cs typeface="Aharoni" pitchFamily="2" charset="-79"/>
                      </a:endParaRPr>
                    </a:p>
                  </a:txBody>
                  <a:tcPr marL="48000" marR="48000" marT="0" marB="0" anchor="b">
                    <a:lnL w="12700" cap="flat" cmpd="sng" algn="ctr">
                      <a:noFill/>
                      <a:prstDash val="dash"/>
                      <a:round/>
                      <a:headEnd type="none" w="med" len="med"/>
                      <a:tailEnd type="none" w="med" len="med"/>
                    </a:lnL>
                    <a:lnB w="12700" cap="flat" cmpd="sng" algn="ctr">
                      <a:noFill/>
                      <a:prstDash val="dash"/>
                      <a:round/>
                      <a:headEnd type="none" w="med" len="med"/>
                      <a:tailEnd type="none" w="med" len="med"/>
                    </a:lnB>
                  </a:tcPr>
                </a:tc>
                <a:tc>
                  <a:txBody>
                    <a:bodyPr/>
                    <a:lstStyle/>
                    <a:p>
                      <a:pPr algn="ctr"/>
                      <a:r>
                        <a:rPr lang="en-GB" sz="2000" b="1" spc="-150" dirty="0" smtClean="0">
                          <a:solidFill>
                            <a:schemeClr val="accent6">
                              <a:lumMod val="75000"/>
                            </a:schemeClr>
                          </a:solidFill>
                          <a:latin typeface="Aharoni" pitchFamily="2" charset="-79"/>
                          <a:cs typeface="Aharoni" pitchFamily="2" charset="-79"/>
                        </a:rPr>
                        <a:t>MIGHT</a:t>
                      </a:r>
                      <a:r>
                        <a:rPr lang="en-GB" sz="2800" b="1" spc="-150" dirty="0" smtClean="0">
                          <a:solidFill>
                            <a:srgbClr val="C00000"/>
                          </a:solidFill>
                          <a:latin typeface="Aharoni" pitchFamily="2" charset="-79"/>
                          <a:cs typeface="Aharoni" pitchFamily="2" charset="-79"/>
                        </a:rPr>
                        <a:t>?</a:t>
                      </a:r>
                      <a:r>
                        <a:rPr lang="en-GB" sz="2000" b="1" spc="-150" dirty="0" smtClean="0">
                          <a:latin typeface="Aharoni" pitchFamily="2" charset="-79"/>
                          <a:cs typeface="Aharoni" pitchFamily="2" charset="-79"/>
                        </a:rPr>
                        <a:t> </a:t>
                      </a:r>
                      <a:endParaRPr lang="en-GB" sz="1200" dirty="0">
                        <a:solidFill>
                          <a:schemeClr val="bg1">
                            <a:lumMod val="65000"/>
                          </a:schemeClr>
                        </a:solidFill>
                        <a:latin typeface="Aharoni" pitchFamily="2" charset="-79"/>
                        <a:cs typeface="Aharoni" pitchFamily="2" charset="-79"/>
                      </a:endParaRPr>
                    </a:p>
                  </a:txBody>
                  <a:tcPr marL="48000" marR="48000" marT="0" marB="0" anchor="b">
                    <a:lnB w="12700" cap="flat" cmpd="sng" algn="ctr">
                      <a:noFill/>
                      <a:prstDash val="dash"/>
                      <a:round/>
                      <a:headEnd type="none" w="med" len="med"/>
                      <a:tailEnd type="none" w="med" len="med"/>
                    </a:lnB>
                  </a:tcPr>
                </a:tc>
                <a:extLst>
                  <a:ext uri="{0D108BD9-81ED-4DB2-BD59-A6C34878D82A}">
                    <a16:rowId xmlns:a16="http://schemas.microsoft.com/office/drawing/2014/main" val="10000"/>
                  </a:ext>
                </a:extLst>
              </a:tr>
              <a:tr h="274203">
                <a:tc vMerge="1">
                  <a:txBody>
                    <a:bodyPr/>
                    <a:lstStyle/>
                    <a:p>
                      <a:endParaRPr lang="en-GB"/>
                    </a:p>
                  </a:txBody>
                  <a:tcPr/>
                </a:tc>
                <a:tc>
                  <a:txBody>
                    <a:bodyPr/>
                    <a:lstStyle/>
                    <a:p>
                      <a:pPr algn="ctr"/>
                      <a:r>
                        <a:rPr lang="en-GB" sz="1200" dirty="0" smtClean="0">
                          <a:ln>
                            <a:noFill/>
                          </a:ln>
                          <a:solidFill>
                            <a:schemeClr val="bg1">
                              <a:lumMod val="65000"/>
                            </a:schemeClr>
                          </a:solidFill>
                          <a:latin typeface="Aharoni" pitchFamily="2" charset="-79"/>
                          <a:cs typeface="Aharoni" pitchFamily="2" charset="-79"/>
                        </a:rPr>
                        <a:t>PRESENT</a:t>
                      </a:r>
                      <a:endParaRPr lang="en-GB" sz="1200" dirty="0">
                        <a:ln>
                          <a:noFill/>
                        </a:ln>
                        <a:solidFill>
                          <a:schemeClr val="bg1">
                            <a:lumMod val="65000"/>
                          </a:schemeClr>
                        </a:solidFill>
                        <a:latin typeface="Aharoni" pitchFamily="2" charset="-79"/>
                        <a:cs typeface="Aharoni" pitchFamily="2" charset="-79"/>
                      </a:endParaRPr>
                    </a:p>
                  </a:txBody>
                  <a:tcPr marL="48000" marR="48000" marT="0" marB="0">
                    <a:lnL w="12700" cap="flat" cmpd="sng" algn="ctr">
                      <a:no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pPr algn="ctr"/>
                      <a:r>
                        <a:rPr lang="en-GB" sz="1200" dirty="0" smtClean="0">
                          <a:solidFill>
                            <a:schemeClr val="bg1">
                              <a:lumMod val="65000"/>
                            </a:schemeClr>
                          </a:solidFill>
                          <a:latin typeface="Aharoni" pitchFamily="2" charset="-79"/>
                          <a:cs typeface="Aharoni" pitchFamily="2" charset="-79"/>
                        </a:rPr>
                        <a:t>PAST</a:t>
                      </a:r>
                      <a:endParaRPr lang="en-GB" sz="1200" dirty="0">
                        <a:solidFill>
                          <a:schemeClr val="bg1">
                            <a:lumMod val="65000"/>
                          </a:schemeClr>
                        </a:solidFill>
                        <a:latin typeface="Aharoni" pitchFamily="2" charset="-79"/>
                        <a:cs typeface="Aharoni" pitchFamily="2" charset="-79"/>
                      </a:endParaRPr>
                    </a:p>
                  </a:txBody>
                  <a:tcPr marL="48000" marR="48000" marT="0" marB="0">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pPr algn="ctr"/>
                      <a:r>
                        <a:rPr lang="en-GB" sz="1200" dirty="0" smtClean="0">
                          <a:solidFill>
                            <a:schemeClr val="bg1">
                              <a:lumMod val="65000"/>
                            </a:schemeClr>
                          </a:solidFill>
                          <a:latin typeface="Aharoni" pitchFamily="2" charset="-79"/>
                          <a:cs typeface="Aharoni" pitchFamily="2" charset="-79"/>
                        </a:rPr>
                        <a:t>POSSIBILITY</a:t>
                      </a:r>
                      <a:endParaRPr lang="en-GB" sz="1200" dirty="0">
                        <a:solidFill>
                          <a:schemeClr val="bg1">
                            <a:lumMod val="65000"/>
                          </a:schemeClr>
                        </a:solidFill>
                        <a:latin typeface="Aharoni" pitchFamily="2" charset="-79"/>
                        <a:cs typeface="Aharoni" pitchFamily="2" charset="-79"/>
                      </a:endParaRPr>
                    </a:p>
                  </a:txBody>
                  <a:tcPr marL="48000" marR="48000" marT="0" marB="0">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pPr algn="ctr"/>
                      <a:r>
                        <a:rPr lang="en-GB" sz="1200" dirty="0" smtClean="0">
                          <a:solidFill>
                            <a:schemeClr val="bg1">
                              <a:lumMod val="65000"/>
                            </a:schemeClr>
                          </a:solidFill>
                          <a:latin typeface="Aharoni" pitchFamily="2" charset="-79"/>
                          <a:cs typeface="Aharoni" pitchFamily="2" charset="-79"/>
                        </a:rPr>
                        <a:t>OPINION</a:t>
                      </a:r>
                      <a:endParaRPr lang="en-GB" sz="1200" dirty="0">
                        <a:solidFill>
                          <a:schemeClr val="bg1">
                            <a:lumMod val="65000"/>
                          </a:schemeClr>
                        </a:solidFill>
                        <a:latin typeface="Aharoni" pitchFamily="2" charset="-79"/>
                        <a:cs typeface="Aharoni" pitchFamily="2" charset="-79"/>
                      </a:endParaRPr>
                    </a:p>
                  </a:txBody>
                  <a:tcPr marL="48000" marR="48000" marT="0" marB="0">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pPr algn="ctr"/>
                      <a:r>
                        <a:rPr lang="en-GB" sz="1200" dirty="0" smtClean="0">
                          <a:solidFill>
                            <a:schemeClr val="bg1">
                              <a:lumMod val="65000"/>
                            </a:schemeClr>
                          </a:solidFill>
                          <a:latin typeface="Aharoni" pitchFamily="2" charset="-79"/>
                          <a:cs typeface="Aharoni" pitchFamily="2" charset="-79"/>
                        </a:rPr>
                        <a:t>PROBABILITY</a:t>
                      </a:r>
                      <a:endParaRPr lang="en-GB" sz="1200" dirty="0">
                        <a:solidFill>
                          <a:schemeClr val="bg1">
                            <a:lumMod val="65000"/>
                          </a:schemeClr>
                        </a:solidFill>
                        <a:latin typeface="Aharoni" pitchFamily="2" charset="-79"/>
                        <a:cs typeface="Aharoni" pitchFamily="2" charset="-79"/>
                      </a:endParaRPr>
                    </a:p>
                  </a:txBody>
                  <a:tcPr marL="48000" marR="48000" marT="0" marB="0">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pPr algn="ctr"/>
                      <a:r>
                        <a:rPr lang="en-GB" sz="1200" dirty="0" smtClean="0">
                          <a:solidFill>
                            <a:schemeClr val="bg1">
                              <a:lumMod val="65000"/>
                            </a:schemeClr>
                          </a:solidFill>
                          <a:latin typeface="Aharoni" pitchFamily="2" charset="-79"/>
                          <a:cs typeface="Aharoni" pitchFamily="2" charset="-79"/>
                        </a:rPr>
                        <a:t>PREDICTION</a:t>
                      </a:r>
                      <a:endParaRPr lang="en-GB" sz="1200" dirty="0">
                        <a:solidFill>
                          <a:schemeClr val="bg1">
                            <a:lumMod val="65000"/>
                          </a:schemeClr>
                        </a:solidFill>
                        <a:latin typeface="Aharoni" pitchFamily="2" charset="-79"/>
                        <a:cs typeface="Aharoni" pitchFamily="2" charset="-79"/>
                      </a:endParaRPr>
                    </a:p>
                  </a:txBody>
                  <a:tcPr marL="48000" marR="48000" marT="0" marB="0">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pPr algn="ctr"/>
                      <a:r>
                        <a:rPr lang="en-GB" sz="1200" dirty="0" smtClean="0">
                          <a:solidFill>
                            <a:schemeClr val="bg1">
                              <a:lumMod val="65000"/>
                            </a:schemeClr>
                          </a:solidFill>
                          <a:latin typeface="Aharoni" pitchFamily="2" charset="-79"/>
                          <a:cs typeface="Aharoni" pitchFamily="2" charset="-79"/>
                        </a:rPr>
                        <a:t>IMAGINATION</a:t>
                      </a:r>
                      <a:endParaRPr lang="en-GB" sz="1200" dirty="0">
                        <a:solidFill>
                          <a:schemeClr val="bg1">
                            <a:lumMod val="65000"/>
                          </a:schemeClr>
                        </a:solidFill>
                        <a:latin typeface="Aharoni" pitchFamily="2" charset="-79"/>
                        <a:cs typeface="Aharoni" pitchFamily="2" charset="-79"/>
                      </a:endParaRPr>
                    </a:p>
                  </a:txBody>
                  <a:tcPr marL="48000" marR="48000" marT="0" marB="0">
                    <a:lnL w="12700" cap="flat" cmpd="sng" algn="ctr">
                      <a:solidFill>
                        <a:schemeClr val="bg1">
                          <a:lumMod val="65000"/>
                        </a:schemeClr>
                      </a:solidFill>
                      <a:prstDash val="dash"/>
                      <a:round/>
                      <a:headEnd type="none" w="med" len="med"/>
                      <a:tailEnd type="none" w="med" len="med"/>
                    </a:lnL>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extLst>
                  <a:ext uri="{0D108BD9-81ED-4DB2-BD59-A6C34878D82A}">
                    <a16:rowId xmlns:a16="http://schemas.microsoft.com/office/drawing/2014/main" val="10001"/>
                  </a:ext>
                </a:extLst>
              </a:tr>
              <a:tr h="820630">
                <a:tc>
                  <a:txBody>
                    <a:bodyPr/>
                    <a:lstStyle/>
                    <a:p>
                      <a:pPr algn="r">
                        <a:lnSpc>
                          <a:spcPts val="1600"/>
                        </a:lnSpc>
                      </a:pPr>
                      <a:r>
                        <a:rPr lang="en-GB" sz="2000" b="1" spc="-150" dirty="0" smtClean="0">
                          <a:solidFill>
                            <a:srgbClr val="C00000"/>
                          </a:solidFill>
                          <a:latin typeface="Aharoni" pitchFamily="2" charset="-79"/>
                          <a:cs typeface="Aharoni" pitchFamily="2" charset="-79"/>
                        </a:rPr>
                        <a:t>WHAT</a:t>
                      </a:r>
                      <a:r>
                        <a:rPr lang="en-GB" sz="2800" b="1" spc="-150" dirty="0" smtClean="0">
                          <a:solidFill>
                            <a:schemeClr val="accent6"/>
                          </a:solidFill>
                          <a:latin typeface="Aharoni" pitchFamily="2" charset="-79"/>
                          <a:cs typeface="Aharoni" pitchFamily="2" charset="-79"/>
                        </a:rPr>
                        <a:t>?</a:t>
                      </a:r>
                      <a:endParaRPr lang="en-GB" sz="2000" b="1" spc="-150" dirty="0" smtClean="0">
                        <a:solidFill>
                          <a:schemeClr val="accent6"/>
                        </a:solidFill>
                        <a:latin typeface="Aharoni" pitchFamily="2" charset="-79"/>
                        <a:cs typeface="Aharoni" pitchFamily="2" charset="-79"/>
                      </a:endParaRPr>
                    </a:p>
                    <a:p>
                      <a:pPr algn="r">
                        <a:lnSpc>
                          <a:spcPts val="1600"/>
                        </a:lnSpc>
                      </a:pPr>
                      <a:r>
                        <a:rPr lang="en-GB" sz="1400" dirty="0" smtClean="0">
                          <a:solidFill>
                            <a:schemeClr val="bg1">
                              <a:lumMod val="65000"/>
                            </a:schemeClr>
                          </a:solidFill>
                          <a:latin typeface="Aharoni" pitchFamily="2" charset="-79"/>
                          <a:cs typeface="Aharoni" pitchFamily="2" charset="-79"/>
                        </a:rPr>
                        <a:t>EVENT</a:t>
                      </a:r>
                      <a:endParaRPr lang="en-GB" sz="1400" b="1" dirty="0">
                        <a:solidFill>
                          <a:schemeClr val="bg1">
                            <a:lumMod val="65000"/>
                          </a:schemeClr>
                        </a:solidFill>
                        <a:latin typeface="Aharoni" pitchFamily="2" charset="-79"/>
                        <a:cs typeface="Aharoni" pitchFamily="2" charset="-79"/>
                      </a:endParaRPr>
                    </a:p>
                  </a:txBody>
                  <a:tcPr marL="48000" marR="48000" marT="0" marB="0" anchor="ctr">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820630">
                <a:tc>
                  <a:txBody>
                    <a:bodyPr/>
                    <a:lstStyle/>
                    <a:p>
                      <a:pPr algn="r">
                        <a:lnSpc>
                          <a:spcPts val="1600"/>
                        </a:lnSpc>
                      </a:pPr>
                      <a:r>
                        <a:rPr lang="en-GB" sz="2000" b="1" spc="-150" dirty="0" smtClean="0">
                          <a:solidFill>
                            <a:srgbClr val="C00000"/>
                          </a:solidFill>
                          <a:latin typeface="Aharoni" pitchFamily="2" charset="-79"/>
                          <a:cs typeface="Aharoni" pitchFamily="2" charset="-79"/>
                        </a:rPr>
                        <a:t>WHERE</a:t>
                      </a:r>
                      <a:r>
                        <a:rPr lang="en-GB" sz="2800" b="1" spc="-150" dirty="0" smtClean="0">
                          <a:solidFill>
                            <a:schemeClr val="accent6"/>
                          </a:solidFill>
                          <a:latin typeface="Aharoni" pitchFamily="2" charset="-79"/>
                          <a:cs typeface="Aharoni" pitchFamily="2" charset="-79"/>
                        </a:rPr>
                        <a:t>?</a:t>
                      </a:r>
                      <a:r>
                        <a:rPr lang="en-GB" sz="1400" spc="-150" dirty="0" smtClean="0">
                          <a:latin typeface="Aharoni" pitchFamily="2" charset="-79"/>
                          <a:cs typeface="Aharoni" pitchFamily="2" charset="-79"/>
                        </a:rPr>
                        <a:t> </a:t>
                      </a:r>
                    </a:p>
                    <a:p>
                      <a:pPr algn="r">
                        <a:lnSpc>
                          <a:spcPts val="1600"/>
                        </a:lnSpc>
                      </a:pPr>
                      <a:r>
                        <a:rPr lang="en-GB" sz="1400" dirty="0" smtClean="0">
                          <a:solidFill>
                            <a:schemeClr val="bg1">
                              <a:lumMod val="65000"/>
                            </a:schemeClr>
                          </a:solidFill>
                          <a:latin typeface="Aharoni" pitchFamily="2" charset="-79"/>
                          <a:cs typeface="Aharoni" pitchFamily="2" charset="-79"/>
                        </a:rPr>
                        <a:t>PLACE</a:t>
                      </a:r>
                      <a:endParaRPr lang="en-GB" sz="1400" b="1" dirty="0">
                        <a:solidFill>
                          <a:schemeClr val="bg1">
                            <a:lumMod val="65000"/>
                          </a:schemeClr>
                        </a:solidFill>
                        <a:latin typeface="Aharoni" pitchFamily="2" charset="-79"/>
                        <a:cs typeface="Aharoni" pitchFamily="2" charset="-79"/>
                      </a:endParaRPr>
                    </a:p>
                  </a:txBody>
                  <a:tcPr marL="48000" marR="48000" marT="0" marB="0" anchor="ctr">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820630">
                <a:tc>
                  <a:txBody>
                    <a:bodyPr/>
                    <a:lstStyle/>
                    <a:p>
                      <a:pPr algn="r">
                        <a:lnSpc>
                          <a:spcPts val="1600"/>
                        </a:lnSpc>
                      </a:pPr>
                      <a:r>
                        <a:rPr lang="en-GB" sz="2000" b="1" spc="-150" dirty="0" smtClean="0">
                          <a:solidFill>
                            <a:srgbClr val="C00000"/>
                          </a:solidFill>
                          <a:latin typeface="Aharoni" pitchFamily="2" charset="-79"/>
                          <a:cs typeface="Aharoni" pitchFamily="2" charset="-79"/>
                        </a:rPr>
                        <a:t>WHEN</a:t>
                      </a:r>
                      <a:r>
                        <a:rPr lang="en-GB" sz="2800" b="1" spc="-150" dirty="0" smtClean="0">
                          <a:solidFill>
                            <a:schemeClr val="accent6"/>
                          </a:solidFill>
                          <a:latin typeface="Aharoni" pitchFamily="2" charset="-79"/>
                          <a:cs typeface="Aharoni" pitchFamily="2" charset="-79"/>
                        </a:rPr>
                        <a:t>?</a:t>
                      </a:r>
                      <a:r>
                        <a:rPr lang="en-GB" sz="2000" spc="-150" dirty="0" smtClean="0">
                          <a:latin typeface="Aharoni" pitchFamily="2" charset="-79"/>
                          <a:cs typeface="Aharoni" pitchFamily="2" charset="-79"/>
                        </a:rPr>
                        <a:t> </a:t>
                      </a:r>
                    </a:p>
                    <a:p>
                      <a:pPr algn="r">
                        <a:lnSpc>
                          <a:spcPts val="1600"/>
                        </a:lnSpc>
                      </a:pPr>
                      <a:r>
                        <a:rPr lang="en-GB" sz="1400" dirty="0" smtClean="0">
                          <a:solidFill>
                            <a:schemeClr val="bg1">
                              <a:lumMod val="65000"/>
                            </a:schemeClr>
                          </a:solidFill>
                          <a:latin typeface="Aharoni" pitchFamily="2" charset="-79"/>
                          <a:cs typeface="Aharoni" pitchFamily="2" charset="-79"/>
                        </a:rPr>
                        <a:t>TIME</a:t>
                      </a:r>
                      <a:endParaRPr lang="en-GB" sz="1400" b="1" dirty="0" smtClean="0">
                        <a:solidFill>
                          <a:schemeClr val="bg1">
                            <a:lumMod val="65000"/>
                          </a:schemeClr>
                        </a:solidFill>
                        <a:latin typeface="Aharoni" pitchFamily="2" charset="-79"/>
                        <a:cs typeface="Aharoni" pitchFamily="2" charset="-79"/>
                      </a:endParaRPr>
                    </a:p>
                  </a:txBody>
                  <a:tcPr marL="48000" marR="48000" marT="0" marB="0" anchor="ctr">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820630">
                <a:tc>
                  <a:txBody>
                    <a:bodyPr/>
                    <a:lstStyle/>
                    <a:p>
                      <a:pPr algn="r">
                        <a:lnSpc>
                          <a:spcPts val="1600"/>
                        </a:lnSpc>
                      </a:pPr>
                      <a:r>
                        <a:rPr lang="en-GB" sz="2000" b="1" spc="-150" dirty="0" smtClean="0">
                          <a:solidFill>
                            <a:srgbClr val="C00000"/>
                          </a:solidFill>
                          <a:latin typeface="Aharoni" pitchFamily="2" charset="-79"/>
                          <a:cs typeface="Aharoni" pitchFamily="2" charset="-79"/>
                        </a:rPr>
                        <a:t>WHICH</a:t>
                      </a:r>
                      <a:r>
                        <a:rPr lang="en-GB" sz="2800" b="1" spc="-150" dirty="0" smtClean="0">
                          <a:solidFill>
                            <a:schemeClr val="accent6"/>
                          </a:solidFill>
                          <a:latin typeface="Aharoni" pitchFamily="2" charset="-79"/>
                          <a:cs typeface="Aharoni" pitchFamily="2" charset="-79"/>
                        </a:rPr>
                        <a:t>?</a:t>
                      </a:r>
                      <a:endParaRPr lang="en-GB" sz="2000" b="1" spc="-150" dirty="0" smtClean="0">
                        <a:solidFill>
                          <a:schemeClr val="accent6"/>
                        </a:solidFill>
                        <a:latin typeface="Aharoni" pitchFamily="2" charset="-79"/>
                        <a:cs typeface="Aharoni" pitchFamily="2" charset="-79"/>
                      </a:endParaRPr>
                    </a:p>
                    <a:p>
                      <a:pPr algn="r">
                        <a:lnSpc>
                          <a:spcPts val="1600"/>
                        </a:lnSpc>
                      </a:pPr>
                      <a:r>
                        <a:rPr lang="en-GB" sz="1400" dirty="0" smtClean="0">
                          <a:solidFill>
                            <a:schemeClr val="bg1">
                              <a:lumMod val="65000"/>
                            </a:schemeClr>
                          </a:solidFill>
                          <a:latin typeface="Aharoni" pitchFamily="2" charset="-79"/>
                          <a:cs typeface="Aharoni" pitchFamily="2" charset="-79"/>
                        </a:rPr>
                        <a:t>CHOICE</a:t>
                      </a:r>
                      <a:endParaRPr lang="en-GB" sz="1400" b="1" dirty="0">
                        <a:solidFill>
                          <a:schemeClr val="bg1">
                            <a:lumMod val="65000"/>
                          </a:schemeClr>
                        </a:solidFill>
                        <a:latin typeface="Aharoni" pitchFamily="2" charset="-79"/>
                        <a:cs typeface="Aharoni" pitchFamily="2" charset="-79"/>
                      </a:endParaRPr>
                    </a:p>
                  </a:txBody>
                  <a:tcPr marL="48000" marR="48000" marT="0" marB="0" anchor="ctr">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820630">
                <a:tc>
                  <a:txBody>
                    <a:bodyPr/>
                    <a:lstStyle/>
                    <a:p>
                      <a:pPr algn="r">
                        <a:lnSpc>
                          <a:spcPts val="1600"/>
                        </a:lnSpc>
                      </a:pPr>
                      <a:r>
                        <a:rPr lang="en-GB" sz="2000" b="1" strike="noStrike" spc="-150" dirty="0" smtClean="0">
                          <a:solidFill>
                            <a:srgbClr val="C00000"/>
                          </a:solidFill>
                          <a:latin typeface="Aharoni" pitchFamily="2" charset="-79"/>
                          <a:cs typeface="Aharoni" pitchFamily="2" charset="-79"/>
                        </a:rPr>
                        <a:t>WHO</a:t>
                      </a:r>
                      <a:r>
                        <a:rPr lang="en-GB" sz="2800" b="1" strike="noStrike" spc="-150" dirty="0" smtClean="0">
                          <a:solidFill>
                            <a:schemeClr val="accent6"/>
                          </a:solidFill>
                          <a:latin typeface="Aharoni" pitchFamily="2" charset="-79"/>
                          <a:cs typeface="Aharoni" pitchFamily="2" charset="-79"/>
                        </a:rPr>
                        <a:t>?</a:t>
                      </a:r>
                      <a:endParaRPr lang="en-GB" sz="2000" b="1" strike="noStrike" spc="-150" dirty="0" smtClean="0">
                        <a:solidFill>
                          <a:schemeClr val="accent6"/>
                        </a:solidFill>
                        <a:latin typeface="Aharoni" pitchFamily="2" charset="-79"/>
                        <a:cs typeface="Aharoni" pitchFamily="2" charset="-79"/>
                      </a:endParaRPr>
                    </a:p>
                    <a:p>
                      <a:pPr algn="r">
                        <a:lnSpc>
                          <a:spcPts val="1600"/>
                        </a:lnSpc>
                      </a:pPr>
                      <a:r>
                        <a:rPr lang="en-GB" sz="1400" dirty="0" smtClean="0">
                          <a:solidFill>
                            <a:schemeClr val="bg1">
                              <a:lumMod val="65000"/>
                            </a:schemeClr>
                          </a:solidFill>
                          <a:latin typeface="Aharoni" pitchFamily="2" charset="-79"/>
                          <a:cs typeface="Aharoni" pitchFamily="2" charset="-79"/>
                        </a:rPr>
                        <a:t>PERSON</a:t>
                      </a:r>
                      <a:endParaRPr lang="en-GB" sz="1400" b="1" dirty="0">
                        <a:solidFill>
                          <a:schemeClr val="bg1">
                            <a:lumMod val="65000"/>
                          </a:schemeClr>
                        </a:solidFill>
                        <a:latin typeface="Aharoni" pitchFamily="2" charset="-79"/>
                        <a:cs typeface="Aharoni" pitchFamily="2" charset="-79"/>
                      </a:endParaRPr>
                    </a:p>
                  </a:txBody>
                  <a:tcPr marL="48000" marR="48000" marT="0" marB="0" anchor="ctr">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820630">
                <a:tc>
                  <a:txBody>
                    <a:bodyPr/>
                    <a:lstStyle/>
                    <a:p>
                      <a:pPr algn="r">
                        <a:lnSpc>
                          <a:spcPts val="1600"/>
                        </a:lnSpc>
                      </a:pPr>
                      <a:r>
                        <a:rPr lang="en-GB" sz="2000" b="1" spc="-150" dirty="0" smtClean="0">
                          <a:solidFill>
                            <a:srgbClr val="C00000"/>
                          </a:solidFill>
                          <a:latin typeface="Aharoni" pitchFamily="2" charset="-79"/>
                          <a:cs typeface="Aharoni" pitchFamily="2" charset="-79"/>
                        </a:rPr>
                        <a:t>WHY</a:t>
                      </a:r>
                      <a:r>
                        <a:rPr lang="en-GB" sz="2800" b="1" spc="-150" dirty="0" smtClean="0">
                          <a:solidFill>
                            <a:schemeClr val="accent6"/>
                          </a:solidFill>
                          <a:latin typeface="Aharoni" pitchFamily="2" charset="-79"/>
                          <a:cs typeface="Aharoni" pitchFamily="2" charset="-79"/>
                        </a:rPr>
                        <a:t>?</a:t>
                      </a:r>
                      <a:endParaRPr lang="en-GB" sz="2000" b="1" spc="-150" dirty="0" smtClean="0">
                        <a:solidFill>
                          <a:schemeClr val="accent6"/>
                        </a:solidFill>
                        <a:latin typeface="Aharoni" pitchFamily="2" charset="-79"/>
                        <a:cs typeface="Aharoni" pitchFamily="2" charset="-79"/>
                      </a:endParaRPr>
                    </a:p>
                    <a:p>
                      <a:pPr algn="r">
                        <a:lnSpc>
                          <a:spcPts val="1600"/>
                        </a:lnSpc>
                      </a:pPr>
                      <a:r>
                        <a:rPr lang="en-GB" sz="1400" dirty="0" smtClean="0">
                          <a:solidFill>
                            <a:schemeClr val="bg1">
                              <a:lumMod val="65000"/>
                            </a:schemeClr>
                          </a:solidFill>
                          <a:latin typeface="Aharoni" pitchFamily="2" charset="-79"/>
                          <a:cs typeface="Aharoni" pitchFamily="2" charset="-79"/>
                        </a:rPr>
                        <a:t>REASON</a:t>
                      </a:r>
                      <a:endParaRPr lang="en-GB" sz="1400" b="1" dirty="0">
                        <a:solidFill>
                          <a:schemeClr val="bg1">
                            <a:lumMod val="65000"/>
                          </a:schemeClr>
                        </a:solidFill>
                        <a:latin typeface="Aharoni" pitchFamily="2" charset="-79"/>
                        <a:cs typeface="Aharoni" pitchFamily="2" charset="-79"/>
                      </a:endParaRPr>
                    </a:p>
                  </a:txBody>
                  <a:tcPr marL="48000" marR="48000" marT="0" marB="0" anchor="ctr">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820630">
                <a:tc>
                  <a:txBody>
                    <a:bodyPr/>
                    <a:lstStyle/>
                    <a:p>
                      <a:pPr algn="r">
                        <a:lnSpc>
                          <a:spcPts val="1600"/>
                        </a:lnSpc>
                      </a:pPr>
                      <a:r>
                        <a:rPr lang="en-GB" sz="2000" b="1" spc="-150" dirty="0" smtClean="0">
                          <a:solidFill>
                            <a:srgbClr val="C00000"/>
                          </a:solidFill>
                          <a:latin typeface="Aharoni" pitchFamily="2" charset="-79"/>
                          <a:cs typeface="Aharoni" pitchFamily="2" charset="-79"/>
                        </a:rPr>
                        <a:t>HOW</a:t>
                      </a:r>
                      <a:r>
                        <a:rPr lang="en-GB" sz="2800" b="1" spc="-150" dirty="0" smtClean="0">
                          <a:solidFill>
                            <a:schemeClr val="accent6"/>
                          </a:solidFill>
                          <a:latin typeface="Aharoni" pitchFamily="2" charset="-79"/>
                          <a:cs typeface="Aharoni" pitchFamily="2" charset="-79"/>
                        </a:rPr>
                        <a:t>?</a:t>
                      </a:r>
                      <a:r>
                        <a:rPr lang="en-GB" sz="2000" spc="-150" baseline="0" dirty="0" smtClean="0">
                          <a:latin typeface="Aharoni" pitchFamily="2" charset="-79"/>
                          <a:cs typeface="Aharoni" pitchFamily="2" charset="-79"/>
                        </a:rPr>
                        <a:t> </a:t>
                      </a:r>
                    </a:p>
                    <a:p>
                      <a:pPr algn="r">
                        <a:lnSpc>
                          <a:spcPts val="1600"/>
                        </a:lnSpc>
                      </a:pPr>
                      <a:r>
                        <a:rPr lang="en-GB" sz="1400" baseline="0" dirty="0" smtClean="0">
                          <a:solidFill>
                            <a:schemeClr val="bg1">
                              <a:lumMod val="65000"/>
                            </a:schemeClr>
                          </a:solidFill>
                          <a:latin typeface="Aharoni" pitchFamily="2" charset="-79"/>
                          <a:cs typeface="Aharoni" pitchFamily="2" charset="-79"/>
                        </a:rPr>
                        <a:t>MEANING</a:t>
                      </a:r>
                      <a:endParaRPr lang="en-GB" sz="1400" b="1" dirty="0">
                        <a:solidFill>
                          <a:schemeClr val="bg1">
                            <a:lumMod val="65000"/>
                          </a:schemeClr>
                        </a:solidFill>
                        <a:latin typeface="Aharoni" pitchFamily="2" charset="-79"/>
                        <a:cs typeface="Aharoni" pitchFamily="2" charset="-79"/>
                      </a:endParaRPr>
                    </a:p>
                  </a:txBody>
                  <a:tcPr marL="48000" marR="48000" marT="0" marB="0" anchor="ctr">
                    <a:lnR w="12700" cap="flat" cmpd="sng" algn="ctr">
                      <a:noFill/>
                      <a:prstDash val="dash"/>
                      <a:round/>
                      <a:headEnd type="none" w="med" len="med"/>
                      <a:tailEnd type="none" w="med" len="med"/>
                    </a:lnR>
                    <a:lnT w="12700" cap="flat" cmpd="sng" algn="ctr">
                      <a:noFill/>
                      <a:prstDash val="dash"/>
                      <a:round/>
                      <a:headEnd type="none" w="med" len="med"/>
                      <a:tailEnd type="none" w="med" len="med"/>
                    </a:lnT>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a:noFill/>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a:noFill/>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a:noFill/>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a:noFill/>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a:noFill/>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a:noFill/>
                    </a:lnB>
                    <a:lnTlToBr w="12700" cmpd="sng">
                      <a:noFill/>
                      <a:prstDash val="solid"/>
                    </a:lnTlToBr>
                    <a:lnBlToTr w="12700" cmpd="sng">
                      <a:noFill/>
                      <a:prstDash val="solid"/>
                    </a:lnBlToTr>
                  </a:tcPr>
                </a:tc>
                <a:tc>
                  <a:txBody>
                    <a:bodyPr/>
                    <a:lstStyle/>
                    <a:p>
                      <a:pPr algn="ctr"/>
                      <a:endParaRPr lang="en-GB" sz="1400" dirty="0">
                        <a:latin typeface="Aharoni" pitchFamily="2" charset="-79"/>
                        <a:cs typeface="Aharoni" pitchFamily="2" charset="-79"/>
                      </a:endParaRPr>
                    </a:p>
                  </a:txBody>
                  <a:tcPr marL="48000" marR="48000" marT="0" marB="0" anchor="ctr">
                    <a:lnL w="12700" cap="flat" cmpd="sng" algn="ctr">
                      <a:noFill/>
                      <a:prstDash val="dash"/>
                      <a:round/>
                      <a:headEnd type="none" w="med" len="med"/>
                      <a:tailEnd type="none" w="med" len="med"/>
                    </a:lnL>
                    <a:lnR>
                      <a:noFill/>
                    </a:lnR>
                    <a:lnT w="12700" cap="flat" cmpd="sng" algn="ctr">
                      <a:noFill/>
                      <a:prstDash val="dash"/>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sp>
        <p:nvSpPr>
          <p:cNvPr id="11" name="TextBox 10"/>
          <p:cNvSpPr txBox="1"/>
          <p:nvPr userDrawn="1"/>
        </p:nvSpPr>
        <p:spPr>
          <a:xfrm rot="19030562">
            <a:off x="-102210" y="234986"/>
            <a:ext cx="1617972" cy="646331"/>
          </a:xfrm>
          <a:prstGeom prst="rect">
            <a:avLst/>
          </a:prstGeom>
          <a:noFill/>
        </p:spPr>
        <p:txBody>
          <a:bodyPr wrap="square" rtlCol="0">
            <a:spAutoFit/>
          </a:bodyPr>
          <a:lstStyle/>
          <a:p>
            <a:pPr algn="ctr"/>
            <a:r>
              <a:rPr lang="en-GB" sz="1800" b="1" spc="-150" dirty="0">
                <a:ln w="12700">
                  <a:noFill/>
                </a:ln>
                <a:solidFill>
                  <a:schemeClr val="bg1"/>
                </a:solidFill>
                <a:latin typeface="Aharoni" pitchFamily="2" charset="-79"/>
                <a:cs typeface="Aharoni" pitchFamily="2" charset="-79"/>
              </a:rPr>
              <a:t>QUESTION </a:t>
            </a:r>
            <a:r>
              <a:rPr lang="en-GB" sz="1800" b="1" spc="-150" dirty="0" smtClean="0">
                <a:ln w="12700">
                  <a:noFill/>
                </a:ln>
                <a:solidFill>
                  <a:schemeClr val="bg1"/>
                </a:solidFill>
                <a:latin typeface="Aharoni" pitchFamily="2" charset="-79"/>
                <a:cs typeface="Aharoni" pitchFamily="2" charset="-79"/>
              </a:rPr>
              <a:t>MATRIX</a:t>
            </a:r>
            <a:endParaRPr lang="en-GB" sz="1800" b="1" spc="-150" dirty="0">
              <a:ln w="12700">
                <a:noFill/>
              </a:ln>
              <a:solidFill>
                <a:schemeClr val="bg1"/>
              </a:solidFill>
              <a:latin typeface="Aharoni" pitchFamily="2" charset="-79"/>
              <a:cs typeface="Aharoni" pitchFamily="2" charset="-79"/>
            </a:endParaRPr>
          </a:p>
        </p:txBody>
      </p:sp>
      <p:sp>
        <p:nvSpPr>
          <p:cNvPr id="12" name="TextBox 11"/>
          <p:cNvSpPr txBox="1"/>
          <p:nvPr userDrawn="1"/>
        </p:nvSpPr>
        <p:spPr>
          <a:xfrm>
            <a:off x="9260807" y="-17755"/>
            <a:ext cx="2119491" cy="400110"/>
          </a:xfrm>
          <a:prstGeom prst="rect">
            <a:avLst/>
          </a:prstGeom>
          <a:noFill/>
        </p:spPr>
        <p:txBody>
          <a:bodyPr wrap="none" rtlCol="0">
            <a:spAutoFit/>
          </a:bodyPr>
          <a:lstStyle/>
          <a:p>
            <a:r>
              <a:rPr lang="en-GB" sz="2000" spc="-150" dirty="0" smtClean="0">
                <a:solidFill>
                  <a:schemeClr val="tx2"/>
                </a:solidFill>
                <a:effectLst>
                  <a:reflection blurRad="6350" stA="55000" endA="300" endPos="45500" dir="5400000" sy="-100000" algn="bl" rotWithShape="0"/>
                </a:effectLst>
                <a:latin typeface="Aharoni" pitchFamily="2" charset="-79"/>
                <a:cs typeface="Aharoni" pitchFamily="2" charset="-79"/>
              </a:rPr>
              <a:t>A</a:t>
            </a:r>
            <a:r>
              <a:rPr lang="en-GB" sz="1800" spc="-150" dirty="0" smtClean="0">
                <a:solidFill>
                  <a:schemeClr val="tx2"/>
                </a:solidFill>
                <a:latin typeface="Aharoni" pitchFamily="2" charset="-79"/>
                <a:cs typeface="Aharoni" pitchFamily="2" charset="-79"/>
              </a:rPr>
              <a:t>sk better questions…</a:t>
            </a:r>
            <a:endParaRPr lang="en-GB" sz="2400" spc="-150" dirty="0">
              <a:solidFill>
                <a:schemeClr val="tx2"/>
              </a:solidFill>
              <a:latin typeface="Aharoni" pitchFamily="2" charset="-79"/>
              <a:cs typeface="Aharoni" pitchFamily="2" charset="-79"/>
            </a:endParaRPr>
          </a:p>
        </p:txBody>
      </p:sp>
    </p:spTree>
    <p:extLst>
      <p:ext uri="{BB962C8B-B14F-4D97-AF65-F5344CB8AC3E}">
        <p14:creationId xmlns:p14="http://schemas.microsoft.com/office/powerpoint/2010/main" val="528340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46A41-BC4F-BD47-92BF-9E46E299219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1015A9A-E0FC-8342-99CB-830567458A2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BEDCDC6-20AF-D841-84E1-24A1B9D85AA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C2758B6-5293-9D42-87DD-8605EC874248}"/>
              </a:ext>
            </a:extLst>
          </p:cNvPr>
          <p:cNvSpPr>
            <a:spLocks noGrp="1"/>
          </p:cNvSpPr>
          <p:nvPr>
            <p:ph type="dt" sz="half" idx="10"/>
          </p:nvPr>
        </p:nvSpPr>
        <p:spPr/>
        <p:txBody>
          <a:bodyPr/>
          <a:lstStyle/>
          <a:p>
            <a:fld id="{7EF6D114-80D4-464E-A5CD-0B70F5E9A0B9}" type="datetimeFigureOut">
              <a:rPr lang="en-US" smtClean="0"/>
              <a:t>1/29/2021</a:t>
            </a:fld>
            <a:endParaRPr lang="en-US"/>
          </a:p>
        </p:txBody>
      </p:sp>
      <p:sp>
        <p:nvSpPr>
          <p:cNvPr id="6" name="Footer Placeholder 5">
            <a:extLst>
              <a:ext uri="{FF2B5EF4-FFF2-40B4-BE49-F238E27FC236}">
                <a16:creationId xmlns:a16="http://schemas.microsoft.com/office/drawing/2014/main" id="{F09F2052-D30F-C842-B302-1E40F810CC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3A3AE9-598A-B94C-BA2E-E7086C613A22}"/>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2785619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E78E9-E0E6-7440-8D74-00975F8BE75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3FD1A06-15CA-DA4B-BB4C-9023BFEA55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4F0BF4B-2C61-D84F-8B05-1002D34325C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55A7F0C-15BD-DC4C-9968-13A667216E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064B08A-5E41-FE48-B44C-FD2B5EC3BCC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54A071A-0211-4A48-8474-8ED7CFB09030}"/>
              </a:ext>
            </a:extLst>
          </p:cNvPr>
          <p:cNvSpPr>
            <a:spLocks noGrp="1"/>
          </p:cNvSpPr>
          <p:nvPr>
            <p:ph type="dt" sz="half" idx="10"/>
          </p:nvPr>
        </p:nvSpPr>
        <p:spPr/>
        <p:txBody>
          <a:bodyPr/>
          <a:lstStyle/>
          <a:p>
            <a:fld id="{7EF6D114-80D4-464E-A5CD-0B70F5E9A0B9}" type="datetimeFigureOut">
              <a:rPr lang="en-US" smtClean="0"/>
              <a:t>1/29/2021</a:t>
            </a:fld>
            <a:endParaRPr lang="en-US"/>
          </a:p>
        </p:txBody>
      </p:sp>
      <p:sp>
        <p:nvSpPr>
          <p:cNvPr id="8" name="Footer Placeholder 7">
            <a:extLst>
              <a:ext uri="{FF2B5EF4-FFF2-40B4-BE49-F238E27FC236}">
                <a16:creationId xmlns:a16="http://schemas.microsoft.com/office/drawing/2014/main" id="{A4B5BDE3-1F3F-AD46-8DA9-BD3D5DFA62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6C5817-2C62-4744-848A-5230C36750AA}"/>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645724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78C00-1854-1342-8A2D-03D5234D9F4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727DADB-4DD7-F849-94B7-12D07840558F}"/>
              </a:ext>
            </a:extLst>
          </p:cNvPr>
          <p:cNvSpPr>
            <a:spLocks noGrp="1"/>
          </p:cNvSpPr>
          <p:nvPr>
            <p:ph type="dt" sz="half" idx="10"/>
          </p:nvPr>
        </p:nvSpPr>
        <p:spPr/>
        <p:txBody>
          <a:bodyPr/>
          <a:lstStyle/>
          <a:p>
            <a:fld id="{7EF6D114-80D4-464E-A5CD-0B70F5E9A0B9}" type="datetimeFigureOut">
              <a:rPr lang="en-US" smtClean="0"/>
              <a:t>1/29/2021</a:t>
            </a:fld>
            <a:endParaRPr lang="en-US"/>
          </a:p>
        </p:txBody>
      </p:sp>
      <p:sp>
        <p:nvSpPr>
          <p:cNvPr id="4" name="Footer Placeholder 3">
            <a:extLst>
              <a:ext uri="{FF2B5EF4-FFF2-40B4-BE49-F238E27FC236}">
                <a16:creationId xmlns:a16="http://schemas.microsoft.com/office/drawing/2014/main" id="{74F5E0FD-546E-4F4B-AB23-8E02CFDB0D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693A2D-8C78-E348-9337-0A4F29F27160}"/>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3111870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458895-65F3-9144-B499-FBEDCF9F55FA}"/>
              </a:ext>
            </a:extLst>
          </p:cNvPr>
          <p:cNvSpPr>
            <a:spLocks noGrp="1"/>
          </p:cNvSpPr>
          <p:nvPr>
            <p:ph type="dt" sz="half" idx="10"/>
          </p:nvPr>
        </p:nvSpPr>
        <p:spPr/>
        <p:txBody>
          <a:bodyPr/>
          <a:lstStyle/>
          <a:p>
            <a:fld id="{7EF6D114-80D4-464E-A5CD-0B70F5E9A0B9}" type="datetimeFigureOut">
              <a:rPr lang="en-US" smtClean="0"/>
              <a:t>1/29/2021</a:t>
            </a:fld>
            <a:endParaRPr lang="en-US"/>
          </a:p>
        </p:txBody>
      </p:sp>
      <p:sp>
        <p:nvSpPr>
          <p:cNvPr id="3" name="Footer Placeholder 2">
            <a:extLst>
              <a:ext uri="{FF2B5EF4-FFF2-40B4-BE49-F238E27FC236}">
                <a16:creationId xmlns:a16="http://schemas.microsoft.com/office/drawing/2014/main" id="{37F05C93-08E8-514B-8295-42DB87154C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13D23A-8358-9D4A-A329-4FDC1C30090B}"/>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4278528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A892D-5289-CC43-B77D-0BFFA7024FE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AD15A62-6E98-504D-B55D-E09E5A7F5A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1E34A22-8D1B-AF41-8485-2548FC895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B368897-7CF2-A841-8160-AAEA19D7AF7C}"/>
              </a:ext>
            </a:extLst>
          </p:cNvPr>
          <p:cNvSpPr>
            <a:spLocks noGrp="1"/>
          </p:cNvSpPr>
          <p:nvPr>
            <p:ph type="dt" sz="half" idx="10"/>
          </p:nvPr>
        </p:nvSpPr>
        <p:spPr/>
        <p:txBody>
          <a:bodyPr/>
          <a:lstStyle/>
          <a:p>
            <a:fld id="{7EF6D114-80D4-464E-A5CD-0B70F5E9A0B9}" type="datetimeFigureOut">
              <a:rPr lang="en-US" smtClean="0"/>
              <a:t>1/29/2021</a:t>
            </a:fld>
            <a:endParaRPr lang="en-US"/>
          </a:p>
        </p:txBody>
      </p:sp>
      <p:sp>
        <p:nvSpPr>
          <p:cNvPr id="6" name="Footer Placeholder 5">
            <a:extLst>
              <a:ext uri="{FF2B5EF4-FFF2-40B4-BE49-F238E27FC236}">
                <a16:creationId xmlns:a16="http://schemas.microsoft.com/office/drawing/2014/main" id="{AB34C04B-53D1-444D-B187-0A80367B7A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990CBD-6CF2-554F-8D87-B73E3818B9F2}"/>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3011256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7C9D7-B546-7F4C-9567-0A23FC0BC07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03C8022-69C6-344C-8170-22DCD7D8A5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DDEEDD-CF09-9D4A-AE91-22741B2E62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8A33142-1588-2D4D-9A34-14500818747E}"/>
              </a:ext>
            </a:extLst>
          </p:cNvPr>
          <p:cNvSpPr>
            <a:spLocks noGrp="1"/>
          </p:cNvSpPr>
          <p:nvPr>
            <p:ph type="dt" sz="half" idx="10"/>
          </p:nvPr>
        </p:nvSpPr>
        <p:spPr/>
        <p:txBody>
          <a:bodyPr/>
          <a:lstStyle/>
          <a:p>
            <a:fld id="{7EF6D114-80D4-464E-A5CD-0B70F5E9A0B9}" type="datetimeFigureOut">
              <a:rPr lang="en-US" smtClean="0"/>
              <a:t>1/29/2021</a:t>
            </a:fld>
            <a:endParaRPr lang="en-US"/>
          </a:p>
        </p:txBody>
      </p:sp>
      <p:sp>
        <p:nvSpPr>
          <p:cNvPr id="6" name="Footer Placeholder 5">
            <a:extLst>
              <a:ext uri="{FF2B5EF4-FFF2-40B4-BE49-F238E27FC236}">
                <a16:creationId xmlns:a16="http://schemas.microsoft.com/office/drawing/2014/main" id="{47239030-F083-1F49-8BD8-2CB6FAA517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40D3A3-63EB-2B4D-94A1-05535B63CC54}"/>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1691819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447CDF-AC67-0649-89E2-259037586D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A32AB83-3EC0-074F-8A44-2981D89128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4DF156C-1833-EC41-8FAC-DF4CF04202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F6D114-80D4-464E-A5CD-0B70F5E9A0B9}" type="datetimeFigureOut">
              <a:rPr lang="en-US" smtClean="0"/>
              <a:t>1/29/2021</a:t>
            </a:fld>
            <a:endParaRPr lang="en-US"/>
          </a:p>
        </p:txBody>
      </p:sp>
      <p:sp>
        <p:nvSpPr>
          <p:cNvPr id="5" name="Footer Placeholder 4">
            <a:extLst>
              <a:ext uri="{FF2B5EF4-FFF2-40B4-BE49-F238E27FC236}">
                <a16:creationId xmlns:a16="http://schemas.microsoft.com/office/drawing/2014/main" id="{87CA7904-75B9-AC46-BE67-00F5E66CA9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0D4143-A289-0F41-B4C5-93549C7271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1CCDA0-410D-294B-80CC-BE7276F1BE7E}" type="slidenum">
              <a:rPr lang="en-US" smtClean="0"/>
              <a:t>‹#›</a:t>
            </a:fld>
            <a:endParaRPr lang="en-US"/>
          </a:p>
        </p:txBody>
      </p:sp>
    </p:spTree>
    <p:extLst>
      <p:ext uri="{BB962C8B-B14F-4D97-AF65-F5344CB8AC3E}">
        <p14:creationId xmlns:p14="http://schemas.microsoft.com/office/powerpoint/2010/main" val="3954887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1FE5E-4EA8-48A8-8F1B-D4BDB6075AEA}" type="datetimeFigureOut">
              <a:rPr lang="en-GB" smtClean="0"/>
              <a:t>29/01/2021</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38A07-A0CF-4F91-A839-A5E4F718ED93}" type="slidenum">
              <a:rPr lang="en-GB" smtClean="0"/>
              <a:t>‹#›</a:t>
            </a:fld>
            <a:endParaRPr lang="en-GB" dirty="0"/>
          </a:p>
        </p:txBody>
      </p:sp>
    </p:spTree>
    <p:extLst>
      <p:ext uri="{BB962C8B-B14F-4D97-AF65-F5344CB8AC3E}">
        <p14:creationId xmlns:p14="http://schemas.microsoft.com/office/powerpoint/2010/main" val="40497693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37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4EEE40-22E4-43E8-B83D-38ED26300A1A}" type="datetimeFigureOut">
              <a:rPr lang="en-GB" smtClean="0"/>
              <a:t>29/01/2021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A54AD-B022-4D16-A026-56D03754B03C}" type="slidenum">
              <a:rPr lang="en-GB" smtClean="0"/>
              <a:t>‹#›</a:t>
            </a:fld>
            <a:endParaRPr lang="en-GB"/>
          </a:p>
        </p:txBody>
      </p:sp>
    </p:spTree>
    <p:extLst>
      <p:ext uri="{BB962C8B-B14F-4D97-AF65-F5344CB8AC3E}">
        <p14:creationId xmlns:p14="http://schemas.microsoft.com/office/powerpoint/2010/main" val="21391338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hyperlink" Target="https://teachers.thenational.academy/lessons/what-is-light-c4w30d?from_query=light"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classroom.thenational.academy/lessons/to-recognise-and-describe-repeating-patterns-6hjk4c?step=1&amp;activity=video"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9.xml"/><Relationship Id="rId5" Type="http://schemas.openxmlformats.org/officeDocument/2006/relationships/image" Target="../media/image3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hyperlink" Target="https://teachers.thenational.academy/lessons/what-is-light-c4w30d?from_query=light"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classroom.thenational.academy/lessons/how-did-farming-change-how-humans-lived-69gkce?step=2&amp;activity=video"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png"/><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7.png"/><Relationship Id="rId7" Type="http://schemas.openxmlformats.org/officeDocument/2006/relationships/image" Target="../media/image6.png"/><Relationship Id="rId2" Type="http://schemas.openxmlformats.org/officeDocument/2006/relationships/image" Target="../media/image56.png"/><Relationship Id="rId1" Type="http://schemas.openxmlformats.org/officeDocument/2006/relationships/slideLayout" Target="../slideLayouts/slideLayout2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34.xml"/><Relationship Id="rId5" Type="http://schemas.openxmlformats.org/officeDocument/2006/relationships/image" Target="../media/image32.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7.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5.png"/><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9.xml"/><Relationship Id="rId5" Type="http://schemas.openxmlformats.org/officeDocument/2006/relationships/image" Target="../media/image7.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8.png"/><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9.png"/><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7.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7.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hyperlink" Target="https://teachers.thenational.academy/lessons/which-materials-are-reflective-6cu6cc"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9.png"/></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8.png"/></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7" name="TextBox 6"/>
          <p:cNvSpPr txBox="1"/>
          <p:nvPr/>
        </p:nvSpPr>
        <p:spPr>
          <a:xfrm>
            <a:off x="864065" y="6033803"/>
            <a:ext cx="1851425" cy="461665"/>
          </a:xfrm>
          <a:prstGeom prst="rect">
            <a:avLst/>
          </a:prstGeom>
          <a:noFill/>
        </p:spPr>
        <p:txBody>
          <a:bodyPr wrap="square" rtlCol="0">
            <a:spAutoFit/>
          </a:bodyPr>
          <a:lstStyle/>
          <a:p>
            <a:r>
              <a:rPr lang="en-GB" sz="2400" dirty="0" smtClean="0"/>
              <a:t>Pack: A and B</a:t>
            </a:r>
            <a:endParaRPr lang="en-GB" sz="2400" dirty="0"/>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a:t>Subject: </a:t>
            </a:r>
            <a:r>
              <a:rPr lang="en-GB" sz="3200" dirty="0" smtClean="0"/>
              <a:t>Topic</a:t>
            </a:r>
            <a:endParaRPr lang="en-GB" sz="3200"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70440"/>
            <a:ext cx="588390" cy="588390"/>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5971" t="15979" r="15639" b="15451"/>
          <a:stretch/>
        </p:blipFill>
        <p:spPr>
          <a:xfrm>
            <a:off x="3744685" y="1092200"/>
            <a:ext cx="4667268" cy="4679550"/>
          </a:xfrm>
          <a:prstGeom prst="rect">
            <a:avLst/>
          </a:prstGeom>
        </p:spPr>
      </p:pic>
    </p:spTree>
    <p:extLst>
      <p:ext uri="{BB962C8B-B14F-4D97-AF65-F5344CB8AC3E}">
        <p14:creationId xmlns:p14="http://schemas.microsoft.com/office/powerpoint/2010/main" val="1721684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10032839"/>
              </p:ext>
            </p:extLst>
          </p:nvPr>
        </p:nvGraphicFramePr>
        <p:xfrm>
          <a:off x="3424978" y="1405708"/>
          <a:ext cx="7976447" cy="4579456"/>
        </p:xfrm>
        <a:graphic>
          <a:graphicData uri="http://schemas.openxmlformats.org/drawingml/2006/table">
            <a:tbl>
              <a:tblPr/>
              <a:tblGrid>
                <a:gridCol w="7976447">
                  <a:extLst>
                    <a:ext uri="{9D8B030D-6E8A-4147-A177-3AD203B41FA5}">
                      <a16:colId xmlns:a16="http://schemas.microsoft.com/office/drawing/2014/main" val="3426647107"/>
                    </a:ext>
                  </a:extLst>
                </a:gridCol>
              </a:tblGrid>
              <a:tr h="4579456">
                <a:tc>
                  <a:txBody>
                    <a:bodyPr/>
                    <a:lstStyle/>
                    <a:p>
                      <a:endParaRPr lang="en-GB" sz="2400" b="0" dirty="0" smtClean="0">
                        <a:effectLst/>
                        <a:latin typeface="Calibri (Body)"/>
                      </a:endParaRPr>
                    </a:p>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4" name="Picture 3"/>
          <p:cNvPicPr>
            <a:picLocks noChangeAspect="1"/>
          </p:cNvPicPr>
          <p:nvPr/>
        </p:nvPicPr>
        <p:blipFill>
          <a:blip r:embed="rId2"/>
          <a:stretch>
            <a:fillRect/>
          </a:stretch>
        </p:blipFill>
        <p:spPr>
          <a:xfrm>
            <a:off x="381689" y="395055"/>
            <a:ext cx="2735584" cy="3589168"/>
          </a:xfrm>
          <a:prstGeom prst="rect">
            <a:avLst/>
          </a:prstGeom>
        </p:spPr>
      </p:pic>
      <p:sp>
        <p:nvSpPr>
          <p:cNvPr id="9" name="TextBox 8"/>
          <p:cNvSpPr txBox="1"/>
          <p:nvPr/>
        </p:nvSpPr>
        <p:spPr>
          <a:xfrm>
            <a:off x="3217160" y="436212"/>
            <a:ext cx="7722692" cy="1938992"/>
          </a:xfrm>
          <a:prstGeom prst="rect">
            <a:avLst/>
          </a:prstGeom>
          <a:noFill/>
        </p:spPr>
        <p:txBody>
          <a:bodyPr wrap="none" rtlCol="0">
            <a:spAutoFit/>
          </a:bodyPr>
          <a:lstStyle/>
          <a:p>
            <a:r>
              <a:rPr lang="en-GB" sz="2400" dirty="0" smtClean="0"/>
              <a:t>People began to settle in one place. </a:t>
            </a:r>
          </a:p>
          <a:p>
            <a:endParaRPr lang="en-GB" sz="2400" dirty="0"/>
          </a:p>
          <a:p>
            <a:r>
              <a:rPr lang="en-GB" sz="2400" dirty="0" smtClean="0"/>
              <a:t>They brought animals from Europe like goats and sheep and </a:t>
            </a:r>
          </a:p>
          <a:p>
            <a:r>
              <a:rPr lang="en-GB" sz="2400" dirty="0" smtClean="0"/>
              <a:t>started to clear trees from the forest to create areas to grow</a:t>
            </a:r>
          </a:p>
          <a:p>
            <a:r>
              <a:rPr lang="en-GB" sz="2400" dirty="0" smtClean="0"/>
              <a:t>wheat and barely. </a:t>
            </a:r>
            <a:endParaRPr lang="en-GB" sz="2400" dirty="0"/>
          </a:p>
        </p:txBody>
      </p:sp>
      <p:sp>
        <p:nvSpPr>
          <p:cNvPr id="10" name="Oval Callout 9"/>
          <p:cNvSpPr/>
          <p:nvPr/>
        </p:nvSpPr>
        <p:spPr>
          <a:xfrm>
            <a:off x="969819" y="3984223"/>
            <a:ext cx="1911927" cy="1828800"/>
          </a:xfrm>
          <a:prstGeom prst="wedgeEllipseCallout">
            <a:avLst>
              <a:gd name="adj1" fmla="val -56340"/>
              <a:gd name="adj2" fmla="val -655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This means the new period. </a:t>
            </a:r>
            <a:endParaRPr lang="en-GB" dirty="0"/>
          </a:p>
        </p:txBody>
      </p:sp>
      <p:sp>
        <p:nvSpPr>
          <p:cNvPr id="12" name="Oval Callout 11"/>
          <p:cNvSpPr/>
          <p:nvPr/>
        </p:nvSpPr>
        <p:spPr>
          <a:xfrm>
            <a:off x="2881746" y="4430213"/>
            <a:ext cx="3006436" cy="2230582"/>
          </a:xfrm>
          <a:prstGeom prst="wedgeEllipseCallout">
            <a:avLst>
              <a:gd name="adj1" fmla="val 45065"/>
              <a:gd name="adj2" fmla="val -474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3217160" y="4681141"/>
            <a:ext cx="3449781" cy="1569660"/>
          </a:xfrm>
          <a:prstGeom prst="rect">
            <a:avLst/>
          </a:prstGeom>
          <a:noFill/>
        </p:spPr>
        <p:txBody>
          <a:bodyPr wrap="square" rtlCol="0">
            <a:spAutoFit/>
          </a:bodyPr>
          <a:lstStyle/>
          <a:p>
            <a:r>
              <a:rPr lang="en-GB" sz="2400" dirty="0" smtClean="0">
                <a:solidFill>
                  <a:schemeClr val="bg1"/>
                </a:solidFill>
              </a:rPr>
              <a:t>As people were now staying in one place</a:t>
            </a:r>
          </a:p>
          <a:p>
            <a:r>
              <a:rPr lang="en-GB" sz="2400" dirty="0" smtClean="0">
                <a:solidFill>
                  <a:schemeClr val="bg1"/>
                </a:solidFill>
              </a:rPr>
              <a:t> they built houses</a:t>
            </a:r>
          </a:p>
          <a:p>
            <a:r>
              <a:rPr lang="en-GB" sz="2400" dirty="0" smtClean="0">
                <a:solidFill>
                  <a:schemeClr val="bg1"/>
                </a:solidFill>
              </a:rPr>
              <a:t> like this one. </a:t>
            </a:r>
            <a:endParaRPr lang="en-GB" sz="2400" dirty="0">
              <a:solidFill>
                <a:schemeClr val="bg1"/>
              </a:solidFill>
            </a:endParaRPr>
          </a:p>
        </p:txBody>
      </p:sp>
      <p:pic>
        <p:nvPicPr>
          <p:cNvPr id="14" name="Picture 13"/>
          <p:cNvPicPr>
            <a:picLocks noChangeAspect="1"/>
          </p:cNvPicPr>
          <p:nvPr/>
        </p:nvPicPr>
        <p:blipFill>
          <a:blip r:embed="rId3"/>
          <a:stretch>
            <a:fillRect/>
          </a:stretch>
        </p:blipFill>
        <p:spPr>
          <a:xfrm>
            <a:off x="250428" y="5703912"/>
            <a:ext cx="1283093" cy="956883"/>
          </a:xfrm>
          <a:prstGeom prst="rect">
            <a:avLst/>
          </a:prstGeom>
        </p:spPr>
      </p:pic>
      <p:pic>
        <p:nvPicPr>
          <p:cNvPr id="15" name="Picture 14"/>
          <p:cNvPicPr>
            <a:picLocks noChangeAspect="1"/>
          </p:cNvPicPr>
          <p:nvPr/>
        </p:nvPicPr>
        <p:blipFill>
          <a:blip r:embed="rId4"/>
          <a:stretch>
            <a:fillRect/>
          </a:stretch>
        </p:blipFill>
        <p:spPr>
          <a:xfrm>
            <a:off x="6123709" y="4681141"/>
            <a:ext cx="3318535" cy="1908158"/>
          </a:xfrm>
          <a:prstGeom prst="rect">
            <a:avLst/>
          </a:prstGeom>
        </p:spPr>
      </p:pic>
      <p:sp>
        <p:nvSpPr>
          <p:cNvPr id="16" name="Oval Callout 15"/>
          <p:cNvSpPr/>
          <p:nvPr/>
        </p:nvSpPr>
        <p:spPr>
          <a:xfrm>
            <a:off x="7227890" y="3313702"/>
            <a:ext cx="1995055" cy="127461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Some were even made out of stone. </a:t>
            </a:r>
            <a:endParaRPr lang="en-GB" dirty="0"/>
          </a:p>
        </p:txBody>
      </p:sp>
      <p:pic>
        <p:nvPicPr>
          <p:cNvPr id="17" name="Picture 16"/>
          <p:cNvPicPr>
            <a:picLocks noChangeAspect="1"/>
          </p:cNvPicPr>
          <p:nvPr/>
        </p:nvPicPr>
        <p:blipFill>
          <a:blip r:embed="rId5"/>
          <a:stretch>
            <a:fillRect/>
          </a:stretch>
        </p:blipFill>
        <p:spPr>
          <a:xfrm>
            <a:off x="9222945" y="2272691"/>
            <a:ext cx="2620680" cy="1237543"/>
          </a:xfrm>
          <a:prstGeom prst="rect">
            <a:avLst/>
          </a:prstGeom>
        </p:spPr>
      </p:pic>
      <p:sp>
        <p:nvSpPr>
          <p:cNvPr id="18" name="Oval Callout 17"/>
          <p:cNvSpPr/>
          <p:nvPr/>
        </p:nvSpPr>
        <p:spPr>
          <a:xfrm>
            <a:off x="9628910" y="3812082"/>
            <a:ext cx="2117734" cy="2173082"/>
          </a:xfrm>
          <a:prstGeom prst="wedgeEllipseCallout">
            <a:avLst>
              <a:gd name="adj1" fmla="val -44261"/>
              <a:gd name="adj2" fmla="val -662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9989127" y="4041601"/>
            <a:ext cx="1757516" cy="1754326"/>
          </a:xfrm>
          <a:prstGeom prst="rect">
            <a:avLst/>
          </a:prstGeom>
          <a:noFill/>
        </p:spPr>
        <p:txBody>
          <a:bodyPr wrap="square" rtlCol="0">
            <a:spAutoFit/>
          </a:bodyPr>
          <a:lstStyle/>
          <a:p>
            <a:r>
              <a:rPr lang="en-GB" dirty="0" smtClean="0">
                <a:solidFill>
                  <a:schemeClr val="bg1"/>
                </a:solidFill>
              </a:rPr>
              <a:t>Stone people learnt how to start a fire which they used to keep warm and to cook on.</a:t>
            </a:r>
            <a:endParaRPr lang="en-GB" dirty="0">
              <a:solidFill>
                <a:schemeClr val="bg1"/>
              </a:solidFill>
            </a:endParaRPr>
          </a:p>
        </p:txBody>
      </p:sp>
      <p:pic>
        <p:nvPicPr>
          <p:cNvPr id="20" name="Picture 19"/>
          <p:cNvPicPr>
            <a:picLocks noChangeAspect="1"/>
          </p:cNvPicPr>
          <p:nvPr/>
        </p:nvPicPr>
        <p:blipFill>
          <a:blip r:embed="rId6"/>
          <a:stretch>
            <a:fillRect/>
          </a:stretch>
        </p:blipFill>
        <p:spPr>
          <a:xfrm>
            <a:off x="3740728" y="2375204"/>
            <a:ext cx="3129122" cy="2012506"/>
          </a:xfrm>
          <a:prstGeom prst="rect">
            <a:avLst/>
          </a:prstGeom>
        </p:spPr>
      </p:pic>
    </p:spTree>
    <p:extLst>
      <p:ext uri="{BB962C8B-B14F-4D97-AF65-F5344CB8AC3E}">
        <p14:creationId xmlns:p14="http://schemas.microsoft.com/office/powerpoint/2010/main" val="6179920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71400280"/>
              </p:ext>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sp>
        <p:nvSpPr>
          <p:cNvPr id="2" name="Rectangle 1"/>
          <p:cNvSpPr/>
          <p:nvPr/>
        </p:nvSpPr>
        <p:spPr>
          <a:xfrm>
            <a:off x="543231" y="681474"/>
            <a:ext cx="9487459" cy="3046988"/>
          </a:xfrm>
          <a:prstGeom prst="rect">
            <a:avLst/>
          </a:prstGeom>
        </p:spPr>
        <p:txBody>
          <a:bodyPr wrap="square">
            <a:spAutoFit/>
          </a:bodyPr>
          <a:lstStyle/>
          <a:p>
            <a:r>
              <a:rPr lang="en-GB" sz="2400" dirty="0" smtClean="0"/>
              <a:t>Now </a:t>
            </a:r>
            <a:r>
              <a:rPr lang="en-GB" sz="2400" dirty="0"/>
              <a:t>everyone was settled in one place, they had more time to </a:t>
            </a:r>
            <a:r>
              <a:rPr lang="en-GB" sz="2400" dirty="0" smtClean="0"/>
              <a:t>talk as </a:t>
            </a:r>
            <a:r>
              <a:rPr lang="en-GB" sz="2400" dirty="0"/>
              <a:t>they did not have to hunt, </a:t>
            </a:r>
            <a:r>
              <a:rPr lang="en-GB" sz="2400" dirty="0" smtClean="0"/>
              <a:t> </a:t>
            </a:r>
            <a:r>
              <a:rPr lang="en-GB" sz="2400" dirty="0"/>
              <a:t>build new houses </a:t>
            </a:r>
            <a:r>
              <a:rPr lang="en-GB" sz="2400" dirty="0" smtClean="0"/>
              <a:t>or </a:t>
            </a:r>
            <a:r>
              <a:rPr lang="en-GB" sz="2400" dirty="0"/>
              <a:t>travel far for food. </a:t>
            </a:r>
          </a:p>
          <a:p>
            <a:endParaRPr lang="en-GB" sz="2400" dirty="0"/>
          </a:p>
          <a:p>
            <a:r>
              <a:rPr lang="en-GB" sz="2400" dirty="0"/>
              <a:t>While they were grinding the </a:t>
            </a:r>
            <a:r>
              <a:rPr lang="en-GB" sz="2400" dirty="0" smtClean="0"/>
              <a:t>wheat, they would be describing what they were doing.  They would be talking more and finding out a lot more about each other.</a:t>
            </a:r>
          </a:p>
          <a:p>
            <a:endParaRPr lang="en-GB" sz="2400" dirty="0"/>
          </a:p>
          <a:p>
            <a:r>
              <a:rPr lang="en-GB" sz="2400" dirty="0" smtClean="0"/>
              <a:t>This led to a big change as language developed more in this time. </a:t>
            </a:r>
            <a:endParaRPr lang="en-GB" sz="2400" dirty="0"/>
          </a:p>
        </p:txBody>
      </p:sp>
      <p:pic>
        <p:nvPicPr>
          <p:cNvPr id="6" name="Picture 5"/>
          <p:cNvPicPr>
            <a:picLocks noChangeAspect="1"/>
          </p:cNvPicPr>
          <p:nvPr/>
        </p:nvPicPr>
        <p:blipFill>
          <a:blip r:embed="rId2"/>
          <a:stretch>
            <a:fillRect/>
          </a:stretch>
        </p:blipFill>
        <p:spPr>
          <a:xfrm>
            <a:off x="347409" y="5344759"/>
            <a:ext cx="1438781" cy="1072989"/>
          </a:xfrm>
          <a:prstGeom prst="rect">
            <a:avLst/>
          </a:prstGeom>
        </p:spPr>
      </p:pic>
      <p:pic>
        <p:nvPicPr>
          <p:cNvPr id="11" name="Picture 10"/>
          <p:cNvPicPr>
            <a:picLocks noChangeAspect="1"/>
          </p:cNvPicPr>
          <p:nvPr/>
        </p:nvPicPr>
        <p:blipFill>
          <a:blip r:embed="rId3"/>
          <a:stretch>
            <a:fillRect/>
          </a:stretch>
        </p:blipFill>
        <p:spPr>
          <a:xfrm>
            <a:off x="2854037" y="3896107"/>
            <a:ext cx="4017817" cy="2376905"/>
          </a:xfrm>
          <a:prstGeom prst="rect">
            <a:avLst/>
          </a:prstGeom>
        </p:spPr>
      </p:pic>
      <p:pic>
        <p:nvPicPr>
          <p:cNvPr id="7" name="Picture 6"/>
          <p:cNvPicPr>
            <a:picLocks noChangeAspect="1"/>
          </p:cNvPicPr>
          <p:nvPr/>
        </p:nvPicPr>
        <p:blipFill>
          <a:blip r:embed="rId4"/>
          <a:stretch>
            <a:fillRect/>
          </a:stretch>
        </p:blipFill>
        <p:spPr>
          <a:xfrm>
            <a:off x="9060363" y="2675517"/>
            <a:ext cx="2633382" cy="1671625"/>
          </a:xfrm>
          <a:prstGeom prst="rect">
            <a:avLst/>
          </a:prstGeom>
        </p:spPr>
      </p:pic>
    </p:spTree>
    <p:extLst>
      <p:ext uri="{BB962C8B-B14F-4D97-AF65-F5344CB8AC3E}">
        <p14:creationId xmlns:p14="http://schemas.microsoft.com/office/powerpoint/2010/main" val="8663715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71400280"/>
              </p:ext>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4" name="Picture 3"/>
          <p:cNvPicPr>
            <a:picLocks noChangeAspect="1"/>
          </p:cNvPicPr>
          <p:nvPr/>
        </p:nvPicPr>
        <p:blipFill>
          <a:blip r:embed="rId2"/>
          <a:stretch>
            <a:fillRect/>
          </a:stretch>
        </p:blipFill>
        <p:spPr>
          <a:xfrm>
            <a:off x="617641" y="1510146"/>
            <a:ext cx="10966162" cy="4544290"/>
          </a:xfrm>
          <a:prstGeom prst="rect">
            <a:avLst/>
          </a:prstGeom>
        </p:spPr>
      </p:pic>
      <p:pic>
        <p:nvPicPr>
          <p:cNvPr id="6" name="Picture 5"/>
          <p:cNvPicPr>
            <a:picLocks noChangeAspect="1"/>
          </p:cNvPicPr>
          <p:nvPr/>
        </p:nvPicPr>
        <p:blipFill>
          <a:blip r:embed="rId3"/>
          <a:stretch>
            <a:fillRect/>
          </a:stretch>
        </p:blipFill>
        <p:spPr>
          <a:xfrm>
            <a:off x="278973" y="328865"/>
            <a:ext cx="1298561" cy="963251"/>
          </a:xfrm>
          <a:prstGeom prst="rect">
            <a:avLst/>
          </a:prstGeom>
        </p:spPr>
      </p:pic>
    </p:spTree>
    <p:extLst>
      <p:ext uri="{BB962C8B-B14F-4D97-AF65-F5344CB8AC3E}">
        <p14:creationId xmlns:p14="http://schemas.microsoft.com/office/powerpoint/2010/main" val="7851065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71400280"/>
              </p:ext>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6" name="Picture 5"/>
          <p:cNvPicPr>
            <a:picLocks noChangeAspect="1"/>
          </p:cNvPicPr>
          <p:nvPr/>
        </p:nvPicPr>
        <p:blipFill>
          <a:blip r:embed="rId2"/>
          <a:stretch>
            <a:fillRect/>
          </a:stretch>
        </p:blipFill>
        <p:spPr>
          <a:xfrm>
            <a:off x="278973" y="328865"/>
            <a:ext cx="1298561" cy="963251"/>
          </a:xfrm>
          <a:prstGeom prst="rect">
            <a:avLst/>
          </a:prstGeom>
        </p:spPr>
      </p:pic>
      <p:pic>
        <p:nvPicPr>
          <p:cNvPr id="2" name="Picture 1"/>
          <p:cNvPicPr>
            <a:picLocks noChangeAspect="1"/>
          </p:cNvPicPr>
          <p:nvPr/>
        </p:nvPicPr>
        <p:blipFill>
          <a:blip r:embed="rId3"/>
          <a:stretch>
            <a:fillRect/>
          </a:stretch>
        </p:blipFill>
        <p:spPr>
          <a:xfrm>
            <a:off x="762353" y="1292116"/>
            <a:ext cx="10400093" cy="5233375"/>
          </a:xfrm>
          <a:prstGeom prst="rect">
            <a:avLst/>
          </a:prstGeom>
        </p:spPr>
      </p:pic>
      <p:sp>
        <p:nvSpPr>
          <p:cNvPr id="5" name="TextBox 4"/>
          <p:cNvSpPr txBox="1"/>
          <p:nvPr/>
        </p:nvSpPr>
        <p:spPr>
          <a:xfrm>
            <a:off x="1676400" y="595745"/>
            <a:ext cx="4333622" cy="461665"/>
          </a:xfrm>
          <a:prstGeom prst="rect">
            <a:avLst/>
          </a:prstGeom>
          <a:noFill/>
        </p:spPr>
        <p:txBody>
          <a:bodyPr wrap="none" rtlCol="0">
            <a:spAutoFit/>
          </a:bodyPr>
          <a:lstStyle/>
          <a:p>
            <a:r>
              <a:rPr lang="en-GB" sz="2400" dirty="0" smtClean="0">
                <a:solidFill>
                  <a:srgbClr val="FF0000"/>
                </a:solidFill>
              </a:rPr>
              <a:t>Design your own Neolithic farm. </a:t>
            </a:r>
            <a:endParaRPr lang="en-GB" sz="2400" dirty="0">
              <a:solidFill>
                <a:srgbClr val="FF0000"/>
              </a:solidFill>
            </a:endParaRPr>
          </a:p>
        </p:txBody>
      </p:sp>
      <p:sp>
        <p:nvSpPr>
          <p:cNvPr id="7" name="Oval Callout 6"/>
          <p:cNvSpPr/>
          <p:nvPr/>
        </p:nvSpPr>
        <p:spPr>
          <a:xfrm>
            <a:off x="10321636" y="2687782"/>
            <a:ext cx="1524000" cy="1274618"/>
          </a:xfrm>
          <a:prstGeom prst="wedgeEllipseCallout">
            <a:avLst>
              <a:gd name="adj1" fmla="val -66288"/>
              <a:gd name="adj2" fmla="val -472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Sheep, </a:t>
            </a:r>
            <a:r>
              <a:rPr lang="en-GB" dirty="0"/>
              <a:t>g</a:t>
            </a:r>
            <a:r>
              <a:rPr lang="en-GB" dirty="0" smtClean="0"/>
              <a:t>oats, pigs and cows.</a:t>
            </a:r>
            <a:endParaRPr lang="en-GB" dirty="0"/>
          </a:p>
        </p:txBody>
      </p:sp>
      <p:sp>
        <p:nvSpPr>
          <p:cNvPr id="8" name="Oval Callout 7"/>
          <p:cNvSpPr/>
          <p:nvPr/>
        </p:nvSpPr>
        <p:spPr>
          <a:xfrm>
            <a:off x="8296715" y="5278582"/>
            <a:ext cx="1833116" cy="1149926"/>
          </a:xfrm>
          <a:prstGeom prst="wedgeEllipseCallout">
            <a:avLst>
              <a:gd name="adj1" fmla="val -61458"/>
              <a:gd name="adj2" fmla="val -455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8631382" y="5532474"/>
            <a:ext cx="1690254" cy="646331"/>
          </a:xfrm>
          <a:prstGeom prst="rect">
            <a:avLst/>
          </a:prstGeom>
          <a:noFill/>
        </p:spPr>
        <p:txBody>
          <a:bodyPr wrap="square" rtlCol="0">
            <a:spAutoFit/>
          </a:bodyPr>
          <a:lstStyle/>
          <a:p>
            <a:r>
              <a:rPr lang="en-GB" dirty="0" smtClean="0">
                <a:solidFill>
                  <a:schemeClr val="bg1"/>
                </a:solidFill>
              </a:rPr>
              <a:t>Storage - cupboards</a:t>
            </a:r>
            <a:endParaRPr lang="en-GB" dirty="0">
              <a:solidFill>
                <a:schemeClr val="bg1"/>
              </a:solidFill>
            </a:endParaRPr>
          </a:p>
        </p:txBody>
      </p:sp>
      <p:sp>
        <p:nvSpPr>
          <p:cNvPr id="10" name="TextBox 9"/>
          <p:cNvSpPr txBox="1"/>
          <p:nvPr/>
        </p:nvSpPr>
        <p:spPr>
          <a:xfrm>
            <a:off x="7564582" y="328865"/>
            <a:ext cx="2895600" cy="1200329"/>
          </a:xfrm>
          <a:prstGeom prst="rect">
            <a:avLst/>
          </a:prstGeom>
          <a:solidFill>
            <a:schemeClr val="accent4">
              <a:lumMod val="40000"/>
              <a:lumOff val="60000"/>
            </a:schemeClr>
          </a:solidFill>
        </p:spPr>
        <p:txBody>
          <a:bodyPr wrap="square" rtlCol="0">
            <a:spAutoFit/>
          </a:bodyPr>
          <a:lstStyle/>
          <a:p>
            <a:r>
              <a:rPr lang="en-GB" dirty="0" smtClean="0"/>
              <a:t>If you are working online you could google images and cut and paste them onto your farm. </a:t>
            </a:r>
            <a:endParaRPr lang="en-GB" dirty="0"/>
          </a:p>
        </p:txBody>
      </p:sp>
      <p:sp>
        <p:nvSpPr>
          <p:cNvPr id="11" name="Oval Callout 10"/>
          <p:cNvSpPr/>
          <p:nvPr/>
        </p:nvSpPr>
        <p:spPr>
          <a:xfrm>
            <a:off x="10366105" y="5098473"/>
            <a:ext cx="1385454" cy="1080332"/>
          </a:xfrm>
          <a:prstGeom prst="wedgeEllipseCallout">
            <a:avLst>
              <a:gd name="adj1" fmla="val -52833"/>
              <a:gd name="adj2" fmla="val -529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10640291" y="5417127"/>
            <a:ext cx="997527" cy="646331"/>
          </a:xfrm>
          <a:prstGeom prst="rect">
            <a:avLst/>
          </a:prstGeom>
          <a:noFill/>
        </p:spPr>
        <p:txBody>
          <a:bodyPr wrap="square" rtlCol="0">
            <a:spAutoFit/>
          </a:bodyPr>
          <a:lstStyle/>
          <a:p>
            <a:r>
              <a:rPr lang="en-GB" dirty="0" smtClean="0">
                <a:solidFill>
                  <a:schemeClr val="bg1"/>
                </a:solidFill>
              </a:rPr>
              <a:t>Crops- grasses</a:t>
            </a:r>
            <a:endParaRPr lang="en-GB" dirty="0">
              <a:solidFill>
                <a:schemeClr val="bg1"/>
              </a:solidFill>
            </a:endParaRPr>
          </a:p>
        </p:txBody>
      </p:sp>
    </p:spTree>
    <p:extLst>
      <p:ext uri="{BB962C8B-B14F-4D97-AF65-F5344CB8AC3E}">
        <p14:creationId xmlns:p14="http://schemas.microsoft.com/office/powerpoint/2010/main" val="41476578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7E8A39-E67B-1840-9E5D-A3DC4E9F774F}"/>
              </a:ext>
            </a:extLst>
          </p:cNvPr>
          <p:cNvSpPr txBox="1"/>
          <p:nvPr/>
        </p:nvSpPr>
        <p:spPr>
          <a:xfrm>
            <a:off x="5036254" y="2905780"/>
            <a:ext cx="21194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38769432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chemeClr val="accent6">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Subject</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lang="en-GB" altLang="en-US" sz="2400" dirty="0" smtClean="0">
                <a:solidFill>
                  <a:srgbClr val="000000"/>
                </a:solidFill>
              </a:rPr>
              <a:t>Science </a:t>
            </a:r>
            <a:r>
              <a:rPr kumimoji="0" lang="en-GB" alt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 </a:t>
            </a:r>
            <a:endPar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Date: </a:t>
            </a:r>
            <a:r>
              <a:rPr lang="en-GB" altLang="en-US" sz="3200" u="sng" dirty="0" smtClean="0">
                <a:solidFill>
                  <a:srgbClr val="000000"/>
                </a:solidFill>
              </a:rPr>
              <a:t>Tuesday 2</a:t>
            </a:r>
            <a:r>
              <a:rPr lang="en-GB" altLang="en-US" sz="3200" u="sng" baseline="30000" dirty="0" smtClean="0">
                <a:solidFill>
                  <a:srgbClr val="000000"/>
                </a:solidFill>
              </a:rPr>
              <a:t>nd</a:t>
            </a:r>
            <a:r>
              <a:rPr lang="en-GB" altLang="en-US" sz="3200" u="sng" dirty="0" smtClean="0">
                <a:solidFill>
                  <a:srgbClr val="000000"/>
                </a:solidFill>
              </a:rPr>
              <a:t> February 2021</a:t>
            </a: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GB" altLang="en-US" sz="18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9913" y="2835275"/>
            <a:ext cx="10612437" cy="134235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54192"/>
            <a:ext cx="10612654" cy="707886"/>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smtClean="0">
                <a:ln>
                  <a:noFill/>
                </a:ln>
                <a:solidFill>
                  <a:prstClr val="black"/>
                </a:solidFill>
                <a:effectLst/>
                <a:uLnTx/>
                <a:uFillTx/>
                <a:latin typeface="Calibri" panose="020F0502020204030204"/>
                <a:ea typeface="+mn-ea"/>
                <a:cs typeface="+mn-cs"/>
              </a:rPr>
              <a:t>LO </a:t>
            </a:r>
            <a:r>
              <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rPr>
              <a:t>To be able </a:t>
            </a:r>
            <a:r>
              <a:rPr kumimoji="0" lang="en-GB" sz="4000" b="0" i="0" u="sng" strike="noStrike" kern="1200" cap="none" spc="0" normalizeH="0" baseline="0" noProof="0" dirty="0" smtClean="0">
                <a:ln>
                  <a:noFill/>
                </a:ln>
                <a:solidFill>
                  <a:prstClr val="black"/>
                </a:solidFill>
                <a:effectLst/>
                <a:uLnTx/>
                <a:uFillTx/>
                <a:latin typeface="Calibri" panose="020F0502020204030204"/>
                <a:ea typeface="+mn-ea"/>
                <a:cs typeface="+mn-cs"/>
              </a:rPr>
              <a:t>to classify</a:t>
            </a:r>
            <a:r>
              <a:rPr kumimoji="0" lang="en-GB" sz="4000" b="0" i="0" u="sng" strike="noStrike" kern="1200" cap="none" spc="0" normalizeH="0" noProof="0" dirty="0" smtClean="0">
                <a:ln>
                  <a:noFill/>
                </a:ln>
                <a:solidFill>
                  <a:prstClr val="black"/>
                </a:solidFill>
                <a:effectLst/>
                <a:uLnTx/>
                <a:uFillTx/>
                <a:latin typeface="Calibri" panose="020F0502020204030204"/>
                <a:ea typeface="+mn-ea"/>
                <a:cs typeface="+mn-cs"/>
              </a:rPr>
              <a:t> light as natural or artificial </a:t>
            </a:r>
            <a:endParaRPr kumimoji="0" lang="en-US" sz="4000" b="0" i="0" u="none" strike="noStrike" kern="1200" cap="none" spc="0" normalizeH="0" baseline="0" noProof="0" dirty="0">
              <a:ln>
                <a:solidFill>
                  <a:prstClr val="black"/>
                </a:solidFill>
              </a:ln>
              <a:solidFill>
                <a:srgbClr val="5B9BD5">
                  <a:lumMod val="50000"/>
                </a:srgbClr>
              </a:solidFill>
              <a:effectLst/>
              <a:uLnTx/>
              <a:uFillTx/>
              <a:latin typeface="Calibri" panose="020F0502020204030204"/>
              <a:ea typeface="+mn-ea"/>
              <a:cs typeface="+mn-cs"/>
            </a:endParaRPr>
          </a:p>
        </p:txBody>
      </p:sp>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59791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ysClr val="windowText" lastClr="000000"/>
                </a:solidFill>
                <a:effectLst>
                  <a:outerShdw blurRad="38100" dist="19050" dir="2700000" algn="tl" rotWithShape="0">
                    <a:schemeClr val="dk1">
                      <a:alpha val="40000"/>
                    </a:schemeClr>
                  </a:outerShdw>
                </a:effectLst>
              </a:rPr>
              <a:t>Pre-recorded Teaching</a:t>
            </a:r>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8" name="TextBox 7"/>
          <p:cNvSpPr txBox="1"/>
          <p:nvPr/>
        </p:nvSpPr>
        <p:spPr>
          <a:xfrm>
            <a:off x="1123950" y="1201783"/>
            <a:ext cx="9953353" cy="1938992"/>
          </a:xfrm>
          <a:prstGeom prst="rect">
            <a:avLst/>
          </a:prstGeom>
          <a:noFill/>
        </p:spPr>
        <p:txBody>
          <a:bodyPr wrap="square" rtlCol="0">
            <a:spAutoFit/>
          </a:bodyPr>
          <a:lstStyle/>
          <a:p>
            <a:r>
              <a:rPr lang="en-US" sz="2400" dirty="0">
                <a:solidFill>
                  <a:sysClr val="windowText" lastClr="000000"/>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ysClr val="windowText" lastClr="000000"/>
              </a:solidFill>
            </a:endParaRPr>
          </a:p>
        </p:txBody>
      </p:sp>
      <p:sp>
        <p:nvSpPr>
          <p:cNvPr id="9" name="Rectangle 8">
            <a:hlinkClick r:id="rId3"/>
          </p:cNvPr>
          <p:cNvSpPr/>
          <p:nvPr/>
        </p:nvSpPr>
        <p:spPr>
          <a:xfrm>
            <a:off x="6536575" y="3571702"/>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
        <p:nvSpPr>
          <p:cNvPr id="10" name="TextBox 9"/>
          <p:cNvSpPr txBox="1"/>
          <p:nvPr/>
        </p:nvSpPr>
        <p:spPr>
          <a:xfrm>
            <a:off x="447277" y="5887630"/>
            <a:ext cx="11208775" cy="646331"/>
          </a:xfrm>
          <a:prstGeom prst="rect">
            <a:avLst/>
          </a:prstGeom>
          <a:solidFill>
            <a:schemeClr val="bg1"/>
          </a:solidFill>
        </p:spPr>
        <p:txBody>
          <a:bodyPr wrap="square" rtlCol="0">
            <a:spAutoFit/>
          </a:bodyPr>
          <a:lstStyle/>
          <a:p>
            <a:r>
              <a:rPr lang="en-GB" dirty="0" smtClean="0"/>
              <a:t>You can also copy and paste this link if you would prefer:</a:t>
            </a:r>
          </a:p>
          <a:p>
            <a:r>
              <a:rPr lang="en-GB" dirty="0">
                <a:hlinkClick r:id="rId4"/>
              </a:rPr>
              <a:t>https://teachers.thenational.academy/lessons/what-is-light-c4w30d?from_query=light</a:t>
            </a:r>
            <a:endParaRPr lang="en-GB" dirty="0" smtClean="0">
              <a:hlinkClick r:id="rId4"/>
            </a:endParaRPr>
          </a:p>
        </p:txBody>
      </p:sp>
      <p:sp>
        <p:nvSpPr>
          <p:cNvPr id="11" name="Rectangle 10"/>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Tree>
    <p:extLst>
      <p:ext uri="{BB962C8B-B14F-4D97-AF65-F5344CB8AC3E}">
        <p14:creationId xmlns:p14="http://schemas.microsoft.com/office/powerpoint/2010/main" val="4114277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543232" y="556857"/>
          <a:ext cx="10515600" cy="548640"/>
        </p:xfrm>
        <a:graphic>
          <a:graphicData uri="http://schemas.openxmlformats.org/drawingml/2006/table">
            <a:tbl>
              <a:tblPr/>
              <a:tblGrid>
                <a:gridCol w="10515600">
                  <a:extLst>
                    <a:ext uri="{9D8B030D-6E8A-4147-A177-3AD203B41FA5}">
                      <a16:colId xmlns:a16="http://schemas.microsoft.com/office/drawing/2014/main" val="189299768"/>
                    </a:ext>
                  </a:extLst>
                </a:gridCol>
              </a:tblGrid>
              <a:tr h="0">
                <a:tc>
                  <a:txBody>
                    <a:bodyPr/>
                    <a:lstStyle/>
                    <a:p>
                      <a:endParaRPr lang="en-GB" sz="3000" b="1"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611421176"/>
                  </a:ext>
                </a:extLst>
              </a:tr>
            </a:tbl>
          </a:graphicData>
        </a:graphic>
      </p:graphicFrame>
      <p:graphicFrame>
        <p:nvGraphicFramePr>
          <p:cNvPr id="3" name="Table 2"/>
          <p:cNvGraphicFramePr>
            <a:graphicFrameLocks noGrp="1"/>
          </p:cNvGraphicFramePr>
          <p:nvPr>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pic>
        <p:nvPicPr>
          <p:cNvPr id="8" name="Picture 7"/>
          <p:cNvPicPr>
            <a:picLocks noChangeAspect="1"/>
          </p:cNvPicPr>
          <p:nvPr/>
        </p:nvPicPr>
        <p:blipFill>
          <a:blip r:embed="rId3"/>
          <a:stretch>
            <a:fillRect/>
          </a:stretch>
        </p:blipFill>
        <p:spPr>
          <a:xfrm>
            <a:off x="351178" y="335031"/>
            <a:ext cx="8640421" cy="4999964"/>
          </a:xfrm>
          <a:prstGeom prst="rect">
            <a:avLst/>
          </a:prstGeom>
        </p:spPr>
      </p:pic>
      <p:sp>
        <p:nvSpPr>
          <p:cNvPr id="10" name="TextBox 9"/>
          <p:cNvSpPr txBox="1"/>
          <p:nvPr/>
        </p:nvSpPr>
        <p:spPr>
          <a:xfrm>
            <a:off x="9185564" y="1981200"/>
            <a:ext cx="2369127" cy="1631216"/>
          </a:xfrm>
          <a:prstGeom prst="rect">
            <a:avLst/>
          </a:prstGeom>
          <a:solidFill>
            <a:schemeClr val="accent4">
              <a:lumMod val="60000"/>
              <a:lumOff val="40000"/>
            </a:schemeClr>
          </a:solidFill>
        </p:spPr>
        <p:txBody>
          <a:bodyPr wrap="square" rtlCol="0">
            <a:spAutoFit/>
          </a:bodyPr>
          <a:lstStyle/>
          <a:p>
            <a:r>
              <a:rPr lang="en-GB" sz="2000" dirty="0" smtClean="0"/>
              <a:t>Ask an adult to help you read this information if you are finding it a little tricky. </a:t>
            </a:r>
            <a:endParaRPr lang="en-GB" sz="2000" dirty="0"/>
          </a:p>
        </p:txBody>
      </p:sp>
      <p:sp>
        <p:nvSpPr>
          <p:cNvPr id="7" name="Rectangle 6"/>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Tree>
    <p:extLst>
      <p:ext uri="{BB962C8B-B14F-4D97-AF65-F5344CB8AC3E}">
        <p14:creationId xmlns:p14="http://schemas.microsoft.com/office/powerpoint/2010/main" val="11162204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12558" y="660943"/>
          <a:ext cx="10515600" cy="365760"/>
        </p:xfrm>
        <a:graphic>
          <a:graphicData uri="http://schemas.openxmlformats.org/drawingml/2006/table">
            <a:tbl>
              <a:tblPr/>
              <a:tblGrid>
                <a:gridCol w="10515600">
                  <a:extLst>
                    <a:ext uri="{9D8B030D-6E8A-4147-A177-3AD203B41FA5}">
                      <a16:colId xmlns:a16="http://schemas.microsoft.com/office/drawing/2014/main" val="726974515"/>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2006007762"/>
                  </a:ext>
                </a:extLst>
              </a:tr>
            </a:tbl>
          </a:graphicData>
        </a:graphic>
      </p:graphicFrame>
      <p:graphicFrame>
        <p:nvGraphicFramePr>
          <p:cNvPr id="3" name="Table 2"/>
          <p:cNvGraphicFramePr>
            <a:graphicFrameLocks noGrp="1"/>
          </p:cNvGraphicFramePr>
          <p:nvPr>
            <p:extLst/>
          </p:nvPr>
        </p:nvGraphicFramePr>
        <p:xfrm>
          <a:off x="212558" y="1570925"/>
          <a:ext cx="11369842" cy="518160"/>
        </p:xfrm>
        <a:graphic>
          <a:graphicData uri="http://schemas.openxmlformats.org/drawingml/2006/table">
            <a:tbl>
              <a:tblPr/>
              <a:tblGrid>
                <a:gridCol w="11369842">
                  <a:extLst>
                    <a:ext uri="{9D8B030D-6E8A-4147-A177-3AD203B41FA5}">
                      <a16:colId xmlns:a16="http://schemas.microsoft.com/office/drawing/2014/main" val="3655501961"/>
                    </a:ext>
                  </a:extLst>
                </a:gridCol>
              </a:tblGrid>
              <a:tr h="0">
                <a:tc>
                  <a:txBody>
                    <a:bodyPr/>
                    <a:lstStyle/>
                    <a:p>
                      <a:endParaRPr lang="en-GB" sz="2800"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2348023368"/>
                  </a:ext>
                </a:extLst>
              </a:tr>
            </a:tbl>
          </a:graphicData>
        </a:graphic>
      </p:graphicFrame>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4" name="TextBox 3"/>
          <p:cNvSpPr txBox="1"/>
          <p:nvPr/>
        </p:nvSpPr>
        <p:spPr>
          <a:xfrm>
            <a:off x="457200" y="471055"/>
            <a:ext cx="8825345" cy="1938992"/>
          </a:xfrm>
          <a:prstGeom prst="rect">
            <a:avLst/>
          </a:prstGeom>
          <a:noFill/>
        </p:spPr>
        <p:txBody>
          <a:bodyPr wrap="square" rtlCol="0">
            <a:spAutoFit/>
          </a:bodyPr>
          <a:lstStyle/>
          <a:p>
            <a:r>
              <a:rPr lang="en-GB" sz="2400" dirty="0" smtClean="0"/>
              <a:t>A light source gives out light. </a:t>
            </a:r>
          </a:p>
          <a:p>
            <a:endParaRPr lang="en-GB" sz="2400" dirty="0"/>
          </a:p>
          <a:p>
            <a:r>
              <a:rPr lang="en-GB" sz="2400" dirty="0" smtClean="0"/>
              <a:t>A scientific word we can use to describe this is </a:t>
            </a:r>
            <a:r>
              <a:rPr lang="en-GB" sz="2400" b="1" dirty="0" smtClean="0"/>
              <a:t>emit.</a:t>
            </a:r>
          </a:p>
          <a:p>
            <a:endParaRPr lang="en-GB" sz="2400" b="1" dirty="0"/>
          </a:p>
          <a:p>
            <a:r>
              <a:rPr lang="en-GB" sz="2400" b="1" dirty="0" smtClean="0"/>
              <a:t>Lets use this word in a sentence. ‘ A light source emits light.’ </a:t>
            </a:r>
            <a:r>
              <a:rPr lang="en-GB" sz="2400" dirty="0" smtClean="0"/>
              <a:t> </a:t>
            </a:r>
            <a:endParaRPr lang="en-GB" sz="2400" dirty="0"/>
          </a:p>
        </p:txBody>
      </p:sp>
      <p:sp>
        <p:nvSpPr>
          <p:cNvPr id="9" name="Oval Callout 8"/>
          <p:cNvSpPr/>
          <p:nvPr/>
        </p:nvSpPr>
        <p:spPr>
          <a:xfrm>
            <a:off x="3047999" y="2535383"/>
            <a:ext cx="3685310" cy="1468582"/>
          </a:xfrm>
          <a:prstGeom prst="wedgeEllipseCallout">
            <a:avLst>
              <a:gd name="adj1" fmla="val 35461"/>
              <a:gd name="adj2" fmla="val 511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Here are some examples of light sources. </a:t>
            </a:r>
          </a:p>
          <a:p>
            <a:pPr algn="ctr"/>
            <a:endParaRPr lang="en-GB" dirty="0"/>
          </a:p>
        </p:txBody>
      </p:sp>
      <p:pic>
        <p:nvPicPr>
          <p:cNvPr id="11" name="Picture 10"/>
          <p:cNvPicPr>
            <a:picLocks noChangeAspect="1"/>
          </p:cNvPicPr>
          <p:nvPr/>
        </p:nvPicPr>
        <p:blipFill>
          <a:blip r:embed="rId3"/>
          <a:stretch>
            <a:fillRect/>
          </a:stretch>
        </p:blipFill>
        <p:spPr>
          <a:xfrm>
            <a:off x="7278663" y="2646219"/>
            <a:ext cx="2003882" cy="2417381"/>
          </a:xfrm>
          <a:prstGeom prst="rect">
            <a:avLst/>
          </a:prstGeom>
        </p:spPr>
      </p:pic>
      <p:pic>
        <p:nvPicPr>
          <p:cNvPr id="12" name="Picture 11"/>
          <p:cNvPicPr>
            <a:picLocks noChangeAspect="1"/>
          </p:cNvPicPr>
          <p:nvPr/>
        </p:nvPicPr>
        <p:blipFill>
          <a:blip r:embed="rId4"/>
          <a:stretch>
            <a:fillRect/>
          </a:stretch>
        </p:blipFill>
        <p:spPr>
          <a:xfrm>
            <a:off x="3847569" y="4257766"/>
            <a:ext cx="3176882" cy="1979276"/>
          </a:xfrm>
          <a:prstGeom prst="rect">
            <a:avLst/>
          </a:prstGeom>
        </p:spPr>
      </p:pic>
      <p:pic>
        <p:nvPicPr>
          <p:cNvPr id="13" name="Picture 12"/>
          <p:cNvPicPr>
            <a:picLocks noChangeAspect="1"/>
          </p:cNvPicPr>
          <p:nvPr/>
        </p:nvPicPr>
        <p:blipFill>
          <a:blip r:embed="rId5"/>
          <a:stretch>
            <a:fillRect/>
          </a:stretch>
        </p:blipFill>
        <p:spPr>
          <a:xfrm>
            <a:off x="9461896" y="4114801"/>
            <a:ext cx="2245954" cy="2307394"/>
          </a:xfrm>
          <a:prstGeom prst="rect">
            <a:avLst/>
          </a:prstGeom>
        </p:spPr>
      </p:pic>
      <p:sp>
        <p:nvSpPr>
          <p:cNvPr id="10" name="Rectangle 9"/>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Tree>
    <p:extLst>
      <p:ext uri="{BB962C8B-B14F-4D97-AF65-F5344CB8AC3E}">
        <p14:creationId xmlns:p14="http://schemas.microsoft.com/office/powerpoint/2010/main" val="33935728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22087" y="810745"/>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321392" y="263109"/>
          <a:ext cx="11413407" cy="6492240"/>
        </p:xfrm>
        <a:graphic>
          <a:graphicData uri="http://schemas.openxmlformats.org/drawingml/2006/table">
            <a:tbl>
              <a:tblPr/>
              <a:tblGrid>
                <a:gridCol w="11413407">
                  <a:extLst>
                    <a:ext uri="{9D8B030D-6E8A-4147-A177-3AD203B41FA5}">
                      <a16:colId xmlns:a16="http://schemas.microsoft.com/office/drawing/2014/main" val="2097918642"/>
                    </a:ext>
                  </a:extLst>
                </a:gridCol>
              </a:tblGrid>
              <a:tr h="0">
                <a:tc>
                  <a:txBody>
                    <a:bodyPr/>
                    <a:lstStyle/>
                    <a:p>
                      <a:pPr>
                        <a:lnSpc>
                          <a:spcPct val="200000"/>
                        </a:lnSpc>
                        <a:buFont typeface="+mj-lt"/>
                        <a:buNone/>
                      </a:pPr>
                      <a:r>
                        <a:rPr lang="en-GB" sz="3000" b="0" dirty="0" smtClean="0">
                          <a:solidFill>
                            <a:schemeClr val="tx1"/>
                          </a:solidFill>
                          <a:effectLst/>
                          <a:latin typeface="Calibri (Body)"/>
                        </a:rPr>
                        <a:t>Think</a:t>
                      </a:r>
                      <a:r>
                        <a:rPr lang="en-GB" sz="3000" b="0" baseline="0" dirty="0" smtClean="0">
                          <a:solidFill>
                            <a:schemeClr val="tx1"/>
                          </a:solidFill>
                          <a:effectLst/>
                          <a:latin typeface="Calibri (Body)"/>
                        </a:rPr>
                        <a:t> of an answer for these two questions. You can use the</a:t>
                      </a:r>
                    </a:p>
                    <a:p>
                      <a:pPr>
                        <a:lnSpc>
                          <a:spcPct val="200000"/>
                        </a:lnSpc>
                        <a:buFont typeface="+mj-lt"/>
                        <a:buNone/>
                      </a:pPr>
                      <a:r>
                        <a:rPr lang="en-GB" sz="3000" b="0" baseline="0" dirty="0" smtClean="0">
                          <a:solidFill>
                            <a:schemeClr val="tx1"/>
                          </a:solidFill>
                          <a:effectLst/>
                          <a:latin typeface="Calibri (Body)"/>
                        </a:rPr>
                        <a:t>sentence starters to help. </a:t>
                      </a:r>
                    </a:p>
                    <a:p>
                      <a:pPr marL="514350" indent="-514350">
                        <a:lnSpc>
                          <a:spcPct val="200000"/>
                        </a:lnSpc>
                        <a:buFont typeface="+mj-lt"/>
                        <a:buAutoNum type="arabicPeriod"/>
                      </a:pPr>
                      <a:r>
                        <a:rPr lang="en-GB" sz="3000" b="0" baseline="0" dirty="0" smtClean="0">
                          <a:solidFill>
                            <a:schemeClr val="tx1"/>
                          </a:solidFill>
                          <a:effectLst/>
                          <a:latin typeface="Calibri (Body)"/>
                        </a:rPr>
                        <a:t>What is light?</a:t>
                      </a:r>
                    </a:p>
                    <a:p>
                      <a:pPr marL="0" indent="0">
                        <a:lnSpc>
                          <a:spcPct val="200000"/>
                        </a:lnSpc>
                        <a:buFont typeface="+mj-lt"/>
                        <a:buNone/>
                      </a:pPr>
                      <a:r>
                        <a:rPr lang="en-GB" sz="3000" b="0" baseline="0" dirty="0" smtClean="0">
                          <a:solidFill>
                            <a:srgbClr val="7030A0"/>
                          </a:solidFill>
                          <a:effectLst/>
                          <a:latin typeface="Calibri (Body)"/>
                        </a:rPr>
                        <a:t>Light is a type of __________ that comes from a light _________.</a:t>
                      </a:r>
                      <a:endParaRPr lang="en-GB" sz="3000" b="0" baseline="0" dirty="0" smtClean="0">
                        <a:solidFill>
                          <a:schemeClr val="tx1"/>
                        </a:solidFill>
                        <a:effectLst/>
                        <a:latin typeface="Calibri (Body)"/>
                      </a:endParaRPr>
                    </a:p>
                    <a:p>
                      <a:pPr marL="0" indent="0">
                        <a:lnSpc>
                          <a:spcPct val="200000"/>
                        </a:lnSpc>
                        <a:buFont typeface="+mj-lt"/>
                        <a:buNone/>
                      </a:pPr>
                      <a:r>
                        <a:rPr lang="en-GB" sz="3000" b="0" baseline="0" dirty="0" smtClean="0">
                          <a:solidFill>
                            <a:schemeClr val="tx1"/>
                          </a:solidFill>
                          <a:effectLst/>
                          <a:latin typeface="Calibri (Body)"/>
                        </a:rPr>
                        <a:t>2. What is dark?</a:t>
                      </a:r>
                    </a:p>
                    <a:p>
                      <a:pPr marL="0" indent="0">
                        <a:lnSpc>
                          <a:spcPct val="200000"/>
                        </a:lnSpc>
                        <a:buFont typeface="+mj-lt"/>
                        <a:buNone/>
                      </a:pPr>
                      <a:r>
                        <a:rPr lang="en-GB" sz="3000" b="0" baseline="0" dirty="0" smtClean="0">
                          <a:solidFill>
                            <a:srgbClr val="7030A0"/>
                          </a:solidFill>
                          <a:effectLst/>
                          <a:latin typeface="Calibri (Body)"/>
                        </a:rPr>
                        <a:t>Dark is when there is ___     __________ .  </a:t>
                      </a:r>
                    </a:p>
                    <a:p>
                      <a:pPr marL="0" indent="0">
                        <a:lnSpc>
                          <a:spcPct val="200000"/>
                        </a:lnSpc>
                        <a:buFont typeface="+mj-lt"/>
                        <a:buNone/>
                      </a:pPr>
                      <a:r>
                        <a:rPr lang="en-GB" sz="3000" b="0" dirty="0" smtClean="0">
                          <a:solidFill>
                            <a:schemeClr val="tx1"/>
                          </a:solidFill>
                          <a:effectLst/>
                          <a:latin typeface="Calibri (Body)"/>
                        </a:rPr>
                        <a:t>                       </a:t>
                      </a:r>
                      <a:r>
                        <a:rPr lang="en-GB" sz="3000" b="0" dirty="0" smtClean="0">
                          <a:solidFill>
                            <a:srgbClr val="7030A0"/>
                          </a:solidFill>
                          <a:effectLst/>
                          <a:latin typeface="Calibri (Body)"/>
                        </a:rPr>
                        <a:t>no            light           source            energy </a:t>
                      </a: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
        <p:nvSpPr>
          <p:cNvPr id="3" name="TextBox 2"/>
          <p:cNvSpPr txBox="1"/>
          <p:nvPr/>
        </p:nvSpPr>
        <p:spPr>
          <a:xfrm>
            <a:off x="2452254" y="5711759"/>
            <a:ext cx="8478982" cy="931732"/>
          </a:xfrm>
          <a:prstGeom prst="rect">
            <a:avLst/>
          </a:prstGeom>
          <a:noFill/>
          <a:ln>
            <a:solidFill>
              <a:srgbClr val="7030A0"/>
            </a:solidFill>
          </a:ln>
        </p:spPr>
        <p:txBody>
          <a:bodyPr wrap="square" rtlCol="0">
            <a:spAutoFit/>
          </a:bodyPr>
          <a:lstStyle/>
          <a:p>
            <a:endParaRPr lang="en-GB" dirty="0"/>
          </a:p>
        </p:txBody>
      </p:sp>
      <p:sp>
        <p:nvSpPr>
          <p:cNvPr id="6" name="Rectangle 5"/>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Tree>
    <p:extLst>
      <p:ext uri="{BB962C8B-B14F-4D97-AF65-F5344CB8AC3E}">
        <p14:creationId xmlns:p14="http://schemas.microsoft.com/office/powerpoint/2010/main" val="3681315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chemeClr val="accent4">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Subject</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lang="en-GB" altLang="en-US" sz="2400" noProof="0" dirty="0" smtClean="0">
                <a:solidFill>
                  <a:srgbClr val="000000"/>
                </a:solidFill>
              </a:rPr>
              <a:t>History </a:t>
            </a:r>
            <a:r>
              <a:rPr lang="en-GB" altLang="en-US" sz="2400" dirty="0" smtClean="0">
                <a:solidFill>
                  <a:srgbClr val="000000"/>
                </a:solidFill>
              </a:rPr>
              <a:t> </a:t>
            </a:r>
            <a:r>
              <a:rPr kumimoji="0" lang="en-GB" alt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 </a:t>
            </a:r>
            <a:endPar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Date: </a:t>
            </a:r>
            <a:r>
              <a:rPr lang="en-GB" altLang="en-US" sz="3200" u="sng" noProof="0" dirty="0" smtClean="0">
                <a:solidFill>
                  <a:srgbClr val="000000"/>
                </a:solidFill>
              </a:rPr>
              <a:t>Monday 1</a:t>
            </a:r>
            <a:r>
              <a:rPr lang="en-GB" altLang="en-US" sz="3200" u="sng" baseline="30000" noProof="0" dirty="0" smtClean="0">
                <a:solidFill>
                  <a:srgbClr val="000000"/>
                </a:solidFill>
              </a:rPr>
              <a:t>st</a:t>
            </a:r>
            <a:r>
              <a:rPr lang="en-GB" altLang="en-US" sz="3200" u="sng" noProof="0" dirty="0" smtClean="0">
                <a:solidFill>
                  <a:srgbClr val="000000"/>
                </a:solidFill>
              </a:rPr>
              <a:t> </a:t>
            </a:r>
            <a:r>
              <a:rPr lang="en-GB" altLang="en-US" sz="3200" u="sng" dirty="0" smtClean="0">
                <a:solidFill>
                  <a:srgbClr val="000000"/>
                </a:solidFill>
              </a:rPr>
              <a:t>February 2021</a:t>
            </a: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GB" altLang="en-US" sz="18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9913" y="2835275"/>
            <a:ext cx="10612437" cy="134235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54192"/>
            <a:ext cx="10612654" cy="1323439"/>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smtClean="0">
                <a:ln>
                  <a:noFill/>
                </a:ln>
                <a:solidFill>
                  <a:prstClr val="black"/>
                </a:solidFill>
                <a:effectLst/>
                <a:uLnTx/>
                <a:uFillTx/>
                <a:latin typeface="Calibri" panose="020F0502020204030204"/>
                <a:ea typeface="+mn-ea"/>
                <a:cs typeface="+mn-cs"/>
              </a:rPr>
              <a:t>LO </a:t>
            </a:r>
            <a:r>
              <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rPr>
              <a:t>To be able </a:t>
            </a:r>
            <a:r>
              <a:rPr kumimoji="0" lang="en-GB" sz="4000" b="0" i="0" u="sng" strike="noStrike" kern="1200" cap="none" spc="0" normalizeH="0" baseline="0" noProof="0" dirty="0" smtClean="0">
                <a:ln>
                  <a:noFill/>
                </a:ln>
                <a:solidFill>
                  <a:prstClr val="black"/>
                </a:solidFill>
                <a:effectLst/>
                <a:uLnTx/>
                <a:uFillTx/>
                <a:latin typeface="Calibri" panose="020F0502020204030204"/>
                <a:ea typeface="+mn-ea"/>
                <a:cs typeface="+mn-cs"/>
              </a:rPr>
              <a:t>to explain</a:t>
            </a:r>
            <a:r>
              <a:rPr kumimoji="0" lang="en-GB" sz="4000" b="0" i="0" u="sng" strike="noStrike" kern="1200" cap="none" spc="0" normalizeH="0" noProof="0" dirty="0" smtClean="0">
                <a:ln>
                  <a:noFill/>
                </a:ln>
                <a:solidFill>
                  <a:prstClr val="black"/>
                </a:solidFill>
                <a:effectLst/>
                <a:uLnTx/>
                <a:uFillTx/>
                <a:latin typeface="Calibri" panose="020F0502020204030204"/>
                <a:ea typeface="+mn-ea"/>
                <a:cs typeface="+mn-cs"/>
              </a:rPr>
              <a:t> the way farming has changed the way humans live</a:t>
            </a:r>
            <a:endParaRPr kumimoji="0" lang="en-US" sz="4000" b="0" i="0" u="none" strike="noStrike" kern="1200" cap="none" spc="0" normalizeH="0" baseline="0" noProof="0" dirty="0">
              <a:ln>
                <a:solidFill>
                  <a:prstClr val="black"/>
                </a:solidFill>
              </a:ln>
              <a:solidFill>
                <a:srgbClr val="5B9BD5">
                  <a:lumMod val="50000"/>
                </a:srgbClr>
              </a:solidFill>
              <a:effectLst/>
              <a:uLnTx/>
              <a:uFillTx/>
              <a:latin typeface="Calibri" panose="020F0502020204030204"/>
              <a:ea typeface="+mn-ea"/>
              <a:cs typeface="+mn-cs"/>
            </a:endParaRPr>
          </a:p>
        </p:txBody>
      </p:sp>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37367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pic>
        <p:nvPicPr>
          <p:cNvPr id="3" name="Picture 2"/>
          <p:cNvPicPr>
            <a:picLocks noChangeAspect="1"/>
          </p:cNvPicPr>
          <p:nvPr/>
        </p:nvPicPr>
        <p:blipFill>
          <a:blip r:embed="rId3"/>
          <a:stretch>
            <a:fillRect/>
          </a:stretch>
        </p:blipFill>
        <p:spPr>
          <a:xfrm>
            <a:off x="222087" y="694861"/>
            <a:ext cx="8914024" cy="4814875"/>
          </a:xfrm>
          <a:prstGeom prst="rect">
            <a:avLst/>
          </a:prstGeom>
        </p:spPr>
      </p:pic>
      <p:sp>
        <p:nvSpPr>
          <p:cNvPr id="5" name="TextBox 4"/>
          <p:cNvSpPr txBox="1"/>
          <p:nvPr/>
        </p:nvSpPr>
        <p:spPr>
          <a:xfrm>
            <a:off x="271561" y="402473"/>
            <a:ext cx="9759160" cy="584775"/>
          </a:xfrm>
          <a:prstGeom prst="rect">
            <a:avLst/>
          </a:prstGeom>
          <a:noFill/>
        </p:spPr>
        <p:txBody>
          <a:bodyPr wrap="square" rtlCol="0">
            <a:spAutoFit/>
          </a:bodyPr>
          <a:lstStyle/>
          <a:p>
            <a:r>
              <a:rPr lang="en-GB" sz="3200" dirty="0" smtClean="0"/>
              <a:t>Tick the pictures if they are a light source. </a:t>
            </a:r>
            <a:endParaRPr lang="en-GB" sz="3200" dirty="0"/>
          </a:p>
        </p:txBody>
      </p:sp>
      <p:sp>
        <p:nvSpPr>
          <p:cNvPr id="6" name="Oval Callout 5"/>
          <p:cNvSpPr/>
          <p:nvPr/>
        </p:nvSpPr>
        <p:spPr>
          <a:xfrm>
            <a:off x="8714509" y="4059383"/>
            <a:ext cx="2877499" cy="2036618"/>
          </a:xfrm>
          <a:prstGeom prst="wedgeEllipseCallout">
            <a:avLst>
              <a:gd name="adj1" fmla="val -41055"/>
              <a:gd name="adj2" fmla="val 495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965610" y="4511430"/>
            <a:ext cx="2626398" cy="1200329"/>
          </a:xfrm>
          <a:prstGeom prst="rect">
            <a:avLst/>
          </a:prstGeom>
          <a:noFill/>
        </p:spPr>
        <p:txBody>
          <a:bodyPr wrap="square" rtlCol="0">
            <a:spAutoFit/>
          </a:bodyPr>
          <a:lstStyle/>
          <a:p>
            <a:r>
              <a:rPr lang="en-GB" sz="2400" dirty="0" smtClean="0"/>
              <a:t>Remember a light source emits (gives out) light</a:t>
            </a:r>
            <a:r>
              <a:rPr lang="en-GB" dirty="0" smtClean="0"/>
              <a:t>. </a:t>
            </a:r>
          </a:p>
        </p:txBody>
      </p:sp>
      <p:sp>
        <p:nvSpPr>
          <p:cNvPr id="9" name="Rectangle 8"/>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Tree>
    <p:extLst>
      <p:ext uri="{BB962C8B-B14F-4D97-AF65-F5344CB8AC3E}">
        <p14:creationId xmlns:p14="http://schemas.microsoft.com/office/powerpoint/2010/main" val="11139063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
        <p:nvSpPr>
          <p:cNvPr id="5" name="TextBox 4"/>
          <p:cNvSpPr txBox="1"/>
          <p:nvPr/>
        </p:nvSpPr>
        <p:spPr>
          <a:xfrm>
            <a:off x="271561" y="402473"/>
            <a:ext cx="9759160" cy="584775"/>
          </a:xfrm>
          <a:prstGeom prst="rect">
            <a:avLst/>
          </a:prstGeom>
          <a:noFill/>
        </p:spPr>
        <p:txBody>
          <a:bodyPr wrap="square" rtlCol="0">
            <a:spAutoFit/>
          </a:bodyPr>
          <a:lstStyle/>
          <a:p>
            <a:r>
              <a:rPr lang="en-GB" sz="3200" dirty="0" smtClean="0"/>
              <a:t>Check your answers. </a:t>
            </a:r>
            <a:endParaRPr lang="en-GB" sz="3200" dirty="0"/>
          </a:p>
        </p:txBody>
      </p:sp>
      <p:sp>
        <p:nvSpPr>
          <p:cNvPr id="6" name="Oval Callout 5"/>
          <p:cNvSpPr/>
          <p:nvPr/>
        </p:nvSpPr>
        <p:spPr>
          <a:xfrm>
            <a:off x="8714509" y="3952231"/>
            <a:ext cx="2877499" cy="2036618"/>
          </a:xfrm>
          <a:prstGeom prst="wedgeEllipseCallout">
            <a:avLst>
              <a:gd name="adj1" fmla="val -41055"/>
              <a:gd name="adj2" fmla="val 495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965610" y="4511430"/>
            <a:ext cx="2626398" cy="1200329"/>
          </a:xfrm>
          <a:prstGeom prst="rect">
            <a:avLst/>
          </a:prstGeom>
          <a:noFill/>
        </p:spPr>
        <p:txBody>
          <a:bodyPr wrap="square" rtlCol="0">
            <a:spAutoFit/>
          </a:bodyPr>
          <a:lstStyle/>
          <a:p>
            <a:r>
              <a:rPr lang="en-GB" sz="2400" dirty="0" smtClean="0"/>
              <a:t>Remember a light source emits (gives out) light</a:t>
            </a:r>
            <a:r>
              <a:rPr lang="en-GB" dirty="0" smtClean="0"/>
              <a:t>. </a:t>
            </a:r>
          </a:p>
        </p:txBody>
      </p:sp>
      <p:pic>
        <p:nvPicPr>
          <p:cNvPr id="8" name="Picture 7"/>
          <p:cNvPicPr>
            <a:picLocks noChangeAspect="1"/>
          </p:cNvPicPr>
          <p:nvPr/>
        </p:nvPicPr>
        <p:blipFill>
          <a:blip r:embed="rId3"/>
          <a:stretch>
            <a:fillRect/>
          </a:stretch>
        </p:blipFill>
        <p:spPr>
          <a:xfrm>
            <a:off x="545669" y="1060621"/>
            <a:ext cx="8168840" cy="4273379"/>
          </a:xfrm>
          <a:prstGeom prst="rect">
            <a:avLst/>
          </a:prstGeom>
        </p:spPr>
      </p:pic>
      <p:cxnSp>
        <p:nvCxnSpPr>
          <p:cNvPr id="10" name="Straight Connector 9"/>
          <p:cNvCxnSpPr/>
          <p:nvPr/>
        </p:nvCxnSpPr>
        <p:spPr>
          <a:xfrm>
            <a:off x="4876800" y="1060621"/>
            <a:ext cx="41564" cy="4273379"/>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Tree>
    <p:extLst>
      <p:ext uri="{BB962C8B-B14F-4D97-AF65-F5344CB8AC3E}">
        <p14:creationId xmlns:p14="http://schemas.microsoft.com/office/powerpoint/2010/main" val="19374903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
        <p:nvSpPr>
          <p:cNvPr id="5" name="TextBox 4"/>
          <p:cNvSpPr txBox="1"/>
          <p:nvPr/>
        </p:nvSpPr>
        <p:spPr>
          <a:xfrm>
            <a:off x="271561" y="402473"/>
            <a:ext cx="9759160" cy="584775"/>
          </a:xfrm>
          <a:prstGeom prst="rect">
            <a:avLst/>
          </a:prstGeom>
          <a:noFill/>
        </p:spPr>
        <p:txBody>
          <a:bodyPr wrap="square" rtlCol="0">
            <a:spAutoFit/>
          </a:bodyPr>
          <a:lstStyle/>
          <a:p>
            <a:r>
              <a:rPr lang="en-GB" sz="3200" dirty="0" smtClean="0"/>
              <a:t>Where does light come from?</a:t>
            </a:r>
            <a:endParaRPr lang="en-GB" sz="3200" dirty="0"/>
          </a:p>
        </p:txBody>
      </p:sp>
      <p:pic>
        <p:nvPicPr>
          <p:cNvPr id="3" name="Picture 2"/>
          <p:cNvPicPr>
            <a:picLocks noChangeAspect="1"/>
          </p:cNvPicPr>
          <p:nvPr/>
        </p:nvPicPr>
        <p:blipFill>
          <a:blip r:embed="rId3"/>
          <a:stretch>
            <a:fillRect/>
          </a:stretch>
        </p:blipFill>
        <p:spPr>
          <a:xfrm>
            <a:off x="2576945" y="987248"/>
            <a:ext cx="7923008" cy="4123918"/>
          </a:xfrm>
          <a:prstGeom prst="rect">
            <a:avLst/>
          </a:prstGeom>
        </p:spPr>
      </p:pic>
      <p:sp>
        <p:nvSpPr>
          <p:cNvPr id="12" name="TextBox 11"/>
          <p:cNvSpPr txBox="1"/>
          <p:nvPr/>
        </p:nvSpPr>
        <p:spPr>
          <a:xfrm>
            <a:off x="2133599" y="5347853"/>
            <a:ext cx="4461164" cy="1015663"/>
          </a:xfrm>
          <a:prstGeom prst="rect">
            <a:avLst/>
          </a:prstGeom>
          <a:noFill/>
        </p:spPr>
        <p:txBody>
          <a:bodyPr wrap="square" rtlCol="0">
            <a:spAutoFit/>
          </a:bodyPr>
          <a:lstStyle/>
          <a:p>
            <a:r>
              <a:rPr lang="en-GB" sz="2000" dirty="0" smtClean="0">
                <a:latin typeface="XCCW Joined 4a" panose="03050602040000000000" pitchFamily="66" charset="0"/>
              </a:rPr>
              <a:t>The light is coming from </a:t>
            </a:r>
          </a:p>
          <a:p>
            <a:endParaRPr lang="en-GB" sz="2000" dirty="0" smtClean="0">
              <a:latin typeface="XCCW Joined 4a" panose="03050602040000000000" pitchFamily="66" charset="0"/>
            </a:endParaRPr>
          </a:p>
          <a:p>
            <a:r>
              <a:rPr lang="en-GB" sz="2000" dirty="0" smtClean="0">
                <a:latin typeface="XCCW Joined 4a" panose="03050602040000000000" pitchFamily="66" charset="0"/>
              </a:rPr>
              <a:t>___________________________. </a:t>
            </a:r>
            <a:endParaRPr lang="en-GB" sz="2000" dirty="0">
              <a:latin typeface="XCCW Joined 4a" panose="03050602040000000000" pitchFamily="66" charset="0"/>
            </a:endParaRPr>
          </a:p>
        </p:txBody>
      </p:sp>
      <p:sp>
        <p:nvSpPr>
          <p:cNvPr id="14" name="TextBox 13"/>
          <p:cNvSpPr txBox="1"/>
          <p:nvPr/>
        </p:nvSpPr>
        <p:spPr>
          <a:xfrm>
            <a:off x="6788727" y="5347854"/>
            <a:ext cx="4461164" cy="1015663"/>
          </a:xfrm>
          <a:prstGeom prst="rect">
            <a:avLst/>
          </a:prstGeom>
          <a:noFill/>
        </p:spPr>
        <p:txBody>
          <a:bodyPr wrap="square" rtlCol="0">
            <a:spAutoFit/>
          </a:bodyPr>
          <a:lstStyle/>
          <a:p>
            <a:r>
              <a:rPr lang="en-GB" sz="2000" dirty="0" smtClean="0">
                <a:latin typeface="XCCW Joined 4a" panose="03050602040000000000" pitchFamily="66" charset="0"/>
              </a:rPr>
              <a:t>The light is coming from </a:t>
            </a:r>
          </a:p>
          <a:p>
            <a:endParaRPr lang="en-GB" sz="2000" dirty="0" smtClean="0">
              <a:latin typeface="XCCW Joined 4a" panose="03050602040000000000" pitchFamily="66" charset="0"/>
            </a:endParaRPr>
          </a:p>
          <a:p>
            <a:r>
              <a:rPr lang="en-GB" sz="2000" dirty="0" smtClean="0">
                <a:latin typeface="XCCW Joined 4a" panose="03050602040000000000" pitchFamily="66" charset="0"/>
              </a:rPr>
              <a:t>___________________________. </a:t>
            </a:r>
            <a:endParaRPr lang="en-GB" sz="2000" dirty="0">
              <a:latin typeface="XCCW Joined 4a" panose="03050602040000000000" pitchFamily="66" charset="0"/>
            </a:endParaRPr>
          </a:p>
        </p:txBody>
      </p:sp>
      <p:sp>
        <p:nvSpPr>
          <p:cNvPr id="11" name="Oval Callout 10"/>
          <p:cNvSpPr/>
          <p:nvPr/>
        </p:nvSpPr>
        <p:spPr>
          <a:xfrm>
            <a:off x="222087" y="1870364"/>
            <a:ext cx="2493404" cy="2064327"/>
          </a:xfrm>
          <a:prstGeom prst="wedgeEllipseCallout">
            <a:avLst>
              <a:gd name="adj1" fmla="val 35265"/>
              <a:gd name="adj2" fmla="val 510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595745" y="2024053"/>
            <a:ext cx="1981200" cy="1631216"/>
          </a:xfrm>
          <a:prstGeom prst="rect">
            <a:avLst/>
          </a:prstGeom>
          <a:noFill/>
        </p:spPr>
        <p:txBody>
          <a:bodyPr wrap="square" rtlCol="0">
            <a:spAutoFit/>
          </a:bodyPr>
          <a:lstStyle/>
          <a:p>
            <a:r>
              <a:rPr lang="en-GB" sz="2000" dirty="0" smtClean="0"/>
              <a:t>The window does not give us light so where is the light coming from? </a:t>
            </a:r>
            <a:endParaRPr lang="en-GB" sz="2000" dirty="0"/>
          </a:p>
        </p:txBody>
      </p:sp>
      <p:sp>
        <p:nvSpPr>
          <p:cNvPr id="16" name="Rectangle 15"/>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Tree>
    <p:extLst>
      <p:ext uri="{BB962C8B-B14F-4D97-AF65-F5344CB8AC3E}">
        <p14:creationId xmlns:p14="http://schemas.microsoft.com/office/powerpoint/2010/main" val="51068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
        <p:nvSpPr>
          <p:cNvPr id="5" name="TextBox 4"/>
          <p:cNvSpPr txBox="1"/>
          <p:nvPr/>
        </p:nvSpPr>
        <p:spPr>
          <a:xfrm>
            <a:off x="271561" y="136514"/>
            <a:ext cx="9759160" cy="924420"/>
          </a:xfrm>
          <a:prstGeom prst="rect">
            <a:avLst/>
          </a:prstGeom>
          <a:noFill/>
        </p:spPr>
        <p:txBody>
          <a:bodyPr wrap="square" rtlCol="0">
            <a:spAutoFit/>
          </a:bodyPr>
          <a:lstStyle/>
          <a:p>
            <a:pPr>
              <a:lnSpc>
                <a:spcPct val="200000"/>
              </a:lnSpc>
            </a:pPr>
            <a:r>
              <a:rPr lang="en-GB" sz="3200" dirty="0">
                <a:solidFill>
                  <a:srgbClr val="000000"/>
                </a:solidFill>
                <a:latin typeface="Calibri (Body)"/>
              </a:rPr>
              <a:t>There are different types of light sources. </a:t>
            </a:r>
            <a:endParaRPr lang="en-GB" sz="3200" dirty="0">
              <a:latin typeface="Calibri (Body)"/>
            </a:endParaRPr>
          </a:p>
        </p:txBody>
      </p:sp>
      <p:sp>
        <p:nvSpPr>
          <p:cNvPr id="12" name="TextBox 11"/>
          <p:cNvSpPr txBox="1"/>
          <p:nvPr/>
        </p:nvSpPr>
        <p:spPr>
          <a:xfrm>
            <a:off x="3435926" y="1345563"/>
            <a:ext cx="4461164" cy="400110"/>
          </a:xfrm>
          <a:prstGeom prst="rect">
            <a:avLst/>
          </a:prstGeom>
          <a:noFill/>
        </p:spPr>
        <p:txBody>
          <a:bodyPr wrap="square" rtlCol="0">
            <a:spAutoFit/>
          </a:bodyPr>
          <a:lstStyle/>
          <a:p>
            <a:r>
              <a:rPr lang="en-GB" sz="2000" dirty="0" smtClean="0">
                <a:latin typeface="+mj-lt"/>
              </a:rPr>
              <a:t>Natural</a:t>
            </a:r>
            <a:r>
              <a:rPr lang="en-GB" sz="2000" dirty="0" smtClean="0">
                <a:latin typeface="XCCW Joined 4a" panose="03050602040000000000" pitchFamily="66" charset="0"/>
              </a:rPr>
              <a:t> </a:t>
            </a:r>
            <a:endParaRPr lang="en-GB" sz="2000" dirty="0">
              <a:latin typeface="XCCW Joined 4a" panose="03050602040000000000" pitchFamily="66" charset="0"/>
            </a:endParaRPr>
          </a:p>
        </p:txBody>
      </p:sp>
      <p:sp>
        <p:nvSpPr>
          <p:cNvPr id="14" name="TextBox 13"/>
          <p:cNvSpPr txBox="1"/>
          <p:nvPr/>
        </p:nvSpPr>
        <p:spPr>
          <a:xfrm>
            <a:off x="7017326" y="1333120"/>
            <a:ext cx="1759528" cy="400110"/>
          </a:xfrm>
          <a:prstGeom prst="rect">
            <a:avLst/>
          </a:prstGeom>
          <a:noFill/>
        </p:spPr>
        <p:txBody>
          <a:bodyPr wrap="square" rtlCol="0">
            <a:spAutoFit/>
          </a:bodyPr>
          <a:lstStyle/>
          <a:p>
            <a:r>
              <a:rPr lang="en-GB" sz="2000" dirty="0" smtClean="0">
                <a:latin typeface="+mj-lt"/>
              </a:rPr>
              <a:t>Artificial </a:t>
            </a:r>
            <a:endParaRPr lang="en-GB" sz="2000" dirty="0">
              <a:latin typeface="+mj-lt"/>
            </a:endParaRPr>
          </a:p>
        </p:txBody>
      </p:sp>
      <p:pic>
        <p:nvPicPr>
          <p:cNvPr id="6" name="Picture 5"/>
          <p:cNvPicPr>
            <a:picLocks noChangeAspect="1"/>
          </p:cNvPicPr>
          <p:nvPr/>
        </p:nvPicPr>
        <p:blipFill rotWithShape="1">
          <a:blip r:embed="rId3"/>
          <a:srcRect t="16622"/>
          <a:stretch/>
        </p:blipFill>
        <p:spPr>
          <a:xfrm>
            <a:off x="2111331" y="1745673"/>
            <a:ext cx="7919390" cy="3436201"/>
          </a:xfrm>
          <a:prstGeom prst="rect">
            <a:avLst/>
          </a:prstGeom>
        </p:spPr>
      </p:pic>
      <p:sp>
        <p:nvSpPr>
          <p:cNvPr id="7" name="Rectangle 6"/>
          <p:cNvSpPr/>
          <p:nvPr/>
        </p:nvSpPr>
        <p:spPr>
          <a:xfrm>
            <a:off x="561108" y="5101656"/>
            <a:ext cx="6096000" cy="369332"/>
          </a:xfrm>
          <a:prstGeom prst="rect">
            <a:avLst/>
          </a:prstGeom>
        </p:spPr>
        <p:txBody>
          <a:bodyPr>
            <a:spAutoFit/>
          </a:bodyPr>
          <a:lstStyle/>
          <a:p>
            <a:r>
              <a:rPr lang="en-GB" b="1" dirty="0">
                <a:solidFill>
                  <a:srgbClr val="202124"/>
                </a:solidFill>
                <a:latin typeface="arial" panose="020B0604020202020204" pitchFamily="34" charset="0"/>
              </a:rPr>
              <a:t>Natural light sources</a:t>
            </a:r>
            <a:r>
              <a:rPr lang="en-GB" dirty="0">
                <a:solidFill>
                  <a:srgbClr val="202124"/>
                </a:solidFill>
                <a:latin typeface="arial" panose="020B0604020202020204" pitchFamily="34" charset="0"/>
              </a:rPr>
              <a:t> include the Sun and stars. </a:t>
            </a:r>
            <a:endParaRPr lang="en-GB" dirty="0"/>
          </a:p>
        </p:txBody>
      </p:sp>
      <p:sp>
        <p:nvSpPr>
          <p:cNvPr id="8" name="Rectangle 7"/>
          <p:cNvSpPr/>
          <p:nvPr/>
        </p:nvSpPr>
        <p:spPr>
          <a:xfrm>
            <a:off x="6005691" y="5101656"/>
            <a:ext cx="6109365" cy="369332"/>
          </a:xfrm>
          <a:prstGeom prst="rect">
            <a:avLst/>
          </a:prstGeom>
        </p:spPr>
        <p:txBody>
          <a:bodyPr wrap="none">
            <a:spAutoFit/>
          </a:bodyPr>
          <a:lstStyle/>
          <a:p>
            <a:r>
              <a:rPr lang="en-GB" dirty="0">
                <a:solidFill>
                  <a:srgbClr val="202124"/>
                </a:solidFill>
                <a:latin typeface="arial" panose="020B0604020202020204" pitchFamily="34" charset="0"/>
              </a:rPr>
              <a:t>Artificial </a:t>
            </a:r>
            <a:r>
              <a:rPr lang="en-GB" b="1" dirty="0">
                <a:solidFill>
                  <a:srgbClr val="202124"/>
                </a:solidFill>
                <a:latin typeface="arial" panose="020B0604020202020204" pitchFamily="34" charset="0"/>
              </a:rPr>
              <a:t>light sources</a:t>
            </a:r>
            <a:r>
              <a:rPr lang="en-GB" dirty="0">
                <a:solidFill>
                  <a:srgbClr val="202124"/>
                </a:solidFill>
                <a:latin typeface="arial" panose="020B0604020202020204" pitchFamily="34" charset="0"/>
              </a:rPr>
              <a:t> include </a:t>
            </a:r>
            <a:r>
              <a:rPr lang="en-GB" dirty="0" smtClean="0">
                <a:solidFill>
                  <a:srgbClr val="202124"/>
                </a:solidFill>
                <a:latin typeface="arial" panose="020B0604020202020204" pitchFamily="34" charset="0"/>
              </a:rPr>
              <a:t>light bulbs </a:t>
            </a:r>
            <a:r>
              <a:rPr lang="en-GB" dirty="0">
                <a:solidFill>
                  <a:srgbClr val="202124"/>
                </a:solidFill>
                <a:latin typeface="arial" panose="020B0604020202020204" pitchFamily="34" charset="0"/>
              </a:rPr>
              <a:t>and televisions. </a:t>
            </a:r>
            <a:endParaRPr lang="en-GB" dirty="0"/>
          </a:p>
        </p:txBody>
      </p:sp>
      <p:sp>
        <p:nvSpPr>
          <p:cNvPr id="9" name="Rectangle 8"/>
          <p:cNvSpPr/>
          <p:nvPr/>
        </p:nvSpPr>
        <p:spPr>
          <a:xfrm>
            <a:off x="1614054" y="5711759"/>
            <a:ext cx="4391637" cy="923330"/>
          </a:xfrm>
          <a:prstGeom prst="rect">
            <a:avLst/>
          </a:prstGeom>
        </p:spPr>
        <p:txBody>
          <a:bodyPr wrap="square">
            <a:spAutoFit/>
          </a:bodyPr>
          <a:lstStyle/>
          <a:p>
            <a:r>
              <a:rPr lang="en-GB" b="1" dirty="0">
                <a:solidFill>
                  <a:srgbClr val="202124"/>
                </a:solidFill>
                <a:latin typeface="arial" panose="020B0604020202020204" pitchFamily="34" charset="0"/>
              </a:rPr>
              <a:t>Natural light</a:t>
            </a:r>
            <a:r>
              <a:rPr lang="en-GB" dirty="0">
                <a:solidFill>
                  <a:srgbClr val="202124"/>
                </a:solidFill>
                <a:latin typeface="arial" panose="020B0604020202020204" pitchFamily="34" charset="0"/>
              </a:rPr>
              <a:t>, which produces heat and </a:t>
            </a:r>
            <a:endParaRPr lang="en-GB" dirty="0" smtClean="0">
              <a:solidFill>
                <a:srgbClr val="202124"/>
              </a:solidFill>
              <a:latin typeface="arial" panose="020B0604020202020204" pitchFamily="34" charset="0"/>
            </a:endParaRPr>
          </a:p>
          <a:p>
            <a:r>
              <a:rPr lang="en-GB" dirty="0" smtClean="0">
                <a:solidFill>
                  <a:srgbClr val="202124"/>
                </a:solidFill>
                <a:latin typeface="arial" panose="020B0604020202020204" pitchFamily="34" charset="0"/>
              </a:rPr>
              <a:t>colour</a:t>
            </a:r>
            <a:r>
              <a:rPr lang="en-GB" dirty="0">
                <a:solidFill>
                  <a:srgbClr val="202124"/>
                </a:solidFill>
                <a:latin typeface="arial" panose="020B0604020202020204" pitchFamily="34" charset="0"/>
              </a:rPr>
              <a:t>, comes from the radiation given off </a:t>
            </a:r>
            <a:endParaRPr lang="en-GB" dirty="0" smtClean="0">
              <a:solidFill>
                <a:srgbClr val="202124"/>
              </a:solidFill>
              <a:latin typeface="arial" panose="020B0604020202020204" pitchFamily="34" charset="0"/>
            </a:endParaRPr>
          </a:p>
          <a:p>
            <a:r>
              <a:rPr lang="en-GB" dirty="0" smtClean="0">
                <a:solidFill>
                  <a:srgbClr val="202124"/>
                </a:solidFill>
                <a:latin typeface="arial" panose="020B0604020202020204" pitchFamily="34" charset="0"/>
              </a:rPr>
              <a:t>by </a:t>
            </a:r>
            <a:r>
              <a:rPr lang="en-GB" dirty="0">
                <a:solidFill>
                  <a:srgbClr val="202124"/>
                </a:solidFill>
                <a:latin typeface="arial" panose="020B0604020202020204" pitchFamily="34" charset="0"/>
              </a:rPr>
              <a:t>the sun. </a:t>
            </a:r>
            <a:endParaRPr lang="en-GB" dirty="0"/>
          </a:p>
        </p:txBody>
      </p:sp>
      <p:sp>
        <p:nvSpPr>
          <p:cNvPr id="10" name="Rectangle 9"/>
          <p:cNvSpPr/>
          <p:nvPr/>
        </p:nvSpPr>
        <p:spPr>
          <a:xfrm>
            <a:off x="6096000" y="5711759"/>
            <a:ext cx="6096000" cy="1477328"/>
          </a:xfrm>
          <a:prstGeom prst="rect">
            <a:avLst/>
          </a:prstGeom>
        </p:spPr>
        <p:txBody>
          <a:bodyPr>
            <a:spAutoFit/>
          </a:bodyPr>
          <a:lstStyle/>
          <a:p>
            <a:r>
              <a:rPr lang="en-GB" b="1" dirty="0">
                <a:solidFill>
                  <a:srgbClr val="202124"/>
                </a:solidFill>
                <a:latin typeface="arial" panose="020B0604020202020204" pitchFamily="34" charset="0"/>
              </a:rPr>
              <a:t>Artificial light sources</a:t>
            </a:r>
            <a:r>
              <a:rPr lang="en-GB" dirty="0">
                <a:solidFill>
                  <a:srgbClr val="202124"/>
                </a:solidFill>
                <a:latin typeface="arial" panose="020B0604020202020204" pitchFamily="34" charset="0"/>
              </a:rPr>
              <a:t> can consist of a filament </a:t>
            </a:r>
            <a:r>
              <a:rPr lang="en-GB" dirty="0" smtClean="0">
                <a:solidFill>
                  <a:srgbClr val="202124"/>
                </a:solidFill>
                <a:latin typeface="arial" panose="020B0604020202020204" pitchFamily="34" charset="0"/>
              </a:rPr>
              <a:t>that</a:t>
            </a:r>
          </a:p>
          <a:p>
            <a:r>
              <a:rPr lang="en-GB" dirty="0" smtClean="0">
                <a:solidFill>
                  <a:srgbClr val="202124"/>
                </a:solidFill>
                <a:latin typeface="arial" panose="020B0604020202020204" pitchFamily="34" charset="0"/>
              </a:rPr>
              <a:t>uses </a:t>
            </a:r>
            <a:r>
              <a:rPr lang="en-GB" dirty="0">
                <a:solidFill>
                  <a:srgbClr val="202124"/>
                </a:solidFill>
                <a:latin typeface="arial" panose="020B0604020202020204" pitchFamily="34" charset="0"/>
              </a:rPr>
              <a:t>electricity or halogen gas to glow, or an electronic device that emits </a:t>
            </a:r>
            <a:r>
              <a:rPr lang="en-GB" b="1" dirty="0">
                <a:solidFill>
                  <a:srgbClr val="202124"/>
                </a:solidFill>
                <a:latin typeface="arial" panose="020B0604020202020204" pitchFamily="34" charset="0"/>
              </a:rPr>
              <a:t>light</a:t>
            </a:r>
            <a:r>
              <a:rPr lang="en-GB" dirty="0">
                <a:solidFill>
                  <a:srgbClr val="202124"/>
                </a:solidFill>
                <a:latin typeface="arial" panose="020B0604020202020204" pitchFamily="34" charset="0"/>
              </a:rPr>
              <a:t>.</a:t>
            </a:r>
          </a:p>
          <a:p>
            <a:r>
              <a:rPr lang="en-GB" dirty="0">
                <a:solidFill>
                  <a:srgbClr val="202124"/>
                </a:solidFill>
                <a:latin typeface="arial" panose="020B0604020202020204" pitchFamily="34" charset="0"/>
              </a:rPr>
              <a:t/>
            </a:r>
            <a:br>
              <a:rPr lang="en-GB" dirty="0">
                <a:solidFill>
                  <a:srgbClr val="202124"/>
                </a:solidFill>
                <a:latin typeface="arial" panose="020B0604020202020204" pitchFamily="34" charset="0"/>
              </a:rPr>
            </a:br>
            <a:endParaRPr lang="en-GB" dirty="0"/>
          </a:p>
        </p:txBody>
      </p:sp>
      <p:sp>
        <p:nvSpPr>
          <p:cNvPr id="15" name="Rectangle 14"/>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Tree>
    <p:extLst>
      <p:ext uri="{BB962C8B-B14F-4D97-AF65-F5344CB8AC3E}">
        <p14:creationId xmlns:p14="http://schemas.microsoft.com/office/powerpoint/2010/main" val="30822391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12558" y="985408"/>
          <a:ext cx="11690684" cy="822960"/>
        </p:xfrm>
        <a:graphic>
          <a:graphicData uri="http://schemas.openxmlformats.org/drawingml/2006/table">
            <a:tbl>
              <a:tblPr/>
              <a:tblGrid>
                <a:gridCol w="11690684">
                  <a:extLst>
                    <a:ext uri="{9D8B030D-6E8A-4147-A177-3AD203B41FA5}">
                      <a16:colId xmlns:a16="http://schemas.microsoft.com/office/drawing/2014/main" val="726974515"/>
                    </a:ext>
                  </a:extLst>
                </a:gridCol>
              </a:tblGrid>
              <a:tr h="0">
                <a:tc>
                  <a:txBody>
                    <a:bodyPr/>
                    <a:lstStyle/>
                    <a:p>
                      <a:pPr>
                        <a:lnSpc>
                          <a:spcPct val="200000"/>
                        </a:lnSpc>
                      </a:pPr>
                      <a:endParaRPr lang="en-GB" sz="2400" b="0" dirty="0">
                        <a:effectLst/>
                        <a:latin typeface="Calibri (Body)"/>
                      </a:endParaRPr>
                    </a:p>
                  </a:txBody>
                  <a:tcPr anchor="ctr">
                    <a:lnL>
                      <a:noFill/>
                    </a:lnL>
                    <a:lnR>
                      <a:noFill/>
                    </a:lnR>
                    <a:lnT>
                      <a:noFill/>
                    </a:lnT>
                    <a:lnB>
                      <a:noFill/>
                    </a:lnB>
                    <a:noFill/>
                  </a:tcPr>
                </a:tc>
                <a:extLst>
                  <a:ext uri="{0D108BD9-81ED-4DB2-BD59-A6C34878D82A}">
                    <a16:rowId xmlns:a16="http://schemas.microsoft.com/office/drawing/2014/main" val="2006007762"/>
                  </a:ext>
                </a:extLst>
              </a:tr>
            </a:tbl>
          </a:graphicData>
        </a:graphic>
      </p:graphicFrame>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558" y="212459"/>
            <a:ext cx="1299108" cy="964684"/>
          </a:xfrm>
          <a:prstGeom prst="rect">
            <a:avLst/>
          </a:prstGeom>
        </p:spPr>
      </p:pic>
      <p:sp>
        <p:nvSpPr>
          <p:cNvPr id="3" name="TextBox 2"/>
          <p:cNvSpPr txBox="1"/>
          <p:nvPr/>
        </p:nvSpPr>
        <p:spPr>
          <a:xfrm>
            <a:off x="1511666" y="374073"/>
            <a:ext cx="8035636" cy="461665"/>
          </a:xfrm>
          <a:prstGeom prst="rect">
            <a:avLst/>
          </a:prstGeom>
          <a:noFill/>
        </p:spPr>
        <p:txBody>
          <a:bodyPr wrap="square" rtlCol="0">
            <a:spAutoFit/>
          </a:bodyPr>
          <a:lstStyle/>
          <a:p>
            <a:r>
              <a:rPr lang="en-GB" sz="2400" dirty="0" smtClean="0"/>
              <a:t>Sort these pictures into natural or artificial light sources. </a:t>
            </a:r>
            <a:endParaRPr lang="en-GB" sz="2400" dirty="0"/>
          </a:p>
        </p:txBody>
      </p:sp>
      <p:pic>
        <p:nvPicPr>
          <p:cNvPr id="4" name="Picture 3"/>
          <p:cNvPicPr>
            <a:picLocks noChangeAspect="1"/>
          </p:cNvPicPr>
          <p:nvPr/>
        </p:nvPicPr>
        <p:blipFill rotWithShape="1">
          <a:blip r:embed="rId3"/>
          <a:srcRect t="3509" b="3509"/>
          <a:stretch/>
        </p:blipFill>
        <p:spPr>
          <a:xfrm>
            <a:off x="586329" y="1763020"/>
            <a:ext cx="1629002" cy="1620982"/>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3208523" y="1779285"/>
            <a:ext cx="1514686" cy="1552792"/>
          </a:xfrm>
          <a:prstGeom prst="rect">
            <a:avLst/>
          </a:prstGeom>
          <a:ln>
            <a:solidFill>
              <a:schemeClr val="tx1"/>
            </a:solidFill>
          </a:ln>
        </p:spPr>
      </p:pic>
      <p:pic>
        <p:nvPicPr>
          <p:cNvPr id="10" name="Picture 9"/>
          <p:cNvPicPr>
            <a:picLocks noChangeAspect="1"/>
          </p:cNvPicPr>
          <p:nvPr/>
        </p:nvPicPr>
        <p:blipFill>
          <a:blip r:embed="rId5"/>
          <a:stretch>
            <a:fillRect/>
          </a:stretch>
        </p:blipFill>
        <p:spPr>
          <a:xfrm>
            <a:off x="7587197" y="1763020"/>
            <a:ext cx="1581371" cy="1552792"/>
          </a:xfrm>
          <a:prstGeom prst="rect">
            <a:avLst/>
          </a:prstGeom>
          <a:solidFill>
            <a:schemeClr val="accent6">
              <a:lumMod val="60000"/>
              <a:lumOff val="40000"/>
            </a:schemeClr>
          </a:solidFill>
          <a:ln>
            <a:solidFill>
              <a:schemeClr val="tx1"/>
            </a:solidFill>
          </a:ln>
        </p:spPr>
      </p:pic>
      <p:pic>
        <p:nvPicPr>
          <p:cNvPr id="14" name="Picture 13"/>
          <p:cNvPicPr>
            <a:picLocks noChangeAspect="1"/>
          </p:cNvPicPr>
          <p:nvPr/>
        </p:nvPicPr>
        <p:blipFill>
          <a:blip r:embed="rId6"/>
          <a:stretch>
            <a:fillRect/>
          </a:stretch>
        </p:blipFill>
        <p:spPr>
          <a:xfrm>
            <a:off x="6848209" y="4065122"/>
            <a:ext cx="1533739" cy="1629002"/>
          </a:xfrm>
          <a:prstGeom prst="rect">
            <a:avLst/>
          </a:prstGeom>
          <a:ln>
            <a:solidFill>
              <a:schemeClr val="tx1"/>
            </a:solidFill>
          </a:ln>
        </p:spPr>
      </p:pic>
      <p:pic>
        <p:nvPicPr>
          <p:cNvPr id="15" name="Picture 14"/>
          <p:cNvPicPr>
            <a:picLocks noChangeAspect="1"/>
          </p:cNvPicPr>
          <p:nvPr/>
        </p:nvPicPr>
        <p:blipFill>
          <a:blip r:embed="rId7"/>
          <a:stretch>
            <a:fillRect/>
          </a:stretch>
        </p:blipFill>
        <p:spPr>
          <a:xfrm>
            <a:off x="9879811" y="2152030"/>
            <a:ext cx="1667108" cy="1590897"/>
          </a:xfrm>
          <a:prstGeom prst="rect">
            <a:avLst/>
          </a:prstGeom>
          <a:ln>
            <a:solidFill>
              <a:schemeClr val="tx1"/>
            </a:solidFill>
          </a:ln>
        </p:spPr>
      </p:pic>
      <p:pic>
        <p:nvPicPr>
          <p:cNvPr id="16" name="Picture 15"/>
          <p:cNvPicPr>
            <a:picLocks noChangeAspect="1"/>
          </p:cNvPicPr>
          <p:nvPr/>
        </p:nvPicPr>
        <p:blipFill>
          <a:blip r:embed="rId8"/>
          <a:stretch>
            <a:fillRect/>
          </a:stretch>
        </p:blipFill>
        <p:spPr>
          <a:xfrm>
            <a:off x="4136005" y="4295451"/>
            <a:ext cx="1638529" cy="1648055"/>
          </a:xfrm>
          <a:prstGeom prst="rect">
            <a:avLst/>
          </a:prstGeom>
          <a:ln>
            <a:solidFill>
              <a:schemeClr val="tx1"/>
            </a:solidFill>
          </a:ln>
        </p:spPr>
      </p:pic>
      <p:pic>
        <p:nvPicPr>
          <p:cNvPr id="17" name="Picture 16"/>
          <p:cNvPicPr>
            <a:picLocks noChangeAspect="1"/>
          </p:cNvPicPr>
          <p:nvPr/>
        </p:nvPicPr>
        <p:blipFill>
          <a:blip r:embed="rId9"/>
          <a:stretch>
            <a:fillRect/>
          </a:stretch>
        </p:blipFill>
        <p:spPr>
          <a:xfrm>
            <a:off x="5329458" y="1981518"/>
            <a:ext cx="1514686" cy="1619476"/>
          </a:xfrm>
          <a:prstGeom prst="rect">
            <a:avLst/>
          </a:prstGeom>
          <a:ln>
            <a:solidFill>
              <a:schemeClr val="tx1"/>
            </a:solidFill>
          </a:ln>
        </p:spPr>
      </p:pic>
      <p:pic>
        <p:nvPicPr>
          <p:cNvPr id="18" name="Picture 17"/>
          <p:cNvPicPr>
            <a:picLocks noChangeAspect="1"/>
          </p:cNvPicPr>
          <p:nvPr/>
        </p:nvPicPr>
        <p:blipFill>
          <a:blip r:embed="rId10"/>
          <a:stretch>
            <a:fillRect/>
          </a:stretch>
        </p:blipFill>
        <p:spPr>
          <a:xfrm>
            <a:off x="1539375" y="3615390"/>
            <a:ext cx="1543265" cy="1648055"/>
          </a:xfrm>
          <a:prstGeom prst="rect">
            <a:avLst/>
          </a:prstGeom>
          <a:ln>
            <a:solidFill>
              <a:schemeClr val="tx1"/>
            </a:solidFill>
          </a:ln>
        </p:spPr>
      </p:pic>
      <p:pic>
        <p:nvPicPr>
          <p:cNvPr id="19" name="Picture 18"/>
          <p:cNvPicPr>
            <a:picLocks noChangeAspect="1"/>
          </p:cNvPicPr>
          <p:nvPr/>
        </p:nvPicPr>
        <p:blipFill>
          <a:blip r:embed="rId11"/>
          <a:stretch>
            <a:fillRect/>
          </a:stretch>
        </p:blipFill>
        <p:spPr>
          <a:xfrm>
            <a:off x="9294779" y="4333556"/>
            <a:ext cx="1568705" cy="1609950"/>
          </a:xfrm>
          <a:prstGeom prst="rect">
            <a:avLst/>
          </a:prstGeom>
          <a:ln>
            <a:solidFill>
              <a:schemeClr val="tx1"/>
            </a:solidFill>
          </a:ln>
        </p:spPr>
      </p:pic>
      <p:sp>
        <p:nvSpPr>
          <p:cNvPr id="20" name="TextBox 19"/>
          <p:cNvSpPr txBox="1"/>
          <p:nvPr/>
        </p:nvSpPr>
        <p:spPr>
          <a:xfrm>
            <a:off x="2618509" y="985408"/>
            <a:ext cx="1347357" cy="523220"/>
          </a:xfrm>
          <a:prstGeom prst="rect">
            <a:avLst/>
          </a:prstGeom>
          <a:noFill/>
        </p:spPr>
        <p:txBody>
          <a:bodyPr wrap="none" rtlCol="0">
            <a:spAutoFit/>
          </a:bodyPr>
          <a:lstStyle/>
          <a:p>
            <a:r>
              <a:rPr lang="en-GB" sz="2800" u="sng" dirty="0" smtClean="0"/>
              <a:t>Natural </a:t>
            </a:r>
            <a:endParaRPr lang="en-GB" sz="2800" u="sng" dirty="0"/>
          </a:p>
        </p:txBody>
      </p:sp>
      <p:sp>
        <p:nvSpPr>
          <p:cNvPr id="21" name="TextBox 20"/>
          <p:cNvSpPr txBox="1"/>
          <p:nvPr/>
        </p:nvSpPr>
        <p:spPr>
          <a:xfrm>
            <a:off x="8067410" y="915533"/>
            <a:ext cx="1479892" cy="523220"/>
          </a:xfrm>
          <a:prstGeom prst="rect">
            <a:avLst/>
          </a:prstGeom>
          <a:noFill/>
        </p:spPr>
        <p:txBody>
          <a:bodyPr wrap="none" rtlCol="0">
            <a:spAutoFit/>
          </a:bodyPr>
          <a:lstStyle/>
          <a:p>
            <a:r>
              <a:rPr lang="en-GB" sz="2800" u="sng" dirty="0" smtClean="0"/>
              <a:t>Artificial </a:t>
            </a:r>
            <a:endParaRPr lang="en-GB" sz="2800" u="sng" dirty="0"/>
          </a:p>
        </p:txBody>
      </p:sp>
      <p:sp>
        <p:nvSpPr>
          <p:cNvPr id="22" name="TextBox 21"/>
          <p:cNvSpPr txBox="1"/>
          <p:nvPr/>
        </p:nvSpPr>
        <p:spPr>
          <a:xfrm>
            <a:off x="406220" y="5518846"/>
            <a:ext cx="3251380" cy="923330"/>
          </a:xfrm>
          <a:prstGeom prst="rect">
            <a:avLst/>
          </a:prstGeom>
          <a:solidFill>
            <a:schemeClr val="accent4"/>
          </a:solidFill>
        </p:spPr>
        <p:txBody>
          <a:bodyPr wrap="square" rtlCol="0">
            <a:spAutoFit/>
          </a:bodyPr>
          <a:lstStyle/>
          <a:p>
            <a:r>
              <a:rPr lang="en-GB" dirty="0" smtClean="0"/>
              <a:t>If you are working on the paper copy, draw a line from each picture to the heading. </a:t>
            </a:r>
            <a:endParaRPr lang="en-GB" dirty="0"/>
          </a:p>
        </p:txBody>
      </p:sp>
      <p:sp>
        <p:nvSpPr>
          <p:cNvPr id="23" name="Rectangle 22"/>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Tree>
    <p:extLst>
      <p:ext uri="{BB962C8B-B14F-4D97-AF65-F5344CB8AC3E}">
        <p14:creationId xmlns:p14="http://schemas.microsoft.com/office/powerpoint/2010/main" val="24911377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93274" y="294652"/>
            <a:ext cx="10515600" cy="1325563"/>
          </a:xfrm>
        </p:spPr>
        <p:txBody>
          <a:bodyPr>
            <a:normAutofit fontScale="90000"/>
          </a:bodyPr>
          <a:lstStyle/>
          <a:p>
            <a:r>
              <a:rPr lang="en-GB" sz="3200" dirty="0" smtClean="0"/>
              <a:t>Natural light sources can be caused by three different </a:t>
            </a:r>
            <a:br>
              <a:rPr lang="en-GB" sz="3200" dirty="0" smtClean="0"/>
            </a:br>
            <a:r>
              <a:rPr lang="en-GB" sz="3200" dirty="0" smtClean="0"/>
              <a:t>things. </a:t>
            </a:r>
            <a:br>
              <a:rPr lang="en-GB" sz="3200" dirty="0" smtClean="0"/>
            </a:br>
            <a:r>
              <a:rPr lang="en-GB" sz="3200" dirty="0" smtClean="0"/>
              <a:t>Match the pictures to the correct source.  </a:t>
            </a:r>
            <a:endParaRPr lang="en-GB" sz="3200" dirty="0"/>
          </a:p>
        </p:txBody>
      </p:sp>
      <p:sp>
        <p:nvSpPr>
          <p:cNvPr id="7" name="TextBox 6"/>
          <p:cNvSpPr txBox="1"/>
          <p:nvPr/>
        </p:nvSpPr>
        <p:spPr>
          <a:xfrm>
            <a:off x="498764" y="2230582"/>
            <a:ext cx="1814945" cy="707886"/>
          </a:xfrm>
          <a:prstGeom prst="rect">
            <a:avLst/>
          </a:prstGeom>
          <a:solidFill>
            <a:schemeClr val="accent1"/>
          </a:solidFill>
        </p:spPr>
        <p:txBody>
          <a:bodyPr wrap="square" rtlCol="0">
            <a:spAutoFit/>
          </a:bodyPr>
          <a:lstStyle/>
          <a:p>
            <a:r>
              <a:rPr lang="en-GB" sz="4000" dirty="0" smtClean="0"/>
              <a:t>Burning</a:t>
            </a:r>
            <a:r>
              <a:rPr lang="en-GB" dirty="0" smtClean="0"/>
              <a:t> </a:t>
            </a:r>
            <a:endParaRPr lang="en-GB" dirty="0"/>
          </a:p>
        </p:txBody>
      </p:sp>
      <p:sp>
        <p:nvSpPr>
          <p:cNvPr id="10" name="TextBox 9"/>
          <p:cNvSpPr txBox="1"/>
          <p:nvPr/>
        </p:nvSpPr>
        <p:spPr>
          <a:xfrm>
            <a:off x="498764" y="3560618"/>
            <a:ext cx="2632363" cy="707886"/>
          </a:xfrm>
          <a:prstGeom prst="rect">
            <a:avLst/>
          </a:prstGeom>
          <a:solidFill>
            <a:schemeClr val="accent1"/>
          </a:solidFill>
        </p:spPr>
        <p:txBody>
          <a:bodyPr wrap="square" rtlCol="0">
            <a:spAutoFit/>
          </a:bodyPr>
          <a:lstStyle/>
          <a:p>
            <a:r>
              <a:rPr lang="en-GB" sz="4000" dirty="0" smtClean="0"/>
              <a:t>Electricity </a:t>
            </a:r>
            <a:r>
              <a:rPr lang="en-GB" dirty="0" smtClean="0"/>
              <a:t> </a:t>
            </a:r>
            <a:endParaRPr lang="en-GB" dirty="0"/>
          </a:p>
        </p:txBody>
      </p:sp>
      <p:sp>
        <p:nvSpPr>
          <p:cNvPr id="11" name="TextBox 10"/>
          <p:cNvSpPr txBox="1"/>
          <p:nvPr/>
        </p:nvSpPr>
        <p:spPr>
          <a:xfrm>
            <a:off x="498765" y="4876801"/>
            <a:ext cx="2299854" cy="1323439"/>
          </a:xfrm>
          <a:prstGeom prst="rect">
            <a:avLst/>
          </a:prstGeom>
          <a:solidFill>
            <a:schemeClr val="accent1"/>
          </a:solidFill>
        </p:spPr>
        <p:txBody>
          <a:bodyPr wrap="square" rtlCol="0">
            <a:spAutoFit/>
          </a:bodyPr>
          <a:lstStyle/>
          <a:p>
            <a:r>
              <a:rPr lang="en-GB" sz="4000" dirty="0" smtClean="0"/>
              <a:t>Chemical </a:t>
            </a:r>
          </a:p>
          <a:p>
            <a:r>
              <a:rPr lang="en-GB" sz="4000" dirty="0" smtClean="0"/>
              <a:t>Reactions </a:t>
            </a:r>
            <a:r>
              <a:rPr lang="en-GB" dirty="0" smtClean="0"/>
              <a:t> </a:t>
            </a:r>
            <a:endParaRPr lang="en-GB" dirty="0"/>
          </a:p>
        </p:txBody>
      </p:sp>
      <p:pic>
        <p:nvPicPr>
          <p:cNvPr id="12" name="Picture 11"/>
          <p:cNvPicPr/>
          <p:nvPr/>
        </p:nvPicPr>
        <p:blipFill>
          <a:blip r:embed="rId2" cstate="print">
            <a:extLst>
              <a:ext uri="{28A0092B-C50C-407E-A947-70E740481C1C}">
                <a14:useLocalDpi xmlns:a14="http://schemas.microsoft.com/office/drawing/2010/main" val="0"/>
              </a:ext>
            </a:extLst>
          </a:blip>
          <a:stretch>
            <a:fillRect/>
          </a:stretch>
        </p:blipFill>
        <p:spPr>
          <a:xfrm>
            <a:off x="8312728" y="2995190"/>
            <a:ext cx="1396886" cy="1476444"/>
          </a:xfrm>
          <a:prstGeom prst="rect">
            <a:avLst/>
          </a:prstGeom>
        </p:spPr>
      </p:pic>
      <p:pic>
        <p:nvPicPr>
          <p:cNvPr id="13" name="Picture 12"/>
          <p:cNvPicPr/>
          <p:nvPr/>
        </p:nvPicPr>
        <p:blipFill rotWithShape="1">
          <a:blip r:embed="rId3" cstate="print">
            <a:extLst>
              <a:ext uri="{28A0092B-C50C-407E-A947-70E740481C1C}">
                <a14:useLocalDpi xmlns:a14="http://schemas.microsoft.com/office/drawing/2010/main" val="0"/>
              </a:ext>
            </a:extLst>
          </a:blip>
          <a:srcRect b="12563"/>
          <a:stretch/>
        </p:blipFill>
        <p:spPr bwMode="auto">
          <a:xfrm>
            <a:off x="7038108" y="4811032"/>
            <a:ext cx="1440874" cy="1389208"/>
          </a:xfrm>
          <a:prstGeom prst="rect">
            <a:avLst/>
          </a:prstGeom>
          <a:ln>
            <a:noFill/>
          </a:ln>
          <a:extLst>
            <a:ext uri="{53640926-AAD7-44D8-BBD7-CCE9431645EC}">
              <a14:shadowObscured xmlns:a14="http://schemas.microsoft.com/office/drawing/2010/main"/>
            </a:ext>
          </a:extLst>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6975042" y="1594139"/>
            <a:ext cx="1503940" cy="1272886"/>
          </a:xfrm>
          <a:prstGeom prst="rect">
            <a:avLst/>
          </a:prstGeom>
        </p:spPr>
      </p:pic>
      <p:pic>
        <p:nvPicPr>
          <p:cNvPr id="15" name="Picture 14"/>
          <p:cNvPicPr/>
          <p:nvPr/>
        </p:nvPicPr>
        <p:blipFill>
          <a:blip r:embed="rId5" cstate="print">
            <a:extLst>
              <a:ext uri="{28A0092B-C50C-407E-A947-70E740481C1C}">
                <a14:useLocalDpi xmlns:a14="http://schemas.microsoft.com/office/drawing/2010/main" val="0"/>
              </a:ext>
            </a:extLst>
          </a:blip>
          <a:stretch>
            <a:fillRect/>
          </a:stretch>
        </p:blipFill>
        <p:spPr>
          <a:xfrm>
            <a:off x="10104062" y="4652678"/>
            <a:ext cx="1605770" cy="1459922"/>
          </a:xfrm>
          <a:prstGeom prst="rect">
            <a:avLst/>
          </a:prstGeom>
        </p:spPr>
      </p:pic>
      <p:pic>
        <p:nvPicPr>
          <p:cNvPr id="16" name="Picture 15"/>
          <p:cNvPicPr/>
          <p:nvPr/>
        </p:nvPicPr>
        <p:blipFill>
          <a:blip r:embed="rId6" cstate="print">
            <a:extLst>
              <a:ext uri="{28A0092B-C50C-407E-A947-70E740481C1C}">
                <a14:useLocalDpi xmlns:a14="http://schemas.microsoft.com/office/drawing/2010/main" val="0"/>
              </a:ext>
            </a:extLst>
          </a:blip>
          <a:stretch>
            <a:fillRect/>
          </a:stretch>
        </p:blipFill>
        <p:spPr>
          <a:xfrm>
            <a:off x="10104062" y="1536221"/>
            <a:ext cx="1560080" cy="1458969"/>
          </a:xfrm>
          <a:prstGeom prst="rect">
            <a:avLst/>
          </a:prstGeom>
        </p:spPr>
      </p:pic>
      <p:pic>
        <p:nvPicPr>
          <p:cNvPr id="17" name="Picture 16"/>
          <p:cNvPicPr/>
          <p:nvPr/>
        </p:nvPicPr>
        <p:blipFill>
          <a:blip r:embed="rId7" cstate="print">
            <a:extLst>
              <a:ext uri="{28A0092B-C50C-407E-A947-70E740481C1C}">
                <a14:useLocalDpi xmlns:a14="http://schemas.microsoft.com/office/drawing/2010/main" val="0"/>
              </a:ext>
            </a:extLst>
          </a:blip>
          <a:stretch>
            <a:fillRect/>
          </a:stretch>
        </p:blipFill>
        <p:spPr>
          <a:xfrm>
            <a:off x="5277572" y="3124200"/>
            <a:ext cx="1697470" cy="1528478"/>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2558" y="212459"/>
            <a:ext cx="1299108" cy="964684"/>
          </a:xfrm>
          <a:prstGeom prst="rect">
            <a:avLst/>
          </a:prstGeom>
        </p:spPr>
      </p:pic>
      <p:sp>
        <p:nvSpPr>
          <p:cNvPr id="19" name="Rectangle 18"/>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Tree>
    <p:extLst>
      <p:ext uri="{BB962C8B-B14F-4D97-AF65-F5344CB8AC3E}">
        <p14:creationId xmlns:p14="http://schemas.microsoft.com/office/powerpoint/2010/main" val="29155581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7E8A39-E67B-1840-9E5D-A3DC4E9F774F}"/>
              </a:ext>
            </a:extLst>
          </p:cNvPr>
          <p:cNvSpPr txBox="1"/>
          <p:nvPr/>
        </p:nvSpPr>
        <p:spPr>
          <a:xfrm>
            <a:off x="5036254" y="2905780"/>
            <a:ext cx="21194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779067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RE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sng" strike="noStrike" kern="1200" cap="none" spc="0" normalizeH="0" baseline="0" noProof="0" dirty="0" smtClean="0">
                <a:ln>
                  <a:noFill/>
                </a:ln>
                <a:solidFill>
                  <a:prstClr val="black"/>
                </a:solidFill>
                <a:effectLst/>
                <a:uLnTx/>
                <a:uFillTx/>
                <a:latin typeface="Calibri" panose="020F0502020204030204"/>
                <a:ea typeface="+mn-ea"/>
                <a:cs typeface="+mn-cs"/>
              </a:rPr>
              <a:t>Wednesday 3</a:t>
            </a:r>
            <a:r>
              <a:rPr kumimoji="0" lang="en-GB" sz="3200" b="0" i="0" u="sng" strike="noStrike" kern="1200" cap="none" spc="0" normalizeH="0" baseline="30000" noProof="0" dirty="0" smtClean="0">
                <a:ln>
                  <a:noFill/>
                </a:ln>
                <a:solidFill>
                  <a:prstClr val="black"/>
                </a:solidFill>
                <a:effectLst/>
                <a:uLnTx/>
                <a:uFillTx/>
                <a:latin typeface="Calibri" panose="020F0502020204030204"/>
                <a:ea typeface="+mn-ea"/>
                <a:cs typeface="+mn-cs"/>
              </a:rPr>
              <a:t>rd</a:t>
            </a:r>
            <a:r>
              <a:rPr kumimoji="0" lang="en-GB" sz="3200" b="0" i="0" u="sng" strike="noStrike" kern="1200" cap="none" spc="0" normalizeH="0" baseline="0" noProof="0" dirty="0" smtClean="0">
                <a:ln>
                  <a:noFill/>
                </a:ln>
                <a:solidFill>
                  <a:prstClr val="black"/>
                </a:solidFill>
                <a:effectLst/>
                <a:uLnTx/>
                <a:uFillTx/>
                <a:latin typeface="Calibri" panose="020F0502020204030204"/>
                <a:ea typeface="+mn-ea"/>
                <a:cs typeface="+mn-cs"/>
              </a:rPr>
              <a:t> February 2021</a:t>
            </a:r>
            <a:r>
              <a:rPr kumimoji="0" lang="en-GB" sz="1800" b="0" i="0" u="sng"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61401" y="3095884"/>
            <a:ext cx="1042959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sng" strike="noStrike" kern="1200" cap="none" spc="0" normalizeH="0" baseline="0" noProof="0" dirty="0" smtClean="0">
                <a:ln>
                  <a:noFill/>
                </a:ln>
                <a:solidFill>
                  <a:prstClr val="black"/>
                </a:solidFill>
                <a:effectLst/>
                <a:uLnTx/>
                <a:uFillTx/>
                <a:latin typeface="Calibri" panose="020F0502020204030204"/>
                <a:ea typeface="+mn-ea"/>
                <a:cs typeface="+mn-cs"/>
              </a:rPr>
              <a:t>LO </a:t>
            </a:r>
            <a:r>
              <a:rPr kumimoji="0" lang="en-GB" sz="3600" b="0" i="0" u="sng" strike="noStrike" kern="1200" cap="none" spc="0" normalizeH="0" baseline="0" noProof="0" dirty="0" smtClean="0">
                <a:ln>
                  <a:noFill/>
                </a:ln>
                <a:solidFill>
                  <a:prstClr val="black"/>
                </a:solidFill>
                <a:effectLst/>
                <a:uLnTx/>
                <a:uFillTx/>
                <a:latin typeface="Calibri Light" panose="020F0302020204030204"/>
                <a:ea typeface="+mn-ea"/>
                <a:cs typeface="+mn-cs"/>
              </a:rPr>
              <a:t>To be able to explore what Christians believe about Jesus</a:t>
            </a:r>
            <a:endParaRPr kumimoji="0" lang="en-GB" sz="3600" b="0" i="0" u="sng"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3492397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32887" y="2967335"/>
            <a:ext cx="472623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Who was Jesus?</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4" name="Rectangle 3"/>
          <p:cNvSpPr/>
          <p:nvPr/>
        </p:nvSpPr>
        <p:spPr>
          <a:xfrm>
            <a:off x="126609" y="103388"/>
            <a:ext cx="5615448" cy="4616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p:nvPr/>
        </p:nvSpPr>
        <p:spPr>
          <a:xfrm>
            <a:off x="63401" y="133341"/>
            <a:ext cx="5615448"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Write down anything you know about Jesus</a:t>
            </a:r>
            <a:endPar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9027554" y="369326"/>
            <a:ext cx="1552575" cy="1800225"/>
          </a:xfrm>
          <a:prstGeom prst="rect">
            <a:avLst/>
          </a:prstGeom>
          <a:ln>
            <a:noFill/>
          </a:ln>
          <a:effectLst>
            <a:softEdge rad="112500"/>
          </a:effectLst>
        </p:spPr>
      </p:pic>
      <p:pic>
        <p:nvPicPr>
          <p:cNvPr id="6" name="Picture 5"/>
          <p:cNvPicPr>
            <a:picLocks noChangeAspect="1"/>
          </p:cNvPicPr>
          <p:nvPr/>
        </p:nvPicPr>
        <p:blipFill>
          <a:blip r:embed="rId3"/>
          <a:stretch>
            <a:fillRect/>
          </a:stretch>
        </p:blipFill>
        <p:spPr>
          <a:xfrm>
            <a:off x="10580129" y="5471913"/>
            <a:ext cx="990600" cy="990600"/>
          </a:xfrm>
          <a:prstGeom prst="rect">
            <a:avLst/>
          </a:prstGeom>
          <a:ln>
            <a:noFill/>
          </a:ln>
          <a:effectLst>
            <a:softEdge rad="112500"/>
          </a:effectLst>
        </p:spPr>
      </p:pic>
      <p:sp>
        <p:nvSpPr>
          <p:cNvPr id="7" name="Rectangle 6"/>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121" y="5615045"/>
            <a:ext cx="1299108" cy="964684"/>
          </a:xfrm>
          <a:prstGeom prst="rect">
            <a:avLst/>
          </a:prstGeom>
        </p:spPr>
      </p:pic>
    </p:spTree>
    <p:extLst>
      <p:ext uri="{BB962C8B-B14F-4D97-AF65-F5344CB8AC3E}">
        <p14:creationId xmlns:p14="http://schemas.microsoft.com/office/powerpoint/2010/main" val="15624106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32887" y="436558"/>
            <a:ext cx="472623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Who was Jesus?</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8901458" y="176432"/>
            <a:ext cx="1079789" cy="1252025"/>
          </a:xfrm>
          <a:prstGeom prst="rect">
            <a:avLst/>
          </a:prstGeom>
          <a:ln>
            <a:noFill/>
          </a:ln>
          <a:effectLst>
            <a:softEdge rad="112500"/>
          </a:effectLst>
        </p:spPr>
      </p:pic>
      <p:pic>
        <p:nvPicPr>
          <p:cNvPr id="6" name="Picture 5"/>
          <p:cNvPicPr>
            <a:picLocks noChangeAspect="1"/>
          </p:cNvPicPr>
          <p:nvPr/>
        </p:nvPicPr>
        <p:blipFill>
          <a:blip r:embed="rId3"/>
          <a:stretch>
            <a:fillRect/>
          </a:stretch>
        </p:blipFill>
        <p:spPr>
          <a:xfrm>
            <a:off x="2003938" y="139740"/>
            <a:ext cx="1286608" cy="1286608"/>
          </a:xfrm>
          <a:prstGeom prst="rect">
            <a:avLst/>
          </a:prstGeom>
          <a:ln>
            <a:noFill/>
          </a:ln>
          <a:effectLst>
            <a:softEdge rad="112500"/>
          </a:effectLst>
        </p:spPr>
      </p:pic>
      <p:sp>
        <p:nvSpPr>
          <p:cNvPr id="7" name="TextBox 6"/>
          <p:cNvSpPr txBox="1"/>
          <p:nvPr/>
        </p:nvSpPr>
        <p:spPr>
          <a:xfrm>
            <a:off x="132533" y="1464912"/>
            <a:ext cx="11943469"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smtClean="0">
                <a:ln>
                  <a:noFill/>
                </a:ln>
                <a:solidFill>
                  <a:prstClr val="black"/>
                </a:solidFill>
                <a:effectLst/>
                <a:uLnTx/>
                <a:uFillTx/>
                <a:latin typeface="Calibri" panose="020F0502020204030204"/>
                <a:ea typeface="+mn-ea"/>
                <a:cs typeface="+mn-cs"/>
              </a:rPr>
              <a:t>Jesus was a Jew who lived over 2,000 years ago in a small country which is now called Israel. At the time it was ruled over by the Romans.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smtClean="0">
                <a:ln>
                  <a:noFill/>
                </a:ln>
                <a:solidFill>
                  <a:prstClr val="black"/>
                </a:solidFill>
                <a:effectLst/>
                <a:uLnTx/>
                <a:uFillTx/>
                <a:latin typeface="Calibri" panose="020F0502020204030204"/>
                <a:ea typeface="+mn-ea"/>
                <a:cs typeface="+mn-cs"/>
              </a:rPr>
              <a:t>Christians, whatever race or country they are from, believe that Jesus is the Son of God and died to save them. He is called the Messiah which is a title to show the importance of Jesus as the saviour.</a:t>
            </a:r>
            <a:endParaRPr kumimoji="0" lang="en-GB"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4"/>
          <a:stretch>
            <a:fillRect/>
          </a:stretch>
        </p:blipFill>
        <p:spPr>
          <a:xfrm>
            <a:off x="4770735" y="2527134"/>
            <a:ext cx="2387712" cy="1691296"/>
          </a:xfrm>
          <a:prstGeom prst="rect">
            <a:avLst/>
          </a:prstGeom>
        </p:spPr>
      </p:pic>
      <p:sp>
        <p:nvSpPr>
          <p:cNvPr id="9" name="Rectangle 8"/>
          <p:cNvSpPr/>
          <p:nvPr/>
        </p:nvSpPr>
        <p:spPr>
          <a:xfrm>
            <a:off x="7984042" y="3277034"/>
            <a:ext cx="141545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Israel</a:t>
            </a:r>
            <a:endPar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Rectangle 9"/>
          <p:cNvSpPr/>
          <p:nvPr/>
        </p:nvSpPr>
        <p:spPr>
          <a:xfrm>
            <a:off x="3112337" y="2407135"/>
            <a:ext cx="77938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UK</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cxnSp>
        <p:nvCxnSpPr>
          <p:cNvPr id="4" name="Straight Arrow Connector 3"/>
          <p:cNvCxnSpPr/>
          <p:nvPr/>
        </p:nvCxnSpPr>
        <p:spPr>
          <a:xfrm>
            <a:off x="3970581" y="2761078"/>
            <a:ext cx="954116" cy="27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flipH="1" flipV="1">
            <a:off x="6609806" y="3496689"/>
            <a:ext cx="1348795" cy="1650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Oval 13"/>
          <p:cNvSpPr/>
          <p:nvPr/>
        </p:nvSpPr>
        <p:spPr>
          <a:xfrm>
            <a:off x="4846320" y="2587310"/>
            <a:ext cx="287383" cy="35305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930" y="5585637"/>
            <a:ext cx="1369865" cy="1017227"/>
          </a:xfrm>
          <a:prstGeom prst="rect">
            <a:avLst/>
          </a:prstGeom>
        </p:spPr>
      </p:pic>
    </p:spTree>
    <p:extLst>
      <p:ext uri="{BB962C8B-B14F-4D97-AF65-F5344CB8AC3E}">
        <p14:creationId xmlns:p14="http://schemas.microsoft.com/office/powerpoint/2010/main" val="2569281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ysClr val="windowText" lastClr="000000"/>
                </a:solidFill>
                <a:effectLst>
                  <a:outerShdw blurRad="38100" dist="19050" dir="2700000" algn="tl" rotWithShape="0">
                    <a:schemeClr val="dk1">
                      <a:alpha val="40000"/>
                    </a:schemeClr>
                  </a:outerShdw>
                </a:effectLst>
              </a:rPr>
              <a:t>Pre-recorded Teaching</a:t>
            </a:r>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8" name="TextBox 7"/>
          <p:cNvSpPr txBox="1"/>
          <p:nvPr/>
        </p:nvSpPr>
        <p:spPr>
          <a:xfrm>
            <a:off x="1123950" y="1201783"/>
            <a:ext cx="9953353" cy="1938992"/>
          </a:xfrm>
          <a:prstGeom prst="rect">
            <a:avLst/>
          </a:prstGeom>
          <a:noFill/>
        </p:spPr>
        <p:txBody>
          <a:bodyPr wrap="square" rtlCol="0">
            <a:spAutoFit/>
          </a:bodyPr>
          <a:lstStyle/>
          <a:p>
            <a:r>
              <a:rPr lang="en-US" sz="2400" dirty="0">
                <a:solidFill>
                  <a:sysClr val="windowText" lastClr="000000"/>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ysClr val="windowText" lastClr="000000"/>
              </a:solidFill>
            </a:endParaRPr>
          </a:p>
        </p:txBody>
      </p:sp>
      <p:sp>
        <p:nvSpPr>
          <p:cNvPr id="9" name="Rectangle 8">
            <a:hlinkClick r:id="rId3"/>
          </p:cNvPr>
          <p:cNvSpPr/>
          <p:nvPr/>
        </p:nvSpPr>
        <p:spPr>
          <a:xfrm>
            <a:off x="6536575" y="3571702"/>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
        <p:nvSpPr>
          <p:cNvPr id="10" name="TextBox 9"/>
          <p:cNvSpPr txBox="1"/>
          <p:nvPr/>
        </p:nvSpPr>
        <p:spPr>
          <a:xfrm>
            <a:off x="184041" y="5887630"/>
            <a:ext cx="11744723" cy="646331"/>
          </a:xfrm>
          <a:prstGeom prst="rect">
            <a:avLst/>
          </a:prstGeom>
          <a:solidFill>
            <a:schemeClr val="bg1"/>
          </a:solidFill>
        </p:spPr>
        <p:txBody>
          <a:bodyPr wrap="square" rtlCol="0">
            <a:spAutoFit/>
          </a:bodyPr>
          <a:lstStyle/>
          <a:p>
            <a:r>
              <a:rPr lang="en-GB" dirty="0" smtClean="0"/>
              <a:t>You can also copy and paste this link if you would prefer:</a:t>
            </a:r>
          </a:p>
          <a:p>
            <a:r>
              <a:rPr lang="en-GB" dirty="0">
                <a:hlinkClick r:id="rId4"/>
              </a:rPr>
              <a:t>https://classroom.thenational.academy/lessons/how-did-farming-change-how-humans-lived-69gkce?step=2&amp;activity=video</a:t>
            </a:r>
            <a:endParaRPr lang="en-GB" dirty="0" smtClean="0"/>
          </a:p>
        </p:txBody>
      </p:sp>
      <p:sp>
        <p:nvSpPr>
          <p:cNvPr id="11" name="Rectangle 10"/>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Tree>
    <p:extLst>
      <p:ext uri="{BB962C8B-B14F-4D97-AF65-F5344CB8AC3E}">
        <p14:creationId xmlns:p14="http://schemas.microsoft.com/office/powerpoint/2010/main" val="752990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71630" y="106569"/>
            <a:ext cx="472623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Who was Jesus?</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 name="Rectangle 2"/>
          <p:cNvSpPr/>
          <p:nvPr/>
        </p:nvSpPr>
        <p:spPr>
          <a:xfrm>
            <a:off x="475140" y="1527070"/>
            <a:ext cx="7513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https://www.youtube.com/watch?v=8u-ICIHAmKk</a:t>
            </a:r>
          </a:p>
        </p:txBody>
      </p:sp>
      <p:sp>
        <p:nvSpPr>
          <p:cNvPr id="4" name="Rectangle 3"/>
          <p:cNvSpPr/>
          <p:nvPr/>
        </p:nvSpPr>
        <p:spPr>
          <a:xfrm>
            <a:off x="3032011" y="5144467"/>
            <a:ext cx="890897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On the next slide, is a scribed version of the video clip if you are unable to access it online.</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4686666" y="2175135"/>
            <a:ext cx="2361248" cy="2737889"/>
          </a:xfrm>
          <a:prstGeom prst="rect">
            <a:avLst/>
          </a:prstGeom>
          <a:ln>
            <a:noFill/>
          </a:ln>
          <a:effectLst>
            <a:softEdge rad="112500"/>
          </a:effectLst>
        </p:spPr>
      </p:pic>
      <p:sp>
        <p:nvSpPr>
          <p:cNvPr id="6" name="Rectangle 5"/>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686" y="5589960"/>
            <a:ext cx="1369865" cy="1017227"/>
          </a:xfrm>
          <a:prstGeom prst="rect">
            <a:avLst/>
          </a:prstGeom>
        </p:spPr>
      </p:pic>
    </p:spTree>
    <p:extLst>
      <p:ext uri="{BB962C8B-B14F-4D97-AF65-F5344CB8AC3E}">
        <p14:creationId xmlns:p14="http://schemas.microsoft.com/office/powerpoint/2010/main" val="7887688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6610" y="118184"/>
            <a:ext cx="1480122" cy="1202599"/>
          </a:xfrm>
          <a:prstGeom prst="rect">
            <a:avLst/>
          </a:prstGeom>
        </p:spPr>
      </p:pic>
      <p:pic>
        <p:nvPicPr>
          <p:cNvPr id="3" name="Picture 2"/>
          <p:cNvPicPr>
            <a:picLocks noChangeAspect="1"/>
          </p:cNvPicPr>
          <p:nvPr/>
        </p:nvPicPr>
        <p:blipFill>
          <a:blip r:embed="rId3"/>
          <a:stretch>
            <a:fillRect/>
          </a:stretch>
        </p:blipFill>
        <p:spPr>
          <a:xfrm>
            <a:off x="8696141" y="483326"/>
            <a:ext cx="2343962" cy="1401037"/>
          </a:xfrm>
          <a:prstGeom prst="rect">
            <a:avLst/>
          </a:prstGeom>
        </p:spPr>
      </p:pic>
      <p:sp>
        <p:nvSpPr>
          <p:cNvPr id="4" name="Rectangle 3"/>
          <p:cNvSpPr/>
          <p:nvPr/>
        </p:nvSpPr>
        <p:spPr>
          <a:xfrm>
            <a:off x="1583487" y="203672"/>
            <a:ext cx="7248379"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God created Earth, a perfect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ision of how he wanted it to be. He created animals and the first people, Adam and Eve. There was nothing bad and the world was filled with love and peace.</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4"/>
          <a:stretch>
            <a:fillRect/>
          </a:stretch>
        </p:blipFill>
        <p:spPr>
          <a:xfrm>
            <a:off x="126609" y="2225159"/>
            <a:ext cx="2913756" cy="1771431"/>
          </a:xfrm>
          <a:prstGeom prst="rect">
            <a:avLst/>
          </a:prstGeom>
        </p:spPr>
      </p:pic>
      <p:sp>
        <p:nvSpPr>
          <p:cNvPr id="6" name="Rectangle 5"/>
          <p:cNvSpPr/>
          <p:nvPr/>
        </p:nvSpPr>
        <p:spPr>
          <a:xfrm>
            <a:off x="3173436" y="2040914"/>
            <a:ext cx="563293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Sadly, people began to do bad things but God still chose to love them. He eventually sent his son, Jesus, to help guide people through all the bad things and back onto the right path.</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5"/>
          <a:stretch>
            <a:fillRect/>
          </a:stretch>
        </p:blipFill>
        <p:spPr>
          <a:xfrm>
            <a:off x="8875017" y="2112016"/>
            <a:ext cx="2765422" cy="1766009"/>
          </a:xfrm>
          <a:prstGeom prst="rect">
            <a:avLst/>
          </a:prstGeom>
        </p:spPr>
      </p:pic>
      <p:sp>
        <p:nvSpPr>
          <p:cNvPr id="9" name="Rectangle 8"/>
          <p:cNvSpPr/>
          <p:nvPr/>
        </p:nvSpPr>
        <p:spPr>
          <a:xfrm>
            <a:off x="4355339" y="4259340"/>
            <a:ext cx="7728809"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Jesus helped the sick and blind by performing miracles allowing them to become well again. He fed many and turned water into wine. Everyone was amazed by the good he could do.</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6"/>
          <a:stretch>
            <a:fillRect/>
          </a:stretch>
        </p:blipFill>
        <p:spPr>
          <a:xfrm>
            <a:off x="223693" y="4394531"/>
            <a:ext cx="4131646" cy="2044463"/>
          </a:xfrm>
          <a:prstGeom prst="rect">
            <a:avLst/>
          </a:prstGeom>
        </p:spPr>
      </p:pic>
      <p:sp>
        <p:nvSpPr>
          <p:cNvPr id="11" name="Rectangle 10"/>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71124" y="5609197"/>
            <a:ext cx="1369865" cy="1017227"/>
          </a:xfrm>
          <a:prstGeom prst="rect">
            <a:avLst/>
          </a:prstGeom>
        </p:spPr>
      </p:pic>
    </p:spTree>
    <p:extLst>
      <p:ext uri="{BB962C8B-B14F-4D97-AF65-F5344CB8AC3E}">
        <p14:creationId xmlns:p14="http://schemas.microsoft.com/office/powerpoint/2010/main" val="22958466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6470" y="182880"/>
            <a:ext cx="6463463" cy="35394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Although he was loved by many, there were some who wanted him dead as they didn’t believe he was the son of God. He was placed upon a cross and left to die. Shortly after, something incredible happened and Jesus resurrected and came back to life. He died on the cross for our sins so that we didn’t have to.</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124485" y="689317"/>
            <a:ext cx="2302834" cy="1941342"/>
          </a:xfrm>
          <a:prstGeom prst="rect">
            <a:avLst/>
          </a:prstGeom>
        </p:spPr>
      </p:pic>
      <p:pic>
        <p:nvPicPr>
          <p:cNvPr id="4" name="Picture 3"/>
          <p:cNvPicPr>
            <a:picLocks noChangeAspect="1"/>
          </p:cNvPicPr>
          <p:nvPr/>
        </p:nvPicPr>
        <p:blipFill>
          <a:blip r:embed="rId3"/>
          <a:stretch>
            <a:fillRect/>
          </a:stretch>
        </p:blipFill>
        <p:spPr>
          <a:xfrm>
            <a:off x="9129933" y="736476"/>
            <a:ext cx="2987625" cy="1739339"/>
          </a:xfrm>
          <a:prstGeom prst="rect">
            <a:avLst/>
          </a:prstGeom>
        </p:spPr>
      </p:pic>
      <p:pic>
        <p:nvPicPr>
          <p:cNvPr id="5" name="Picture 4"/>
          <p:cNvPicPr>
            <a:picLocks noChangeAspect="1"/>
          </p:cNvPicPr>
          <p:nvPr/>
        </p:nvPicPr>
        <p:blipFill>
          <a:blip r:embed="rId4"/>
          <a:stretch>
            <a:fillRect/>
          </a:stretch>
        </p:blipFill>
        <p:spPr>
          <a:xfrm>
            <a:off x="124485" y="4043362"/>
            <a:ext cx="6286500" cy="2428875"/>
          </a:xfrm>
          <a:prstGeom prst="rect">
            <a:avLst/>
          </a:prstGeom>
        </p:spPr>
      </p:pic>
      <p:sp>
        <p:nvSpPr>
          <p:cNvPr id="6" name="Rectangle 5"/>
          <p:cNvSpPr/>
          <p:nvPr/>
        </p:nvSpPr>
        <p:spPr>
          <a:xfrm>
            <a:off x="6598920" y="3820260"/>
            <a:ext cx="5062025"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So even after all the bad people did, God’s love never changed.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No matter where we are and what we do, his love is never ending.</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1124" y="5590942"/>
            <a:ext cx="1369865" cy="1017227"/>
          </a:xfrm>
          <a:prstGeom prst="rect">
            <a:avLst/>
          </a:prstGeom>
        </p:spPr>
      </p:pic>
    </p:spTree>
    <p:extLst>
      <p:ext uri="{BB962C8B-B14F-4D97-AF65-F5344CB8AC3E}">
        <p14:creationId xmlns:p14="http://schemas.microsoft.com/office/powerpoint/2010/main" val="20596167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2353" y="5248970"/>
            <a:ext cx="890897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On the next slide, look carefully at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Write down any questions you could ask about the picture?  </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881" y="5562793"/>
            <a:ext cx="1299108" cy="964684"/>
          </a:xfrm>
          <a:prstGeom prst="rect">
            <a:avLst/>
          </a:prstGeom>
        </p:spPr>
      </p:pic>
    </p:spTree>
    <p:extLst>
      <p:ext uri="{BB962C8B-B14F-4D97-AF65-F5344CB8AC3E}">
        <p14:creationId xmlns:p14="http://schemas.microsoft.com/office/powerpoint/2010/main" val="3515670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76406" y="2405152"/>
            <a:ext cx="6215385" cy="2846118"/>
          </a:xfrm>
          <a:prstGeom prst="rect">
            <a:avLst/>
          </a:prstGeom>
        </p:spPr>
      </p:pic>
      <p:sp>
        <p:nvSpPr>
          <p:cNvPr id="4" name="Rectangle 3"/>
          <p:cNvSpPr/>
          <p:nvPr/>
        </p:nvSpPr>
        <p:spPr>
          <a:xfrm>
            <a:off x="2055746" y="1506974"/>
            <a:ext cx="205004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What is happening?</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1438452" y="125376"/>
            <a:ext cx="10502537" cy="108901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2491768" y="97666"/>
            <a:ext cx="287382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This is called a question matrix and will help us ask better questions.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7527222" y="97666"/>
            <a:ext cx="287382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Pick a question starter from the side to help generate questions about the picture.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7782" y="5663795"/>
            <a:ext cx="1254732" cy="931732"/>
          </a:xfrm>
          <a:prstGeom prst="rect">
            <a:avLst/>
          </a:prstGeom>
        </p:spPr>
      </p:pic>
    </p:spTree>
    <p:extLst>
      <p:ext uri="{BB962C8B-B14F-4D97-AF65-F5344CB8AC3E}">
        <p14:creationId xmlns:p14="http://schemas.microsoft.com/office/powerpoint/2010/main" val="41831615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05570" y="2663594"/>
            <a:ext cx="5578494" cy="2554476"/>
          </a:xfrm>
          <a:prstGeom prst="rect">
            <a:avLst/>
          </a:prstGeom>
        </p:spPr>
      </p:pic>
      <p:sp>
        <p:nvSpPr>
          <p:cNvPr id="4" name="Rectangle 3"/>
          <p:cNvSpPr/>
          <p:nvPr/>
        </p:nvSpPr>
        <p:spPr>
          <a:xfrm>
            <a:off x="2055746" y="1506974"/>
            <a:ext cx="205004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What is happening?</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5774306" y="1691640"/>
            <a:ext cx="17529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Where are they?</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8765700" y="1506974"/>
            <a:ext cx="273350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Why are they in the water?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2055746" y="5816832"/>
            <a:ext cx="156677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Who are they?</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4841969" y="5820693"/>
            <a:ext cx="484209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Why is everyone looking at the man in the water?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9732484" y="2848094"/>
            <a:ext cx="222003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Why are they gathered around the river?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1685632" y="3125093"/>
            <a:ext cx="23663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When did this happen?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a:off x="9998260" y="4419449"/>
            <a:ext cx="195425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What is going to happen to the man?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p:cNvSpPr/>
          <p:nvPr/>
        </p:nvSpPr>
        <p:spPr>
          <a:xfrm>
            <a:off x="1685632" y="4419449"/>
            <a:ext cx="224305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Is it safe in the water?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1449977" y="0"/>
            <a:ext cx="10502537" cy="108901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p:cNvSpPr txBox="1"/>
          <p:nvPr/>
        </p:nvSpPr>
        <p:spPr>
          <a:xfrm>
            <a:off x="2491768" y="97666"/>
            <a:ext cx="287382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This is called a question matrix and will help us ask better questions.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p:cNvSpPr txBox="1"/>
          <p:nvPr/>
        </p:nvSpPr>
        <p:spPr>
          <a:xfrm>
            <a:off x="7527222" y="97666"/>
            <a:ext cx="287382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Pick a question starter from the side to help generate questions about the picture.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1124" y="5590942"/>
            <a:ext cx="1369865" cy="1017227"/>
          </a:xfrm>
          <a:prstGeom prst="rect">
            <a:avLst/>
          </a:prstGeom>
        </p:spPr>
      </p:pic>
    </p:spTree>
    <p:extLst>
      <p:ext uri="{BB962C8B-B14F-4D97-AF65-F5344CB8AC3E}">
        <p14:creationId xmlns:p14="http://schemas.microsoft.com/office/powerpoint/2010/main" val="9628484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2805" y="792090"/>
            <a:ext cx="7899600" cy="3618411"/>
          </a:xfrm>
          <a:prstGeom prst="rect">
            <a:avLst/>
          </a:prstGeom>
        </p:spPr>
      </p:pic>
      <p:sp>
        <p:nvSpPr>
          <p:cNvPr id="5" name="Rectangle 4"/>
          <p:cNvSpPr/>
          <p:nvPr/>
        </p:nvSpPr>
        <p:spPr>
          <a:xfrm>
            <a:off x="435112" y="248924"/>
            <a:ext cx="838062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This picture is taken from the story about Jesus’ baptism</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201169" y="4667291"/>
            <a:ext cx="11555920" cy="138499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Watch the short video clip about Jesus’ baptism or read it on the next 3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prstClr val="black"/>
                </a:solidFill>
                <a:effectLst/>
                <a:uLnTx/>
                <a:uFillTx/>
                <a:latin typeface="Calibri" panose="020F0502020204030204"/>
                <a:ea typeface="+mn-ea"/>
                <a:cs typeface="+mn-cs"/>
              </a:rPr>
              <a:t>https</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://www.youtube.com/watch?v=88JYcN2-FiQ</a:t>
            </a:r>
          </a:p>
        </p:txBody>
      </p:sp>
      <p:sp>
        <p:nvSpPr>
          <p:cNvPr id="6" name="Rectangle 5"/>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1124" y="5590942"/>
            <a:ext cx="1369865" cy="1017227"/>
          </a:xfrm>
          <a:prstGeom prst="rect">
            <a:avLst/>
          </a:prstGeom>
        </p:spPr>
      </p:pic>
    </p:spTree>
    <p:extLst>
      <p:ext uri="{BB962C8B-B14F-4D97-AF65-F5344CB8AC3E}">
        <p14:creationId xmlns:p14="http://schemas.microsoft.com/office/powerpoint/2010/main" val="3742200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3650" y="289853"/>
            <a:ext cx="10958495" cy="1778098"/>
          </a:xfrm>
          <a:prstGeom prst="rect">
            <a:avLst/>
          </a:prstGeom>
        </p:spPr>
      </p:pic>
      <p:pic>
        <p:nvPicPr>
          <p:cNvPr id="6" name="Picture 5"/>
          <p:cNvPicPr>
            <a:picLocks noChangeAspect="1"/>
          </p:cNvPicPr>
          <p:nvPr/>
        </p:nvPicPr>
        <p:blipFill>
          <a:blip r:embed="rId3"/>
          <a:stretch>
            <a:fillRect/>
          </a:stretch>
        </p:blipFill>
        <p:spPr>
          <a:xfrm>
            <a:off x="1646789" y="2194561"/>
            <a:ext cx="8632216" cy="4475710"/>
          </a:xfrm>
          <a:prstGeom prst="rect">
            <a:avLst/>
          </a:prstGeom>
        </p:spPr>
      </p:pic>
      <p:sp>
        <p:nvSpPr>
          <p:cNvPr id="4" name="Rectangle 3"/>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1124" y="5590942"/>
            <a:ext cx="1369865" cy="1017227"/>
          </a:xfrm>
          <a:prstGeom prst="rect">
            <a:avLst/>
          </a:prstGeom>
        </p:spPr>
      </p:pic>
    </p:spTree>
    <p:extLst>
      <p:ext uri="{BB962C8B-B14F-4D97-AF65-F5344CB8AC3E}">
        <p14:creationId xmlns:p14="http://schemas.microsoft.com/office/powerpoint/2010/main" val="37588049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1660" y="121772"/>
            <a:ext cx="9279109" cy="6613833"/>
          </a:xfrm>
          <a:prstGeom prst="rect">
            <a:avLst/>
          </a:prstGeom>
        </p:spPr>
      </p:pic>
      <p:sp>
        <p:nvSpPr>
          <p:cNvPr id="3" name="Rectangle 2"/>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1124" y="5590942"/>
            <a:ext cx="1369865" cy="1017227"/>
          </a:xfrm>
          <a:prstGeom prst="rect">
            <a:avLst/>
          </a:prstGeom>
        </p:spPr>
      </p:pic>
    </p:spTree>
    <p:extLst>
      <p:ext uri="{BB962C8B-B14F-4D97-AF65-F5344CB8AC3E}">
        <p14:creationId xmlns:p14="http://schemas.microsoft.com/office/powerpoint/2010/main" val="32735684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8469" y="0"/>
            <a:ext cx="9092300" cy="6858000"/>
          </a:xfrm>
          <a:prstGeom prst="rect">
            <a:avLst/>
          </a:prstGeom>
        </p:spPr>
      </p:pic>
      <p:sp>
        <p:nvSpPr>
          <p:cNvPr id="3" name="Rectangle 2"/>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1124" y="5590942"/>
            <a:ext cx="1369865" cy="1017227"/>
          </a:xfrm>
          <a:prstGeom prst="rect">
            <a:avLst/>
          </a:prstGeom>
        </p:spPr>
      </p:pic>
    </p:spTree>
    <p:extLst>
      <p:ext uri="{BB962C8B-B14F-4D97-AF65-F5344CB8AC3E}">
        <p14:creationId xmlns:p14="http://schemas.microsoft.com/office/powerpoint/2010/main" val="398593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57778114"/>
              </p:ext>
            </p:extLst>
          </p:nvPr>
        </p:nvGraphicFramePr>
        <p:xfrm>
          <a:off x="543232" y="556857"/>
          <a:ext cx="10515600" cy="2011680"/>
        </p:xfrm>
        <a:graphic>
          <a:graphicData uri="http://schemas.openxmlformats.org/drawingml/2006/table">
            <a:tbl>
              <a:tblPr/>
              <a:tblGrid>
                <a:gridCol w="10515600">
                  <a:extLst>
                    <a:ext uri="{9D8B030D-6E8A-4147-A177-3AD203B41FA5}">
                      <a16:colId xmlns:a16="http://schemas.microsoft.com/office/drawing/2014/main" val="189299768"/>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smtClean="0"/>
                        <a:t>Before farming, people had to constantly be on the move in search for food. Can you remember what they gathered and caught?</a:t>
                      </a:r>
                    </a:p>
                    <a:p>
                      <a:endParaRPr lang="en-GB" sz="3000" b="1"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611421176"/>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471400280"/>
              </p:ext>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10" name="TextBox 9"/>
          <p:cNvSpPr txBox="1"/>
          <p:nvPr/>
        </p:nvSpPr>
        <p:spPr>
          <a:xfrm>
            <a:off x="9407237" y="1752929"/>
            <a:ext cx="2369127" cy="1631216"/>
          </a:xfrm>
          <a:prstGeom prst="rect">
            <a:avLst/>
          </a:prstGeom>
          <a:solidFill>
            <a:schemeClr val="accent4">
              <a:lumMod val="60000"/>
              <a:lumOff val="40000"/>
            </a:schemeClr>
          </a:solidFill>
        </p:spPr>
        <p:txBody>
          <a:bodyPr wrap="square" rtlCol="0">
            <a:spAutoFit/>
          </a:bodyPr>
          <a:lstStyle/>
          <a:p>
            <a:r>
              <a:rPr lang="en-GB" sz="2000" dirty="0" smtClean="0"/>
              <a:t>Ask an adult to help you read this information if you are finding it a little tricky. </a:t>
            </a:r>
            <a:endParaRPr lang="en-GB" sz="2000" dirty="0"/>
          </a:p>
        </p:txBody>
      </p:sp>
      <p:pic>
        <p:nvPicPr>
          <p:cNvPr id="4" name="Picture 3"/>
          <p:cNvPicPr>
            <a:picLocks noChangeAspect="1"/>
          </p:cNvPicPr>
          <p:nvPr/>
        </p:nvPicPr>
        <p:blipFill>
          <a:blip r:embed="rId3"/>
          <a:stretch>
            <a:fillRect/>
          </a:stretch>
        </p:blipFill>
        <p:spPr>
          <a:xfrm>
            <a:off x="734608" y="2116782"/>
            <a:ext cx="7868748" cy="1495634"/>
          </a:xfrm>
          <a:prstGeom prst="rect">
            <a:avLst/>
          </a:prstGeom>
        </p:spPr>
      </p:pic>
      <p:sp>
        <p:nvSpPr>
          <p:cNvPr id="5" name="Rectangle 4"/>
          <p:cNvSpPr/>
          <p:nvPr/>
        </p:nvSpPr>
        <p:spPr>
          <a:xfrm>
            <a:off x="734607" y="3612416"/>
            <a:ext cx="10820083" cy="2677656"/>
          </a:xfrm>
          <a:prstGeom prst="rect">
            <a:avLst/>
          </a:prstGeom>
        </p:spPr>
        <p:txBody>
          <a:bodyPr wrap="square">
            <a:spAutoFit/>
          </a:bodyPr>
          <a:lstStyle/>
          <a:p>
            <a:r>
              <a:rPr lang="en-GB" sz="2800" dirty="0" smtClean="0"/>
              <a:t>This food made a great diet for the people. They got all the nutrients they needed from a mix of fruit, vegetables and meat. </a:t>
            </a:r>
          </a:p>
          <a:p>
            <a:endParaRPr lang="en-GB" sz="2800" dirty="0" smtClean="0"/>
          </a:p>
          <a:p>
            <a:r>
              <a:rPr lang="en-GB" sz="2800" dirty="0" smtClean="0"/>
              <a:t>	However it was hard having to keep gathering and hunting food 	and if  they couldn’t find any food they would start to starve.  	Imagine not 	eating for days!</a:t>
            </a:r>
            <a:endParaRPr lang="en-GB" sz="2800" dirty="0"/>
          </a:p>
        </p:txBody>
      </p:sp>
    </p:spTree>
    <p:extLst>
      <p:ext uri="{BB962C8B-B14F-4D97-AF65-F5344CB8AC3E}">
        <p14:creationId xmlns:p14="http://schemas.microsoft.com/office/powerpoint/2010/main" val="21928533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alpha val="37000"/>
          </a:schemeClr>
        </a:solidFill>
        <a:effectLst/>
      </p:bgPr>
    </p:bg>
    <p:spTree>
      <p:nvGrpSpPr>
        <p:cNvPr id="1" name=""/>
        <p:cNvGrpSpPr/>
        <p:nvPr/>
      </p:nvGrpSpPr>
      <p:grpSpPr>
        <a:xfrm>
          <a:off x="0" y="0"/>
          <a:ext cx="0" cy="0"/>
          <a:chOff x="0" y="0"/>
          <a:chExt cx="0" cy="0"/>
        </a:xfrm>
      </p:grpSpPr>
      <p:sp>
        <p:nvSpPr>
          <p:cNvPr id="3" name="Rectangle 2"/>
          <p:cNvSpPr/>
          <p:nvPr/>
        </p:nvSpPr>
        <p:spPr>
          <a:xfrm>
            <a:off x="369080" y="241720"/>
            <a:ext cx="1115235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Jesus being baptised by John was his first adult event to be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recorded</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369080" y="995681"/>
            <a:ext cx="11405578" cy="56938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sng" strike="noStrike" kern="1200" cap="none" spc="0" normalizeH="0" baseline="0" noProof="0" dirty="0" smtClean="0">
                <a:ln>
                  <a:noFill/>
                </a:ln>
                <a:solidFill>
                  <a:prstClr val="black"/>
                </a:solidFill>
                <a:effectLst/>
                <a:uLnTx/>
                <a:uFillTx/>
                <a:latin typeface="Calibri" panose="020F0502020204030204"/>
                <a:ea typeface="+mn-ea"/>
                <a:cs typeface="+mn-cs"/>
              </a:rPr>
              <a:t>Think about the story and answer the following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sng" strike="noStrike" kern="1200" cap="none" spc="0" normalizeH="0" baseline="0" noProof="0" dirty="0" smtClean="0">
                <a:ln>
                  <a:noFill/>
                </a:ln>
                <a:solidFill>
                  <a:prstClr val="black"/>
                </a:solidFill>
                <a:effectLst/>
                <a:uLnTx/>
                <a:uFillTx/>
                <a:latin typeface="Calibri" panose="020F0502020204030204"/>
                <a:ea typeface="+mn-ea"/>
                <a:cs typeface="+mn-cs"/>
              </a:rPr>
              <a:t>Who was John?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______________________________________________________________________________________________________________________________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sng" strike="noStrike" kern="1200" cap="none" spc="0" normalizeH="0" baseline="0" noProof="0" dirty="0" smtClean="0">
                <a:ln>
                  <a:noFill/>
                </a:ln>
                <a:solidFill>
                  <a:prstClr val="black"/>
                </a:solidFill>
                <a:effectLst/>
                <a:uLnTx/>
                <a:uFillTx/>
                <a:latin typeface="Calibri" panose="020F0502020204030204"/>
                <a:ea typeface="+mn-ea"/>
                <a:cs typeface="+mn-cs"/>
              </a:rPr>
              <a:t>What was Jesus doing in the river?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______________________________________________________________________________________________________________________________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sng" strike="noStrike" kern="1200" cap="none" spc="0" normalizeH="0" baseline="0" noProof="0" dirty="0" smtClean="0">
                <a:ln>
                  <a:noFill/>
                </a:ln>
                <a:solidFill>
                  <a:prstClr val="black"/>
                </a:solidFill>
                <a:effectLst/>
                <a:uLnTx/>
                <a:uFillTx/>
                <a:latin typeface="Calibri" panose="020F0502020204030204"/>
                <a:ea typeface="+mn-ea"/>
                <a:cs typeface="+mn-cs"/>
              </a:rPr>
              <a:t>What is baptism?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______________________________________________________________________________________________________________________________</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881" y="5588919"/>
            <a:ext cx="1299108" cy="964684"/>
          </a:xfrm>
          <a:prstGeom prst="rect">
            <a:avLst/>
          </a:prstGeom>
        </p:spPr>
      </p:pic>
    </p:spTree>
    <p:extLst>
      <p:ext uri="{BB962C8B-B14F-4D97-AF65-F5344CB8AC3E}">
        <p14:creationId xmlns:p14="http://schemas.microsoft.com/office/powerpoint/2010/main" val="28491457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alpha val="37000"/>
          </a:schemeClr>
        </a:solidFill>
        <a:effectLst/>
      </p:bgPr>
    </p:bg>
    <p:spTree>
      <p:nvGrpSpPr>
        <p:cNvPr id="1" name=""/>
        <p:cNvGrpSpPr/>
        <p:nvPr/>
      </p:nvGrpSpPr>
      <p:grpSpPr>
        <a:xfrm>
          <a:off x="0" y="0"/>
          <a:ext cx="0" cy="0"/>
          <a:chOff x="0" y="0"/>
          <a:chExt cx="0" cy="0"/>
        </a:xfrm>
      </p:grpSpPr>
      <p:sp>
        <p:nvSpPr>
          <p:cNvPr id="2" name="Rectangle 1"/>
          <p:cNvSpPr/>
          <p:nvPr/>
        </p:nvSpPr>
        <p:spPr>
          <a:xfrm>
            <a:off x="259554" y="112432"/>
            <a:ext cx="11405578" cy="61247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sng" strike="noStrike" kern="1200" cap="none" spc="0" normalizeH="0" baseline="0" noProof="0" dirty="0" smtClean="0">
                <a:ln>
                  <a:noFill/>
                </a:ln>
                <a:solidFill>
                  <a:prstClr val="black"/>
                </a:solidFill>
                <a:effectLst/>
                <a:uLnTx/>
                <a:uFillTx/>
                <a:latin typeface="Calibri" panose="020F0502020204030204"/>
                <a:ea typeface="+mn-ea"/>
                <a:cs typeface="+mn-cs"/>
              </a:rPr>
              <a:t>Who told Jesus to get baptised?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______________________________________________________________________________________________________________________________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sng" strike="noStrike" kern="1200" cap="none" spc="0" normalizeH="0" baseline="0" noProof="0" dirty="0" smtClean="0">
                <a:ln>
                  <a:noFill/>
                </a:ln>
                <a:solidFill>
                  <a:prstClr val="black"/>
                </a:solidFill>
                <a:effectLst/>
                <a:uLnTx/>
                <a:uFillTx/>
                <a:latin typeface="Calibri" panose="020F0502020204030204"/>
                <a:ea typeface="+mn-ea"/>
                <a:cs typeface="+mn-cs"/>
              </a:rPr>
              <a:t>Who did the dove represent and what did it say?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_____________________________________________________________________________________________________________________________________________________________________________________________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Jesus was baptised as a sign of starting again, washing away any sins and having a new start. It also showed Christians that Jesus was one of them and confirming he was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8899" y="5654233"/>
            <a:ext cx="1299108" cy="964684"/>
          </a:xfrm>
          <a:prstGeom prst="rect">
            <a:avLst/>
          </a:prstGeom>
        </p:spPr>
      </p:pic>
    </p:spTree>
    <p:extLst>
      <p:ext uri="{BB962C8B-B14F-4D97-AF65-F5344CB8AC3E}">
        <p14:creationId xmlns:p14="http://schemas.microsoft.com/office/powerpoint/2010/main" val="26953048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7E8A39-E67B-1840-9E5D-A3DC4E9F774F}"/>
              </a:ext>
            </a:extLst>
          </p:cNvPr>
          <p:cNvSpPr txBox="1"/>
          <p:nvPr/>
        </p:nvSpPr>
        <p:spPr>
          <a:xfrm>
            <a:off x="5036254" y="2905780"/>
            <a:ext cx="21194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17567256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smtClean="0"/>
              <a:t>Subject</a:t>
            </a:r>
            <a:r>
              <a:rPr lang="en-GB" dirty="0" smtClean="0"/>
              <a:t>: </a:t>
            </a:r>
            <a:r>
              <a:rPr lang="en-GB" sz="2400" dirty="0" smtClean="0"/>
              <a:t>French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u="sng" dirty="0" smtClean="0"/>
              <a:t>Thursday </a:t>
            </a:r>
            <a:r>
              <a:rPr lang="en-GB" sz="3200" u="sng" dirty="0"/>
              <a:t>4</a:t>
            </a:r>
            <a:r>
              <a:rPr lang="en-GB" sz="3200" u="sng" baseline="30000" dirty="0" smtClean="0"/>
              <a:t>th</a:t>
            </a:r>
            <a:r>
              <a:rPr lang="en-GB" sz="3200" u="sng" dirty="0" smtClean="0"/>
              <a:t> February 2021</a:t>
            </a:r>
            <a:r>
              <a:rPr lang="en-GB" u="sng" dirty="0" smtClean="0"/>
              <a:t> </a:t>
            </a:r>
            <a:endParaRPr lang="en-GB" u="sng" dirty="0"/>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752932" y="2960913"/>
            <a:ext cx="10429593" cy="707886"/>
          </a:xfrm>
          <a:prstGeom prst="rect">
            <a:avLst/>
          </a:prstGeom>
          <a:noFill/>
        </p:spPr>
        <p:txBody>
          <a:bodyPr wrap="square" rtlCol="0">
            <a:spAutoFit/>
          </a:bodyPr>
          <a:lstStyle/>
          <a:p>
            <a:r>
              <a:rPr lang="en-GB" sz="4000" u="sng" dirty="0" smtClean="0"/>
              <a:t>L.O </a:t>
            </a:r>
            <a:r>
              <a:rPr lang="en-GB" sz="4000" u="sng" dirty="0" smtClean="0">
                <a:latin typeface="+mj-lt"/>
              </a:rPr>
              <a:t>To be able to ask someone their age.</a:t>
            </a:r>
            <a:endParaRPr lang="en-GB" sz="4000" u="sng" dirty="0">
              <a:latin typeface="+mj-lt"/>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7448" t="3859" r="8203" b="4084"/>
          <a:stretch/>
        </p:blipFill>
        <p:spPr>
          <a:xfrm>
            <a:off x="4730800" y="6014949"/>
            <a:ext cx="749958" cy="511561"/>
          </a:xfrm>
          <a:prstGeom prst="rect">
            <a:avLst/>
          </a:prstGeom>
          <a:ln w="19050">
            <a:solidFill>
              <a:schemeClr val="tx1"/>
            </a:solidFill>
          </a:ln>
        </p:spPr>
      </p:pic>
    </p:spTree>
    <p:extLst>
      <p:ext uri="{BB962C8B-B14F-4D97-AF65-F5344CB8AC3E}">
        <p14:creationId xmlns:p14="http://schemas.microsoft.com/office/powerpoint/2010/main" val="29941013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3224" y="1248729"/>
            <a:ext cx="10927770" cy="523220"/>
          </a:xfrm>
          <a:prstGeom prst="rect">
            <a:avLst/>
          </a:prstGeom>
          <a:noFill/>
        </p:spPr>
        <p:txBody>
          <a:bodyPr wrap="square" rtlCol="0">
            <a:spAutoFit/>
          </a:bodyPr>
          <a:lstStyle/>
          <a:p>
            <a:r>
              <a:rPr lang="en-GB" sz="2800" dirty="0" smtClean="0">
                <a:latin typeface="Calibri (body)"/>
              </a:rPr>
              <a:t>Watch and listen to the song linked below to practise counting to 10.</a:t>
            </a:r>
          </a:p>
        </p:txBody>
      </p:sp>
      <p:sp>
        <p:nvSpPr>
          <p:cNvPr id="3" name="TextBox 2"/>
          <p:cNvSpPr txBox="1"/>
          <p:nvPr/>
        </p:nvSpPr>
        <p:spPr>
          <a:xfrm>
            <a:off x="1356610" y="4483352"/>
            <a:ext cx="10041432" cy="461665"/>
          </a:xfrm>
          <a:prstGeom prst="rect">
            <a:avLst/>
          </a:prstGeom>
          <a:noFill/>
        </p:spPr>
        <p:txBody>
          <a:bodyPr wrap="square" rtlCol="0">
            <a:spAutoFit/>
          </a:bodyPr>
          <a:lstStyle/>
          <a:p>
            <a:pPr algn="r"/>
            <a:r>
              <a:rPr lang="en-GB" sz="2400" dirty="0">
                <a:solidFill>
                  <a:srgbClr val="FF0000"/>
                </a:solidFill>
                <a:latin typeface="Calibri body"/>
              </a:rPr>
              <a:t>https://www.youtube.com/watch?v=lsc3qLMaCu8</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5125" y="5642467"/>
            <a:ext cx="628838" cy="85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334" y="5644752"/>
            <a:ext cx="679989" cy="859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54794" y="5616473"/>
            <a:ext cx="644241" cy="87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9417" y="5642967"/>
            <a:ext cx="650034" cy="84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4203" y="5644753"/>
            <a:ext cx="618515" cy="85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5196" y="5644753"/>
            <a:ext cx="635379" cy="848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0741" y="5644753"/>
            <a:ext cx="393847" cy="85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910195" y="5633040"/>
            <a:ext cx="1091399" cy="91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91243" y="5644753"/>
            <a:ext cx="619791" cy="848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77737" y="5616473"/>
            <a:ext cx="629533" cy="85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26" name="TextBox 25"/>
          <p:cNvSpPr txBox="1"/>
          <p:nvPr/>
        </p:nvSpPr>
        <p:spPr>
          <a:xfrm>
            <a:off x="528124" y="4103142"/>
            <a:ext cx="10927770" cy="400110"/>
          </a:xfrm>
          <a:prstGeom prst="rect">
            <a:avLst/>
          </a:prstGeom>
          <a:noFill/>
        </p:spPr>
        <p:txBody>
          <a:bodyPr wrap="square" rtlCol="0">
            <a:spAutoFit/>
          </a:bodyPr>
          <a:lstStyle/>
          <a:p>
            <a:pPr algn="r"/>
            <a:r>
              <a:rPr lang="en-GB" sz="2000" dirty="0" smtClean="0">
                <a:latin typeface="Calibri body"/>
              </a:rPr>
              <a:t>Copy and paste the following link:</a:t>
            </a:r>
            <a:endParaRPr lang="en-GB" sz="2000" dirty="0">
              <a:latin typeface="Calibri body"/>
            </a:endParaRPr>
          </a:p>
        </p:txBody>
      </p:sp>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7678" y="165455"/>
            <a:ext cx="1369865" cy="1017227"/>
          </a:xfrm>
          <a:prstGeom prst="rect">
            <a:avLst/>
          </a:prstGeom>
        </p:spPr>
      </p:pic>
      <p:sp>
        <p:nvSpPr>
          <p:cNvPr id="30" name="TextBox 29"/>
          <p:cNvSpPr txBox="1"/>
          <p:nvPr/>
        </p:nvSpPr>
        <p:spPr>
          <a:xfrm>
            <a:off x="1536066" y="1963262"/>
            <a:ext cx="8466795" cy="1947565"/>
          </a:xfrm>
          <a:prstGeom prst="wedgeEllipseCallout">
            <a:avLst>
              <a:gd name="adj1" fmla="val 48066"/>
              <a:gd name="adj2" fmla="val 60518"/>
            </a:avLst>
          </a:prstGeom>
          <a:noFill/>
          <a:ln>
            <a:solidFill>
              <a:schemeClr val="tx1"/>
            </a:solidFill>
          </a:ln>
        </p:spPr>
        <p:txBody>
          <a:bodyPr wrap="square" rtlCol="0">
            <a:spAutoFit/>
          </a:bodyPr>
          <a:lstStyle/>
          <a:p>
            <a:pPr algn="ctr"/>
            <a:r>
              <a:rPr lang="en-GB" sz="2800" dirty="0" smtClean="0"/>
              <a:t>Make sure you follow along and join in to make sure you are pronouncing each number correctly.</a:t>
            </a:r>
            <a:endParaRPr lang="en-GB" sz="2800" dirty="0"/>
          </a:p>
        </p:txBody>
      </p:sp>
    </p:spTree>
    <p:extLst>
      <p:ext uri="{BB962C8B-B14F-4D97-AF65-F5344CB8AC3E}">
        <p14:creationId xmlns:p14="http://schemas.microsoft.com/office/powerpoint/2010/main" val="298560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nodeType="with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par>
                                <p:cTn id="11" presetID="10" presetClass="entr" presetSubtype="0" fill="hold" nodeType="withEffect">
                                  <p:stCondLst>
                                    <p:cond delay="5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000"/>
                                        <p:tgtEl>
                                          <p:spTgt spid="16"/>
                                        </p:tgtEl>
                                      </p:cBhvr>
                                    </p:animEffect>
                                  </p:childTnLst>
                                </p:cTn>
                              </p:par>
                              <p:par>
                                <p:cTn id="14" presetID="10" presetClass="entr" presetSubtype="0" fill="hold" nodeType="withEffect">
                                  <p:stCondLst>
                                    <p:cond delay="5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2000"/>
                                        <p:tgtEl>
                                          <p:spTgt spid="17"/>
                                        </p:tgtEl>
                                      </p:cBhvr>
                                    </p:animEffect>
                                  </p:childTnLst>
                                </p:cTn>
                              </p:par>
                              <p:par>
                                <p:cTn id="17" presetID="10" presetClass="entr" presetSubtype="0" fill="hold" nodeType="withEffect">
                                  <p:stCondLst>
                                    <p:cond delay="5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2000"/>
                                        <p:tgtEl>
                                          <p:spTgt spid="18"/>
                                        </p:tgtEl>
                                      </p:cBhvr>
                                    </p:animEffect>
                                  </p:childTnLst>
                                </p:cTn>
                              </p:par>
                              <p:par>
                                <p:cTn id="20" presetID="10" presetClass="entr" presetSubtype="0" fill="hold" nodeType="withEffect">
                                  <p:stCondLst>
                                    <p:cond delay="5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0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2000"/>
                                        <p:tgtEl>
                                          <p:spTgt spid="20"/>
                                        </p:tgtEl>
                                      </p:cBhvr>
                                    </p:animEffect>
                                  </p:childTnLst>
                                </p:cTn>
                              </p:par>
                              <p:par>
                                <p:cTn id="26" presetID="10" presetClass="entr" presetSubtype="0" fill="hold" nodeType="withEffect">
                                  <p:stCondLst>
                                    <p:cond delay="50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040777" y="1719763"/>
          <a:ext cx="6432139" cy="4023360"/>
        </p:xfrm>
        <a:graphic>
          <a:graphicData uri="http://schemas.openxmlformats.org/drawingml/2006/table">
            <a:tbl>
              <a:tblPr firstRow="1" bandRow="1">
                <a:tableStyleId>{5C22544A-7EE6-4342-B048-85BDC9FD1C3A}</a:tableStyleId>
              </a:tblPr>
              <a:tblGrid>
                <a:gridCol w="1407294">
                  <a:extLst>
                    <a:ext uri="{9D8B030D-6E8A-4147-A177-3AD203B41FA5}">
                      <a16:colId xmlns:a16="http://schemas.microsoft.com/office/drawing/2014/main" val="1107875142"/>
                    </a:ext>
                  </a:extLst>
                </a:gridCol>
                <a:gridCol w="2325188">
                  <a:extLst>
                    <a:ext uri="{9D8B030D-6E8A-4147-A177-3AD203B41FA5}">
                      <a16:colId xmlns:a16="http://schemas.microsoft.com/office/drawing/2014/main" val="1880896496"/>
                    </a:ext>
                  </a:extLst>
                </a:gridCol>
                <a:gridCol w="2699657">
                  <a:extLst>
                    <a:ext uri="{9D8B030D-6E8A-4147-A177-3AD203B41FA5}">
                      <a16:colId xmlns:a16="http://schemas.microsoft.com/office/drawing/2014/main" val="855619939"/>
                    </a:ext>
                  </a:extLst>
                </a:gridCol>
              </a:tblGrid>
              <a:tr h="356259">
                <a:tc>
                  <a:txBody>
                    <a:bodyPr/>
                    <a:lstStyle/>
                    <a:p>
                      <a:pPr algn="ctr"/>
                      <a:r>
                        <a:rPr lang="en-GB" dirty="0" smtClean="0"/>
                        <a:t>Number</a:t>
                      </a:r>
                      <a:endParaRPr lang="en-GB" dirty="0"/>
                    </a:p>
                  </a:txBody>
                  <a:tcPr/>
                </a:tc>
                <a:tc>
                  <a:txBody>
                    <a:bodyPr/>
                    <a:lstStyle/>
                    <a:p>
                      <a:pPr algn="ctr"/>
                      <a:r>
                        <a:rPr lang="en-GB" dirty="0" smtClean="0"/>
                        <a:t>French</a:t>
                      </a:r>
                      <a:r>
                        <a:rPr lang="en-GB" baseline="0" dirty="0" smtClean="0"/>
                        <a:t> Word</a:t>
                      </a:r>
                      <a:endParaRPr lang="en-GB" dirty="0"/>
                    </a:p>
                  </a:txBody>
                  <a:tcPr/>
                </a:tc>
                <a:tc>
                  <a:txBody>
                    <a:bodyPr/>
                    <a:lstStyle/>
                    <a:p>
                      <a:pPr algn="ctr"/>
                      <a:r>
                        <a:rPr lang="en-GB" dirty="0" smtClean="0"/>
                        <a:t>Phonetic Pronunciation</a:t>
                      </a:r>
                      <a:endParaRPr lang="en-GB" dirty="0"/>
                    </a:p>
                  </a:txBody>
                  <a:tcPr/>
                </a:tc>
                <a:extLst>
                  <a:ext uri="{0D108BD9-81ED-4DB2-BD59-A6C34878D82A}">
                    <a16:rowId xmlns:a16="http://schemas.microsoft.com/office/drawing/2014/main" val="1263761596"/>
                  </a:ext>
                </a:extLst>
              </a:tr>
              <a:tr h="356259">
                <a:tc>
                  <a:txBody>
                    <a:bodyPr/>
                    <a:lstStyle/>
                    <a:p>
                      <a:pPr algn="ctr"/>
                      <a:r>
                        <a:rPr lang="en-GB" dirty="0" smtClean="0"/>
                        <a:t>1</a:t>
                      </a:r>
                      <a:endParaRPr lang="en-GB" dirty="0"/>
                    </a:p>
                  </a:txBody>
                  <a:tcPr/>
                </a:tc>
                <a:tc>
                  <a:txBody>
                    <a:bodyPr/>
                    <a:lstStyle/>
                    <a:p>
                      <a:pPr algn="ctr"/>
                      <a:r>
                        <a:rPr lang="en-GB" dirty="0" smtClean="0"/>
                        <a:t>un</a:t>
                      </a:r>
                    </a:p>
                  </a:txBody>
                  <a:tcPr/>
                </a:tc>
                <a:tc>
                  <a:txBody>
                    <a:bodyPr/>
                    <a:lstStyle/>
                    <a:p>
                      <a:pPr algn="ctr"/>
                      <a:r>
                        <a:rPr lang="en-GB" dirty="0" err="1" smtClean="0"/>
                        <a:t>ahn</a:t>
                      </a:r>
                      <a:endParaRPr lang="en-GB" dirty="0"/>
                    </a:p>
                  </a:txBody>
                  <a:tcPr/>
                </a:tc>
                <a:extLst>
                  <a:ext uri="{0D108BD9-81ED-4DB2-BD59-A6C34878D82A}">
                    <a16:rowId xmlns:a16="http://schemas.microsoft.com/office/drawing/2014/main" val="69324316"/>
                  </a:ext>
                </a:extLst>
              </a:tr>
              <a:tr h="356259">
                <a:tc>
                  <a:txBody>
                    <a:bodyPr/>
                    <a:lstStyle/>
                    <a:p>
                      <a:pPr algn="ctr"/>
                      <a:r>
                        <a:rPr lang="en-GB" dirty="0" smtClean="0"/>
                        <a:t>2</a:t>
                      </a:r>
                      <a:endParaRPr lang="en-GB" dirty="0"/>
                    </a:p>
                  </a:txBody>
                  <a:tcPr/>
                </a:tc>
                <a:tc>
                  <a:txBody>
                    <a:bodyPr/>
                    <a:lstStyle/>
                    <a:p>
                      <a:pPr algn="ctr"/>
                      <a:r>
                        <a:rPr lang="en-GB" dirty="0" err="1" smtClean="0"/>
                        <a:t>deux</a:t>
                      </a:r>
                      <a:endParaRPr lang="en-GB" dirty="0"/>
                    </a:p>
                  </a:txBody>
                  <a:tcPr/>
                </a:tc>
                <a:tc>
                  <a:txBody>
                    <a:bodyPr/>
                    <a:lstStyle/>
                    <a:p>
                      <a:pPr algn="ctr"/>
                      <a:r>
                        <a:rPr lang="en-GB" dirty="0" err="1" smtClean="0"/>
                        <a:t>duhr</a:t>
                      </a:r>
                      <a:endParaRPr lang="en-GB" dirty="0"/>
                    </a:p>
                  </a:txBody>
                  <a:tcPr/>
                </a:tc>
                <a:extLst>
                  <a:ext uri="{0D108BD9-81ED-4DB2-BD59-A6C34878D82A}">
                    <a16:rowId xmlns:a16="http://schemas.microsoft.com/office/drawing/2014/main" val="2602053525"/>
                  </a:ext>
                </a:extLst>
              </a:tr>
              <a:tr h="356259">
                <a:tc>
                  <a:txBody>
                    <a:bodyPr/>
                    <a:lstStyle/>
                    <a:p>
                      <a:pPr algn="ctr"/>
                      <a:r>
                        <a:rPr lang="en-GB" dirty="0" smtClean="0"/>
                        <a:t>3</a:t>
                      </a:r>
                      <a:endParaRPr lang="en-GB" dirty="0"/>
                    </a:p>
                  </a:txBody>
                  <a:tcPr/>
                </a:tc>
                <a:tc>
                  <a:txBody>
                    <a:bodyPr/>
                    <a:lstStyle/>
                    <a:p>
                      <a:pPr algn="ctr"/>
                      <a:r>
                        <a:rPr lang="en-GB" dirty="0" err="1" smtClean="0"/>
                        <a:t>trois</a:t>
                      </a:r>
                      <a:endParaRPr lang="en-GB" dirty="0"/>
                    </a:p>
                  </a:txBody>
                  <a:tcPr/>
                </a:tc>
                <a:tc>
                  <a:txBody>
                    <a:bodyPr/>
                    <a:lstStyle/>
                    <a:p>
                      <a:pPr algn="ctr"/>
                      <a:r>
                        <a:rPr lang="en-GB" dirty="0" err="1" smtClean="0"/>
                        <a:t>twah</a:t>
                      </a:r>
                      <a:endParaRPr lang="en-GB" dirty="0"/>
                    </a:p>
                  </a:txBody>
                  <a:tcPr/>
                </a:tc>
                <a:extLst>
                  <a:ext uri="{0D108BD9-81ED-4DB2-BD59-A6C34878D82A}">
                    <a16:rowId xmlns:a16="http://schemas.microsoft.com/office/drawing/2014/main" val="1447084688"/>
                  </a:ext>
                </a:extLst>
              </a:tr>
              <a:tr h="356259">
                <a:tc>
                  <a:txBody>
                    <a:bodyPr/>
                    <a:lstStyle/>
                    <a:p>
                      <a:pPr algn="ctr"/>
                      <a:r>
                        <a:rPr lang="en-GB" dirty="0" smtClean="0"/>
                        <a:t>4</a:t>
                      </a:r>
                      <a:endParaRPr lang="en-GB" dirty="0"/>
                    </a:p>
                  </a:txBody>
                  <a:tcPr/>
                </a:tc>
                <a:tc>
                  <a:txBody>
                    <a:bodyPr/>
                    <a:lstStyle/>
                    <a:p>
                      <a:pPr algn="ctr"/>
                      <a:r>
                        <a:rPr lang="en-GB" dirty="0" err="1" smtClean="0"/>
                        <a:t>quatre</a:t>
                      </a:r>
                      <a:endParaRPr lang="en-GB" dirty="0"/>
                    </a:p>
                  </a:txBody>
                  <a:tcPr/>
                </a:tc>
                <a:tc>
                  <a:txBody>
                    <a:bodyPr/>
                    <a:lstStyle/>
                    <a:p>
                      <a:pPr algn="ctr"/>
                      <a:r>
                        <a:rPr lang="en-GB" dirty="0" err="1" smtClean="0"/>
                        <a:t>katr</a:t>
                      </a:r>
                      <a:endParaRPr lang="en-GB" dirty="0"/>
                    </a:p>
                  </a:txBody>
                  <a:tcPr/>
                </a:tc>
                <a:extLst>
                  <a:ext uri="{0D108BD9-81ED-4DB2-BD59-A6C34878D82A}">
                    <a16:rowId xmlns:a16="http://schemas.microsoft.com/office/drawing/2014/main" val="1989651146"/>
                  </a:ext>
                </a:extLst>
              </a:tr>
              <a:tr h="356259">
                <a:tc>
                  <a:txBody>
                    <a:bodyPr/>
                    <a:lstStyle/>
                    <a:p>
                      <a:pPr algn="ctr"/>
                      <a:r>
                        <a:rPr lang="en-GB" dirty="0" smtClean="0"/>
                        <a:t>5</a:t>
                      </a:r>
                      <a:endParaRPr lang="en-GB" dirty="0"/>
                    </a:p>
                  </a:txBody>
                  <a:tcPr/>
                </a:tc>
                <a:tc>
                  <a:txBody>
                    <a:bodyPr/>
                    <a:lstStyle/>
                    <a:p>
                      <a:pPr algn="ctr"/>
                      <a:r>
                        <a:rPr lang="en-GB" dirty="0" smtClean="0"/>
                        <a:t>cinq</a:t>
                      </a:r>
                      <a:endParaRPr lang="en-GB" dirty="0"/>
                    </a:p>
                  </a:txBody>
                  <a:tcPr/>
                </a:tc>
                <a:tc>
                  <a:txBody>
                    <a:bodyPr/>
                    <a:lstStyle/>
                    <a:p>
                      <a:pPr algn="ctr"/>
                      <a:r>
                        <a:rPr lang="en-GB" dirty="0" smtClean="0"/>
                        <a:t>sank</a:t>
                      </a:r>
                      <a:endParaRPr lang="en-GB" dirty="0"/>
                    </a:p>
                  </a:txBody>
                  <a:tcPr/>
                </a:tc>
                <a:extLst>
                  <a:ext uri="{0D108BD9-81ED-4DB2-BD59-A6C34878D82A}">
                    <a16:rowId xmlns:a16="http://schemas.microsoft.com/office/drawing/2014/main" val="2613771347"/>
                  </a:ext>
                </a:extLst>
              </a:tr>
              <a:tr h="356259">
                <a:tc>
                  <a:txBody>
                    <a:bodyPr/>
                    <a:lstStyle/>
                    <a:p>
                      <a:pPr algn="ctr"/>
                      <a:r>
                        <a:rPr lang="en-GB" dirty="0" smtClean="0"/>
                        <a:t>6</a:t>
                      </a:r>
                      <a:endParaRPr lang="en-GB" dirty="0"/>
                    </a:p>
                  </a:txBody>
                  <a:tcPr/>
                </a:tc>
                <a:tc>
                  <a:txBody>
                    <a:bodyPr/>
                    <a:lstStyle/>
                    <a:p>
                      <a:pPr algn="ctr"/>
                      <a:r>
                        <a:rPr lang="en-GB" dirty="0" smtClean="0"/>
                        <a:t>six</a:t>
                      </a:r>
                      <a:endParaRPr lang="en-GB" dirty="0"/>
                    </a:p>
                  </a:txBody>
                  <a:tcPr/>
                </a:tc>
                <a:tc>
                  <a:txBody>
                    <a:bodyPr/>
                    <a:lstStyle/>
                    <a:p>
                      <a:pPr algn="ctr"/>
                      <a:r>
                        <a:rPr lang="en-GB" dirty="0" err="1" smtClean="0"/>
                        <a:t>seese</a:t>
                      </a:r>
                      <a:endParaRPr lang="en-GB" dirty="0"/>
                    </a:p>
                  </a:txBody>
                  <a:tcPr/>
                </a:tc>
                <a:extLst>
                  <a:ext uri="{0D108BD9-81ED-4DB2-BD59-A6C34878D82A}">
                    <a16:rowId xmlns:a16="http://schemas.microsoft.com/office/drawing/2014/main" val="1575398424"/>
                  </a:ext>
                </a:extLst>
              </a:tr>
              <a:tr h="356259">
                <a:tc>
                  <a:txBody>
                    <a:bodyPr/>
                    <a:lstStyle/>
                    <a:p>
                      <a:pPr algn="ctr"/>
                      <a:r>
                        <a:rPr lang="en-GB" dirty="0" smtClean="0"/>
                        <a:t>7</a:t>
                      </a:r>
                      <a:endParaRPr lang="en-GB" dirty="0"/>
                    </a:p>
                  </a:txBody>
                  <a:tcPr/>
                </a:tc>
                <a:tc>
                  <a:txBody>
                    <a:bodyPr/>
                    <a:lstStyle/>
                    <a:p>
                      <a:pPr algn="ctr"/>
                      <a:r>
                        <a:rPr lang="en-GB" dirty="0" smtClean="0"/>
                        <a:t>sept</a:t>
                      </a:r>
                      <a:endParaRPr lang="en-GB" dirty="0"/>
                    </a:p>
                  </a:txBody>
                  <a:tcPr/>
                </a:tc>
                <a:tc>
                  <a:txBody>
                    <a:bodyPr/>
                    <a:lstStyle/>
                    <a:p>
                      <a:pPr algn="ctr"/>
                      <a:r>
                        <a:rPr lang="en-GB" dirty="0" smtClean="0"/>
                        <a:t>set</a:t>
                      </a:r>
                      <a:endParaRPr lang="en-GB" dirty="0"/>
                    </a:p>
                  </a:txBody>
                  <a:tcPr/>
                </a:tc>
                <a:extLst>
                  <a:ext uri="{0D108BD9-81ED-4DB2-BD59-A6C34878D82A}">
                    <a16:rowId xmlns:a16="http://schemas.microsoft.com/office/drawing/2014/main" val="3179025626"/>
                  </a:ext>
                </a:extLst>
              </a:tr>
              <a:tr h="356259">
                <a:tc>
                  <a:txBody>
                    <a:bodyPr/>
                    <a:lstStyle/>
                    <a:p>
                      <a:pPr algn="ctr"/>
                      <a:r>
                        <a:rPr lang="en-GB" dirty="0" smtClean="0"/>
                        <a:t>8</a:t>
                      </a:r>
                      <a:endParaRPr lang="en-GB" dirty="0"/>
                    </a:p>
                  </a:txBody>
                  <a:tcPr/>
                </a:tc>
                <a:tc>
                  <a:txBody>
                    <a:bodyPr/>
                    <a:lstStyle/>
                    <a:p>
                      <a:pPr algn="ctr"/>
                      <a:r>
                        <a:rPr lang="en-GB" dirty="0" err="1" smtClean="0"/>
                        <a:t>huit</a:t>
                      </a:r>
                      <a:endParaRPr lang="en-GB" dirty="0"/>
                    </a:p>
                  </a:txBody>
                  <a:tcPr/>
                </a:tc>
                <a:tc>
                  <a:txBody>
                    <a:bodyPr/>
                    <a:lstStyle/>
                    <a:p>
                      <a:pPr algn="ctr"/>
                      <a:r>
                        <a:rPr lang="en-GB" dirty="0" err="1" smtClean="0"/>
                        <a:t>wheet</a:t>
                      </a:r>
                      <a:endParaRPr lang="en-GB" dirty="0"/>
                    </a:p>
                  </a:txBody>
                  <a:tcPr/>
                </a:tc>
                <a:extLst>
                  <a:ext uri="{0D108BD9-81ED-4DB2-BD59-A6C34878D82A}">
                    <a16:rowId xmlns:a16="http://schemas.microsoft.com/office/drawing/2014/main" val="728447265"/>
                  </a:ext>
                </a:extLst>
              </a:tr>
              <a:tr h="356259">
                <a:tc>
                  <a:txBody>
                    <a:bodyPr/>
                    <a:lstStyle/>
                    <a:p>
                      <a:pPr algn="ctr"/>
                      <a:r>
                        <a:rPr lang="en-GB" dirty="0" smtClean="0"/>
                        <a:t>9</a:t>
                      </a:r>
                      <a:endParaRPr lang="en-GB" dirty="0"/>
                    </a:p>
                  </a:txBody>
                  <a:tcPr/>
                </a:tc>
                <a:tc>
                  <a:txBody>
                    <a:bodyPr/>
                    <a:lstStyle/>
                    <a:p>
                      <a:pPr algn="ctr"/>
                      <a:r>
                        <a:rPr lang="en-GB" dirty="0" err="1" smtClean="0"/>
                        <a:t>neuf</a:t>
                      </a:r>
                      <a:endParaRPr lang="en-GB" dirty="0"/>
                    </a:p>
                  </a:txBody>
                  <a:tcPr/>
                </a:tc>
                <a:tc>
                  <a:txBody>
                    <a:bodyPr/>
                    <a:lstStyle/>
                    <a:p>
                      <a:pPr algn="ctr"/>
                      <a:r>
                        <a:rPr lang="en-GB" dirty="0" err="1" smtClean="0"/>
                        <a:t>nurf</a:t>
                      </a:r>
                      <a:endParaRPr lang="en-GB" dirty="0"/>
                    </a:p>
                  </a:txBody>
                  <a:tcPr/>
                </a:tc>
                <a:extLst>
                  <a:ext uri="{0D108BD9-81ED-4DB2-BD59-A6C34878D82A}">
                    <a16:rowId xmlns:a16="http://schemas.microsoft.com/office/drawing/2014/main" val="4022646319"/>
                  </a:ext>
                </a:extLst>
              </a:tr>
              <a:tr h="356259">
                <a:tc>
                  <a:txBody>
                    <a:bodyPr/>
                    <a:lstStyle/>
                    <a:p>
                      <a:pPr algn="ctr"/>
                      <a:r>
                        <a:rPr lang="en-GB" dirty="0" smtClean="0"/>
                        <a:t>10</a:t>
                      </a:r>
                      <a:endParaRPr lang="en-GB" dirty="0"/>
                    </a:p>
                  </a:txBody>
                  <a:tcPr/>
                </a:tc>
                <a:tc>
                  <a:txBody>
                    <a:bodyPr/>
                    <a:lstStyle/>
                    <a:p>
                      <a:pPr algn="ctr"/>
                      <a:r>
                        <a:rPr lang="en-GB" dirty="0" smtClean="0"/>
                        <a:t>dix</a:t>
                      </a:r>
                      <a:endParaRPr lang="en-GB" dirty="0"/>
                    </a:p>
                  </a:txBody>
                  <a:tcPr/>
                </a:tc>
                <a:tc>
                  <a:txBody>
                    <a:bodyPr/>
                    <a:lstStyle/>
                    <a:p>
                      <a:pPr algn="ctr"/>
                      <a:r>
                        <a:rPr lang="en-GB" dirty="0" err="1" smtClean="0"/>
                        <a:t>deese</a:t>
                      </a:r>
                      <a:endParaRPr lang="en-GB" dirty="0"/>
                    </a:p>
                  </a:txBody>
                  <a:tcPr/>
                </a:tc>
                <a:extLst>
                  <a:ext uri="{0D108BD9-81ED-4DB2-BD59-A6C34878D82A}">
                    <a16:rowId xmlns:a16="http://schemas.microsoft.com/office/drawing/2014/main" val="328592858"/>
                  </a:ext>
                </a:extLst>
              </a:tr>
            </a:tbl>
          </a:graphicData>
        </a:graphic>
      </p:graphicFrame>
      <p:sp>
        <p:nvSpPr>
          <p:cNvPr id="5" name="TextBox 4"/>
          <p:cNvSpPr txBox="1"/>
          <p:nvPr/>
        </p:nvSpPr>
        <p:spPr>
          <a:xfrm>
            <a:off x="296092" y="276114"/>
            <a:ext cx="10259849" cy="830997"/>
          </a:xfrm>
          <a:prstGeom prst="rect">
            <a:avLst/>
          </a:prstGeom>
          <a:noFill/>
        </p:spPr>
        <p:txBody>
          <a:bodyPr wrap="square" rtlCol="0">
            <a:spAutoFit/>
          </a:bodyPr>
          <a:lstStyle/>
          <a:p>
            <a:r>
              <a:rPr lang="en-GB" sz="2400" dirty="0" smtClean="0">
                <a:latin typeface="Calibri (body)"/>
              </a:rPr>
              <a:t>Sometimes words in French don’t always sound exactly like how they are written down.</a:t>
            </a:r>
            <a:endParaRPr lang="en-GB" sz="2400" dirty="0">
              <a:latin typeface="Calibri (body)"/>
            </a:endParaRPr>
          </a:p>
        </p:txBody>
      </p:sp>
      <p:sp>
        <p:nvSpPr>
          <p:cNvPr id="6" name="Rectangle 5"/>
          <p:cNvSpPr/>
          <p:nvPr/>
        </p:nvSpPr>
        <p:spPr>
          <a:xfrm>
            <a:off x="7802880" y="1754588"/>
            <a:ext cx="2652618" cy="398853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Elbow Connector 7"/>
          <p:cNvCxnSpPr/>
          <p:nvPr/>
        </p:nvCxnSpPr>
        <p:spPr>
          <a:xfrm rot="16200000" flipH="1">
            <a:off x="10429373" y="1892292"/>
            <a:ext cx="1062446" cy="1010195"/>
          </a:xfrm>
          <a:prstGeom prst="bentConnector3">
            <a:avLst>
              <a:gd name="adj1" fmla="val 49999"/>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455498" y="2932641"/>
            <a:ext cx="1602385" cy="1169551"/>
          </a:xfrm>
          <a:prstGeom prst="rect">
            <a:avLst/>
          </a:prstGeom>
          <a:noFill/>
        </p:spPr>
        <p:txBody>
          <a:bodyPr wrap="square" rtlCol="0">
            <a:spAutoFit/>
          </a:bodyPr>
          <a:lstStyle/>
          <a:p>
            <a:pPr algn="ctr"/>
            <a:r>
              <a:rPr lang="en-GB" sz="1400" dirty="0" smtClean="0">
                <a:latin typeface="Calibri body"/>
              </a:rPr>
              <a:t>This column shows you how to pronounce the French word correctly.</a:t>
            </a:r>
            <a:endParaRPr lang="en-GB" sz="1400" dirty="0">
              <a:latin typeface="Calibri body"/>
            </a:endParaRPr>
          </a:p>
        </p:txBody>
      </p:sp>
      <p:cxnSp>
        <p:nvCxnSpPr>
          <p:cNvPr id="14" name="Elbow Connector 13"/>
          <p:cNvCxnSpPr/>
          <p:nvPr/>
        </p:nvCxnSpPr>
        <p:spPr>
          <a:xfrm>
            <a:off x="6840839" y="5743112"/>
            <a:ext cx="1367245" cy="722821"/>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479861" y="1754588"/>
            <a:ext cx="2264666" cy="3988535"/>
          </a:xfrm>
          <a:prstGeom prst="rect">
            <a:avLst/>
          </a:prstGeom>
          <a:noFill/>
          <a:ln w="5715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7894570" y="5867189"/>
            <a:ext cx="2621281" cy="738664"/>
          </a:xfrm>
          <a:prstGeom prst="rect">
            <a:avLst/>
          </a:prstGeom>
          <a:noFill/>
        </p:spPr>
        <p:txBody>
          <a:bodyPr wrap="square" rtlCol="0">
            <a:spAutoFit/>
          </a:bodyPr>
          <a:lstStyle/>
          <a:p>
            <a:pPr algn="ctr"/>
            <a:r>
              <a:rPr lang="en-GB" sz="1400" dirty="0" smtClean="0">
                <a:latin typeface="Calibri body"/>
              </a:rPr>
              <a:t>This column shows the correct French spelling of each number to 10.</a:t>
            </a:r>
            <a:endParaRPr lang="en-GB" sz="1400" dirty="0">
              <a:latin typeface="Calibri body"/>
            </a:endParaRPr>
          </a:p>
        </p:txBody>
      </p:sp>
      <p:sp>
        <p:nvSpPr>
          <p:cNvPr id="10" name="Rectangle 9"/>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9365" y="144368"/>
            <a:ext cx="1125071" cy="1125071"/>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744" y="5667296"/>
            <a:ext cx="1299108" cy="964684"/>
          </a:xfrm>
          <a:prstGeom prst="rect">
            <a:avLst/>
          </a:prstGeom>
        </p:spPr>
      </p:pic>
      <p:sp>
        <p:nvSpPr>
          <p:cNvPr id="2" name="TextBox 1"/>
          <p:cNvSpPr txBox="1"/>
          <p:nvPr/>
        </p:nvSpPr>
        <p:spPr>
          <a:xfrm>
            <a:off x="737168" y="1635277"/>
            <a:ext cx="2830287" cy="2466915"/>
          </a:xfrm>
          <a:prstGeom prst="wedgeEllipseCallout">
            <a:avLst>
              <a:gd name="adj1" fmla="val 52540"/>
              <a:gd name="adj2" fmla="val 47103"/>
            </a:avLst>
          </a:prstGeom>
          <a:solidFill>
            <a:schemeClr val="accent1">
              <a:lumMod val="60000"/>
              <a:lumOff val="40000"/>
            </a:schemeClr>
          </a:solidFill>
          <a:ln>
            <a:solidFill>
              <a:schemeClr val="tx1"/>
            </a:solidFill>
          </a:ln>
        </p:spPr>
        <p:txBody>
          <a:bodyPr wrap="square" rtlCol="0">
            <a:spAutoFit/>
          </a:bodyPr>
          <a:lstStyle/>
          <a:p>
            <a:pPr algn="ctr"/>
            <a:r>
              <a:rPr lang="en-GB" dirty="0" smtClean="0"/>
              <a:t>Use the table to help you pronounce each number to 10. Make sure you say them all out loud.</a:t>
            </a:r>
            <a:endParaRPr lang="en-GB" dirty="0"/>
          </a:p>
        </p:txBody>
      </p:sp>
    </p:spTree>
    <p:extLst>
      <p:ext uri="{BB962C8B-B14F-4D97-AF65-F5344CB8AC3E}">
        <p14:creationId xmlns:p14="http://schemas.microsoft.com/office/powerpoint/2010/main" val="17051258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5"/>
          <p:cNvSpPr>
            <a:spLocks noGrp="1"/>
          </p:cNvSpPr>
          <p:nvPr>
            <p:ph type="title"/>
          </p:nvPr>
        </p:nvSpPr>
        <p:spPr>
          <a:xfrm>
            <a:off x="1985962" y="333121"/>
            <a:ext cx="8220075" cy="1595438"/>
          </a:xfrm>
        </p:spPr>
        <p:txBody>
          <a:bodyPr>
            <a:normAutofit/>
          </a:bodyPr>
          <a:lstStyle/>
          <a:p>
            <a:pPr algn="ctr"/>
            <a:r>
              <a:rPr lang="en-GB" altLang="en-US" sz="4000" dirty="0" smtClean="0">
                <a:latin typeface="Calibri body"/>
              </a:rPr>
              <a:t>Counting 0-10 Quiz</a:t>
            </a:r>
          </a:p>
        </p:txBody>
      </p:sp>
      <p:sp>
        <p:nvSpPr>
          <p:cNvPr id="9219" name="Content Placeholder 6"/>
          <p:cNvSpPr>
            <a:spLocks noGrp="1"/>
          </p:cNvSpPr>
          <p:nvPr>
            <p:ph idx="1"/>
          </p:nvPr>
        </p:nvSpPr>
        <p:spPr>
          <a:xfrm>
            <a:off x="3302644" y="4337063"/>
            <a:ext cx="6103450" cy="1339794"/>
          </a:xfrm>
        </p:spPr>
        <p:txBody>
          <a:bodyPr>
            <a:normAutofit/>
          </a:bodyPr>
          <a:lstStyle/>
          <a:p>
            <a:pPr marL="0" indent="0" algn="ctr">
              <a:buNone/>
            </a:pPr>
            <a:r>
              <a:rPr lang="en-GB" altLang="en-US" dirty="0" smtClean="0">
                <a:latin typeface="Calibri body"/>
              </a:rPr>
              <a:t>Write down your answer on the slide and check your answers at the end of the quiz.</a:t>
            </a:r>
          </a:p>
        </p:txBody>
      </p:sp>
      <p:pic>
        <p:nvPicPr>
          <p:cNvPr id="922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86399" y="1524992"/>
            <a:ext cx="1246917" cy="4964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6"/>
          <p:cNvSpPr txBox="1">
            <a:spLocks/>
          </p:cNvSpPr>
          <p:nvPr/>
        </p:nvSpPr>
        <p:spPr>
          <a:xfrm>
            <a:off x="1465183" y="2326252"/>
            <a:ext cx="6111274" cy="13574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altLang="en-US" dirty="0" smtClean="0">
                <a:latin typeface="Calibri body"/>
              </a:rPr>
              <a:t>Work with a partner or an adult at home to answer the following questions.</a:t>
            </a:r>
          </a:p>
        </p:txBody>
      </p:sp>
      <p:sp>
        <p:nvSpPr>
          <p:cNvPr id="9" name="Rectangle 8"/>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2" name="Picture 1"/>
          <p:cNvPicPr>
            <a:picLocks noChangeAspect="1"/>
          </p:cNvPicPr>
          <p:nvPr/>
        </p:nvPicPr>
        <p:blipFill>
          <a:blip r:embed="rId4"/>
          <a:stretch>
            <a:fillRect/>
          </a:stretch>
        </p:blipFill>
        <p:spPr>
          <a:xfrm>
            <a:off x="367086" y="5358340"/>
            <a:ext cx="1371719" cy="1018120"/>
          </a:xfrm>
          <a:prstGeom prst="rect">
            <a:avLst/>
          </a:prstGeom>
        </p:spPr>
      </p:pic>
    </p:spTree>
    <p:extLst>
      <p:ext uri="{BB962C8B-B14F-4D97-AF65-F5344CB8AC3E}">
        <p14:creationId xmlns:p14="http://schemas.microsoft.com/office/powerpoint/2010/main" val="20942800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5"/>
          <p:cNvSpPr>
            <a:spLocks noGrp="1"/>
          </p:cNvSpPr>
          <p:nvPr>
            <p:ph type="title"/>
          </p:nvPr>
        </p:nvSpPr>
        <p:spPr>
          <a:xfrm>
            <a:off x="3282687" y="976488"/>
            <a:ext cx="5599078" cy="1595438"/>
          </a:xfrm>
        </p:spPr>
        <p:txBody>
          <a:bodyPr>
            <a:normAutofit/>
          </a:bodyPr>
          <a:lstStyle/>
          <a:p>
            <a:r>
              <a:rPr lang="en-GB" altLang="en-US" sz="4000" dirty="0" smtClean="0">
                <a:latin typeface="Calibri body"/>
              </a:rPr>
              <a:t>Which number is </a:t>
            </a:r>
            <a:r>
              <a:rPr lang="en-GB" altLang="en-US" sz="4000" dirty="0" err="1" smtClean="0">
                <a:latin typeface="Calibri body"/>
              </a:rPr>
              <a:t>huit</a:t>
            </a:r>
            <a:r>
              <a:rPr lang="en-GB" altLang="en-US" sz="4000" dirty="0" smtClean="0">
                <a:latin typeface="Calibri body"/>
              </a:rPr>
              <a:t>?</a:t>
            </a:r>
          </a:p>
        </p:txBody>
      </p:sp>
      <p:pic>
        <p:nvPicPr>
          <p:cNvPr id="1024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34454" y="1194523"/>
            <a:ext cx="542925"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2284413" y="2812733"/>
            <a:ext cx="3662362" cy="654050"/>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rPr>
              <a:t>A)  3</a:t>
            </a:r>
          </a:p>
        </p:txBody>
      </p:sp>
      <p:sp>
        <p:nvSpPr>
          <p:cNvPr id="9" name="Rounded Rectangle 8"/>
          <p:cNvSpPr/>
          <p:nvPr/>
        </p:nvSpPr>
        <p:spPr>
          <a:xfrm>
            <a:off x="6249988" y="2812733"/>
            <a:ext cx="3662362" cy="654050"/>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B)  9</a:t>
            </a:r>
          </a:p>
        </p:txBody>
      </p:sp>
      <p:sp>
        <p:nvSpPr>
          <p:cNvPr id="15" name="Rounded Rectangle 14"/>
          <p:cNvSpPr/>
          <p:nvPr/>
        </p:nvSpPr>
        <p:spPr>
          <a:xfrm>
            <a:off x="2278063" y="3774758"/>
            <a:ext cx="3662362" cy="652462"/>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C)  8</a:t>
            </a:r>
          </a:p>
        </p:txBody>
      </p:sp>
      <p:sp>
        <p:nvSpPr>
          <p:cNvPr id="16" name="Rounded Rectangle 15"/>
          <p:cNvSpPr/>
          <p:nvPr/>
        </p:nvSpPr>
        <p:spPr>
          <a:xfrm>
            <a:off x="6242051" y="3774758"/>
            <a:ext cx="3662363" cy="652462"/>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D)  2</a:t>
            </a:r>
          </a:p>
        </p:txBody>
      </p:sp>
      <p:sp>
        <p:nvSpPr>
          <p:cNvPr id="10" name="Title 5"/>
          <p:cNvSpPr txBox="1">
            <a:spLocks/>
          </p:cNvSpPr>
          <p:nvPr/>
        </p:nvSpPr>
        <p:spPr>
          <a:xfrm>
            <a:off x="232971" y="108158"/>
            <a:ext cx="712053" cy="1081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smtClean="0">
                <a:latin typeface="Calibri body"/>
              </a:rPr>
              <a:t>1.</a:t>
            </a:r>
          </a:p>
        </p:txBody>
      </p:sp>
      <p:sp>
        <p:nvSpPr>
          <p:cNvPr id="11" name="Rectangle 10"/>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451" y="5676857"/>
            <a:ext cx="1254732" cy="931732"/>
          </a:xfrm>
          <a:prstGeom prst="rect">
            <a:avLst/>
          </a:prstGeom>
        </p:spPr>
      </p:pic>
      <p:sp>
        <p:nvSpPr>
          <p:cNvPr id="2" name="TextBox 1"/>
          <p:cNvSpPr txBox="1"/>
          <p:nvPr/>
        </p:nvSpPr>
        <p:spPr>
          <a:xfrm>
            <a:off x="3717358" y="5605655"/>
            <a:ext cx="1075693" cy="369332"/>
          </a:xfrm>
          <a:prstGeom prst="rect">
            <a:avLst/>
          </a:prstGeom>
          <a:noFill/>
        </p:spPr>
        <p:txBody>
          <a:bodyPr wrap="square" rtlCol="0">
            <a:spAutoFit/>
          </a:bodyPr>
          <a:lstStyle/>
          <a:p>
            <a:r>
              <a:rPr lang="en-GB" dirty="0" smtClean="0">
                <a:latin typeface="Calibri body"/>
              </a:rPr>
              <a:t>Answer</a:t>
            </a:r>
            <a:r>
              <a:rPr lang="en-GB" dirty="0" smtClean="0"/>
              <a:t>:</a:t>
            </a:r>
            <a:endParaRPr lang="en-GB" dirty="0"/>
          </a:p>
        </p:txBody>
      </p:sp>
      <p:sp>
        <p:nvSpPr>
          <p:cNvPr id="3" name="Rectangle 2"/>
          <p:cNvSpPr/>
          <p:nvPr/>
        </p:nvSpPr>
        <p:spPr>
          <a:xfrm>
            <a:off x="4793051" y="5384772"/>
            <a:ext cx="2966286" cy="8310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6113700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2000" fill="hold"/>
                                        <p:tgtEl>
                                          <p:spTgt spid="16"/>
                                        </p:tgtEl>
                                        <p:attrNameLst>
                                          <p:attrName>fillcolor</p:attrName>
                                        </p:attrNameLst>
                                      </p:cBhvr>
                                      <p:to>
                                        <a:srgbClr val="C00000"/>
                                      </p:to>
                                    </p:animClr>
                                    <p:set>
                                      <p:cBhvr>
                                        <p:cTn id="7" dur="2000" fill="hold"/>
                                        <p:tgtEl>
                                          <p:spTgt spid="16"/>
                                        </p:tgtEl>
                                        <p:attrNameLst>
                                          <p:attrName>fill.type</p:attrName>
                                        </p:attrNameLst>
                                      </p:cBhvr>
                                      <p:to>
                                        <p:strVal val="solid"/>
                                      </p:to>
                                    </p:set>
                                    <p:set>
                                      <p:cBhvr>
                                        <p:cTn id="8"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mph" presetSubtype="2" fill="hold" nodeType="clickEffect">
                                  <p:stCondLst>
                                    <p:cond delay="0"/>
                                  </p:stCondLst>
                                  <p:childTnLst>
                                    <p:animClr clrSpc="rgb" dir="cw">
                                      <p:cBhvr>
                                        <p:cTn id="13" dur="2000" fill="hold"/>
                                        <p:tgtEl>
                                          <p:spTgt spid="15"/>
                                        </p:tgtEl>
                                        <p:attrNameLst>
                                          <p:attrName>fillcolor</p:attrName>
                                        </p:attrNameLst>
                                      </p:cBhvr>
                                      <p:to>
                                        <a:srgbClr val="92D050"/>
                                      </p:to>
                                    </p:animClr>
                                    <p:set>
                                      <p:cBhvr>
                                        <p:cTn id="14" dur="2000" fill="hold"/>
                                        <p:tgtEl>
                                          <p:spTgt spid="15"/>
                                        </p:tgtEl>
                                        <p:attrNameLst>
                                          <p:attrName>fill.type</p:attrName>
                                        </p:attrNameLst>
                                      </p:cBhvr>
                                      <p:to>
                                        <p:strVal val="solid"/>
                                      </p:to>
                                    </p:set>
                                    <p:set>
                                      <p:cBhvr>
                                        <p:cTn id="15"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mph" presetSubtype="2" fill="hold" nodeType="clickEffect">
                                  <p:stCondLst>
                                    <p:cond delay="0"/>
                                  </p:stCondLst>
                                  <p:childTnLst>
                                    <p:animClr clrSpc="rgb" dir="cw">
                                      <p:cBhvr>
                                        <p:cTn id="20" dur="2000" fill="hold"/>
                                        <p:tgtEl>
                                          <p:spTgt spid="9"/>
                                        </p:tgtEl>
                                        <p:attrNameLst>
                                          <p:attrName>fillcolor</p:attrName>
                                        </p:attrNameLst>
                                      </p:cBhvr>
                                      <p:to>
                                        <a:srgbClr val="C00000"/>
                                      </p:to>
                                    </p:animClr>
                                    <p:set>
                                      <p:cBhvr>
                                        <p:cTn id="21" dur="2000" fill="hold"/>
                                        <p:tgtEl>
                                          <p:spTgt spid="9"/>
                                        </p:tgtEl>
                                        <p:attrNameLst>
                                          <p:attrName>fill.type</p:attrName>
                                        </p:attrNameLst>
                                      </p:cBhvr>
                                      <p:to>
                                        <p:strVal val="solid"/>
                                      </p:to>
                                    </p:set>
                                    <p:set>
                                      <p:cBhvr>
                                        <p:cTn id="22"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mph" presetSubtype="2" fill="hold" nodeType="clickEffect">
                                  <p:stCondLst>
                                    <p:cond delay="0"/>
                                  </p:stCondLst>
                                  <p:childTnLst>
                                    <p:animClr clrSpc="rgb" dir="cw">
                                      <p:cBhvr>
                                        <p:cTn id="27" dur="2000" fill="hold"/>
                                        <p:tgtEl>
                                          <p:spTgt spid="5"/>
                                        </p:tgtEl>
                                        <p:attrNameLst>
                                          <p:attrName>fillcolor</p:attrName>
                                        </p:attrNameLst>
                                      </p:cBhvr>
                                      <p:to>
                                        <a:srgbClr val="C00000"/>
                                      </p:to>
                                    </p:animClr>
                                    <p:set>
                                      <p:cBhvr>
                                        <p:cTn id="28" dur="2000" fill="hold"/>
                                        <p:tgtEl>
                                          <p:spTgt spid="5"/>
                                        </p:tgtEl>
                                        <p:attrNameLst>
                                          <p:attrName>fill.type</p:attrName>
                                        </p:attrNameLst>
                                      </p:cBhvr>
                                      <p:to>
                                        <p:strVal val="solid"/>
                                      </p:to>
                                    </p:set>
                                    <p:set>
                                      <p:cBhvr>
                                        <p:cTn id="29"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5"/>
          <p:cNvSpPr>
            <a:spLocks noGrp="1"/>
          </p:cNvSpPr>
          <p:nvPr>
            <p:ph type="title"/>
          </p:nvPr>
        </p:nvSpPr>
        <p:spPr>
          <a:xfrm>
            <a:off x="940594" y="1130207"/>
            <a:ext cx="10310811" cy="1595438"/>
          </a:xfrm>
        </p:spPr>
        <p:txBody>
          <a:bodyPr>
            <a:normAutofit/>
          </a:bodyPr>
          <a:lstStyle/>
          <a:p>
            <a:pPr algn="ctr"/>
            <a:r>
              <a:rPr lang="en-GB" altLang="en-US" dirty="0" smtClean="0">
                <a:latin typeface="Calibri body"/>
              </a:rPr>
              <a:t>Which of these is the answer to 8 - 4?</a:t>
            </a:r>
          </a:p>
        </p:txBody>
      </p:sp>
      <p:pic>
        <p:nvPicPr>
          <p:cNvPr id="1126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79942" y="5407068"/>
            <a:ext cx="542925"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2232159" y="2725645"/>
            <a:ext cx="3662362" cy="654050"/>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A)  </a:t>
            </a:r>
            <a:r>
              <a:rPr lang="en-GB" dirty="0" err="1">
                <a:solidFill>
                  <a:schemeClr val="tx1"/>
                </a:solidFill>
                <a:cs typeface="Arial" panose="020B0604020202020204" pitchFamily="34" charset="0"/>
              </a:rPr>
              <a:t>zéro</a:t>
            </a:r>
            <a:endParaRPr lang="en-GB" dirty="0">
              <a:solidFill>
                <a:schemeClr val="tx1"/>
              </a:solidFill>
            </a:endParaRPr>
          </a:p>
        </p:txBody>
      </p:sp>
      <p:sp>
        <p:nvSpPr>
          <p:cNvPr id="9" name="Rounded Rectangle 8"/>
          <p:cNvSpPr/>
          <p:nvPr/>
        </p:nvSpPr>
        <p:spPr>
          <a:xfrm>
            <a:off x="6197734" y="2725645"/>
            <a:ext cx="3662362" cy="654050"/>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B)  </a:t>
            </a:r>
            <a:r>
              <a:rPr lang="en-GB" dirty="0" err="1">
                <a:solidFill>
                  <a:schemeClr val="tx1"/>
                </a:solidFill>
              </a:rPr>
              <a:t>quatre</a:t>
            </a:r>
            <a:endParaRPr lang="en-GB" dirty="0">
              <a:solidFill>
                <a:schemeClr val="tx1"/>
              </a:solidFill>
            </a:endParaRPr>
          </a:p>
        </p:txBody>
      </p:sp>
      <p:sp>
        <p:nvSpPr>
          <p:cNvPr id="15" name="Rounded Rectangle 14"/>
          <p:cNvSpPr/>
          <p:nvPr/>
        </p:nvSpPr>
        <p:spPr>
          <a:xfrm>
            <a:off x="2225809" y="3687670"/>
            <a:ext cx="3662362" cy="652462"/>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C)  </a:t>
            </a:r>
            <a:r>
              <a:rPr lang="en-GB" dirty="0" err="1">
                <a:solidFill>
                  <a:schemeClr val="tx1"/>
                </a:solidFill>
              </a:rPr>
              <a:t>trois</a:t>
            </a:r>
            <a:endParaRPr lang="en-GB" dirty="0">
              <a:solidFill>
                <a:schemeClr val="tx1"/>
              </a:solidFill>
            </a:endParaRPr>
          </a:p>
        </p:txBody>
      </p:sp>
      <p:sp>
        <p:nvSpPr>
          <p:cNvPr id="16" name="Rounded Rectangle 15"/>
          <p:cNvSpPr/>
          <p:nvPr/>
        </p:nvSpPr>
        <p:spPr>
          <a:xfrm>
            <a:off x="6189797" y="3687670"/>
            <a:ext cx="3662363" cy="652462"/>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D)  </a:t>
            </a:r>
            <a:r>
              <a:rPr lang="en-GB" dirty="0" err="1">
                <a:solidFill>
                  <a:schemeClr val="tx1"/>
                </a:solidFill>
              </a:rPr>
              <a:t>neuf</a:t>
            </a:r>
            <a:endParaRPr lang="en-GB" dirty="0">
              <a:solidFill>
                <a:schemeClr val="tx1"/>
              </a:solidFill>
            </a:endParaRPr>
          </a:p>
        </p:txBody>
      </p:sp>
      <p:sp>
        <p:nvSpPr>
          <p:cNvPr id="10" name="Title 5"/>
          <p:cNvSpPr txBox="1">
            <a:spLocks/>
          </p:cNvSpPr>
          <p:nvPr/>
        </p:nvSpPr>
        <p:spPr>
          <a:xfrm>
            <a:off x="188811" y="32392"/>
            <a:ext cx="905853" cy="9916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latin typeface="Calibri body"/>
              </a:rPr>
              <a:t>2</a:t>
            </a:r>
            <a:r>
              <a:rPr lang="en-GB" altLang="en-US" dirty="0" smtClean="0">
                <a:latin typeface="Calibri body"/>
              </a:rPr>
              <a:t>.</a:t>
            </a:r>
          </a:p>
        </p:txBody>
      </p:sp>
      <p:sp>
        <p:nvSpPr>
          <p:cNvPr id="11" name="Rectangle 10"/>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451" y="5676857"/>
            <a:ext cx="1254732" cy="931732"/>
          </a:xfrm>
          <a:prstGeom prst="rect">
            <a:avLst/>
          </a:prstGeom>
        </p:spPr>
      </p:pic>
      <p:sp>
        <p:nvSpPr>
          <p:cNvPr id="14" name="TextBox 13"/>
          <p:cNvSpPr txBox="1"/>
          <p:nvPr/>
        </p:nvSpPr>
        <p:spPr>
          <a:xfrm>
            <a:off x="3717358" y="5605655"/>
            <a:ext cx="1075693" cy="369332"/>
          </a:xfrm>
          <a:prstGeom prst="rect">
            <a:avLst/>
          </a:prstGeom>
          <a:noFill/>
        </p:spPr>
        <p:txBody>
          <a:bodyPr wrap="square" rtlCol="0">
            <a:spAutoFit/>
          </a:bodyPr>
          <a:lstStyle/>
          <a:p>
            <a:r>
              <a:rPr lang="en-GB" dirty="0" smtClean="0">
                <a:latin typeface="Calibri body"/>
              </a:rPr>
              <a:t>Answer:</a:t>
            </a:r>
            <a:endParaRPr lang="en-GB" dirty="0">
              <a:latin typeface="Calibri body"/>
            </a:endParaRPr>
          </a:p>
        </p:txBody>
      </p:sp>
      <p:sp>
        <p:nvSpPr>
          <p:cNvPr id="17" name="Rectangle 16"/>
          <p:cNvSpPr/>
          <p:nvPr/>
        </p:nvSpPr>
        <p:spPr>
          <a:xfrm>
            <a:off x="4793051" y="5384772"/>
            <a:ext cx="2966286" cy="8310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7430443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0000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mph" presetSubtype="2" fill="hold" nodeType="clickEffect">
                                  <p:stCondLst>
                                    <p:cond delay="0"/>
                                  </p:stCondLst>
                                  <p:childTnLst>
                                    <p:animClr clrSpc="rgb" dir="cw">
                                      <p:cBhvr>
                                        <p:cTn id="13" dur="2000" fill="hold"/>
                                        <p:tgtEl>
                                          <p:spTgt spid="9"/>
                                        </p:tgtEl>
                                        <p:attrNameLst>
                                          <p:attrName>fillcolor</p:attrName>
                                        </p:attrNameLst>
                                      </p:cBhvr>
                                      <p:to>
                                        <a:srgbClr val="92D050"/>
                                      </p:to>
                                    </p:animClr>
                                    <p:set>
                                      <p:cBhvr>
                                        <p:cTn id="14" dur="2000" fill="hold"/>
                                        <p:tgtEl>
                                          <p:spTgt spid="9"/>
                                        </p:tgtEl>
                                        <p:attrNameLst>
                                          <p:attrName>fill.type</p:attrName>
                                        </p:attrNameLst>
                                      </p:cBhvr>
                                      <p:to>
                                        <p:strVal val="solid"/>
                                      </p:to>
                                    </p:set>
                                    <p:set>
                                      <p:cBhvr>
                                        <p:cTn id="15"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mph" presetSubtype="2" fill="hold" nodeType="clickEffect">
                                  <p:stCondLst>
                                    <p:cond delay="0"/>
                                  </p:stCondLst>
                                  <p:childTnLst>
                                    <p:animClr clrSpc="rgb" dir="cw">
                                      <p:cBhvr>
                                        <p:cTn id="20" dur="2000" fill="hold"/>
                                        <p:tgtEl>
                                          <p:spTgt spid="15"/>
                                        </p:tgtEl>
                                        <p:attrNameLst>
                                          <p:attrName>fillcolor</p:attrName>
                                        </p:attrNameLst>
                                      </p:cBhvr>
                                      <p:to>
                                        <a:srgbClr val="C00000"/>
                                      </p:to>
                                    </p:animClr>
                                    <p:set>
                                      <p:cBhvr>
                                        <p:cTn id="21" dur="2000" fill="hold"/>
                                        <p:tgtEl>
                                          <p:spTgt spid="15"/>
                                        </p:tgtEl>
                                        <p:attrNameLst>
                                          <p:attrName>fill.type</p:attrName>
                                        </p:attrNameLst>
                                      </p:cBhvr>
                                      <p:to>
                                        <p:strVal val="solid"/>
                                      </p:to>
                                    </p:set>
                                    <p:set>
                                      <p:cBhvr>
                                        <p:cTn id="22"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mph" presetSubtype="2" fill="hold" nodeType="clickEffect">
                                  <p:stCondLst>
                                    <p:cond delay="0"/>
                                  </p:stCondLst>
                                  <p:childTnLst>
                                    <p:animClr clrSpc="rgb" dir="cw">
                                      <p:cBhvr>
                                        <p:cTn id="27" dur="2000" fill="hold"/>
                                        <p:tgtEl>
                                          <p:spTgt spid="16"/>
                                        </p:tgtEl>
                                        <p:attrNameLst>
                                          <p:attrName>fillcolor</p:attrName>
                                        </p:attrNameLst>
                                      </p:cBhvr>
                                      <p:to>
                                        <a:srgbClr val="C00000"/>
                                      </p:to>
                                    </p:animClr>
                                    <p:set>
                                      <p:cBhvr>
                                        <p:cTn id="28" dur="2000" fill="hold"/>
                                        <p:tgtEl>
                                          <p:spTgt spid="16"/>
                                        </p:tgtEl>
                                        <p:attrNameLst>
                                          <p:attrName>fill.type</p:attrName>
                                        </p:attrNameLst>
                                      </p:cBhvr>
                                      <p:to>
                                        <p:strVal val="solid"/>
                                      </p:to>
                                    </p:set>
                                    <p:set>
                                      <p:cBhvr>
                                        <p:cTn id="29"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5962" y="892923"/>
            <a:ext cx="8220075" cy="1595438"/>
          </a:xfrm>
        </p:spPr>
        <p:txBody>
          <a:bodyPr rtlCol="0"/>
          <a:lstStyle/>
          <a:p>
            <a:pPr algn="ctr">
              <a:defRPr/>
            </a:pPr>
            <a:r>
              <a:rPr lang="en-GB" altLang="en-US" dirty="0" smtClean="0">
                <a:latin typeface="Calibri body"/>
                <a:cs typeface="Arial" charset="0"/>
              </a:rPr>
              <a:t>Which number is cinq?</a:t>
            </a:r>
            <a:endParaRPr lang="en-GB" altLang="en-US" sz="3200" dirty="0">
              <a:latin typeface="Calibri body"/>
              <a:cs typeface="Arial" charset="0"/>
            </a:endParaRPr>
          </a:p>
        </p:txBody>
      </p:sp>
      <p:sp>
        <p:nvSpPr>
          <p:cNvPr id="5" name="Rounded Rectangle 4"/>
          <p:cNvSpPr/>
          <p:nvPr/>
        </p:nvSpPr>
        <p:spPr>
          <a:xfrm>
            <a:off x="2284413" y="2882402"/>
            <a:ext cx="3662362" cy="654050"/>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rPr>
              <a:t>A)  two</a:t>
            </a:r>
          </a:p>
        </p:txBody>
      </p:sp>
      <p:sp>
        <p:nvSpPr>
          <p:cNvPr id="9" name="Rounded Rectangle 8"/>
          <p:cNvSpPr/>
          <p:nvPr/>
        </p:nvSpPr>
        <p:spPr>
          <a:xfrm>
            <a:off x="6249988" y="2882402"/>
            <a:ext cx="3662362" cy="654050"/>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B)  </a:t>
            </a:r>
            <a:r>
              <a:rPr lang="en-GB" dirty="0" smtClean="0">
                <a:solidFill>
                  <a:schemeClr val="tx1"/>
                </a:solidFill>
              </a:rPr>
              <a:t>eight</a:t>
            </a:r>
            <a:endParaRPr lang="en-GB" dirty="0">
              <a:solidFill>
                <a:schemeClr val="tx1"/>
              </a:solidFill>
            </a:endParaRPr>
          </a:p>
        </p:txBody>
      </p:sp>
      <p:sp>
        <p:nvSpPr>
          <p:cNvPr id="15" name="Rounded Rectangle 14"/>
          <p:cNvSpPr/>
          <p:nvPr/>
        </p:nvSpPr>
        <p:spPr>
          <a:xfrm>
            <a:off x="2278063" y="3844427"/>
            <a:ext cx="3662362" cy="652462"/>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C)  </a:t>
            </a:r>
            <a:r>
              <a:rPr lang="en-GB" dirty="0" smtClean="0">
                <a:solidFill>
                  <a:schemeClr val="tx1"/>
                </a:solidFill>
              </a:rPr>
              <a:t>five</a:t>
            </a:r>
            <a:endParaRPr lang="en-GB" dirty="0">
              <a:solidFill>
                <a:schemeClr val="tx1"/>
              </a:solidFill>
            </a:endParaRPr>
          </a:p>
        </p:txBody>
      </p:sp>
      <p:sp>
        <p:nvSpPr>
          <p:cNvPr id="16" name="Rounded Rectangle 15"/>
          <p:cNvSpPr/>
          <p:nvPr/>
        </p:nvSpPr>
        <p:spPr>
          <a:xfrm>
            <a:off x="6242051" y="3844427"/>
            <a:ext cx="3662363" cy="652462"/>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D)  three</a:t>
            </a:r>
          </a:p>
        </p:txBody>
      </p:sp>
      <p:sp>
        <p:nvSpPr>
          <p:cNvPr id="10" name="Title 5"/>
          <p:cNvSpPr txBox="1">
            <a:spLocks/>
          </p:cNvSpPr>
          <p:nvPr/>
        </p:nvSpPr>
        <p:spPr>
          <a:xfrm>
            <a:off x="125764" y="118315"/>
            <a:ext cx="712053" cy="8452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latin typeface="Calibri body"/>
              </a:rPr>
              <a:t>3</a:t>
            </a:r>
            <a:r>
              <a:rPr lang="en-GB" altLang="en-US" dirty="0" smtClean="0">
                <a:latin typeface="Calibri body"/>
              </a:rPr>
              <a:t>.</a:t>
            </a:r>
          </a:p>
        </p:txBody>
      </p:sp>
      <p:sp>
        <p:nvSpPr>
          <p:cNvPr id="11" name="Rectangle 10"/>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451" y="5676857"/>
            <a:ext cx="1254732" cy="931732"/>
          </a:xfrm>
          <a:prstGeom prst="rect">
            <a:avLst/>
          </a:prstGeom>
        </p:spPr>
      </p:pic>
      <p:sp>
        <p:nvSpPr>
          <p:cNvPr id="14" name="TextBox 13"/>
          <p:cNvSpPr txBox="1"/>
          <p:nvPr/>
        </p:nvSpPr>
        <p:spPr>
          <a:xfrm>
            <a:off x="3717358" y="5605655"/>
            <a:ext cx="1075693" cy="369332"/>
          </a:xfrm>
          <a:prstGeom prst="rect">
            <a:avLst/>
          </a:prstGeom>
          <a:noFill/>
        </p:spPr>
        <p:txBody>
          <a:bodyPr wrap="square" rtlCol="0">
            <a:spAutoFit/>
          </a:bodyPr>
          <a:lstStyle/>
          <a:p>
            <a:r>
              <a:rPr lang="en-GB" dirty="0" smtClean="0">
                <a:latin typeface="Calibri body"/>
              </a:rPr>
              <a:t>Answer:</a:t>
            </a:r>
            <a:endParaRPr lang="en-GB" dirty="0">
              <a:latin typeface="Calibri body"/>
            </a:endParaRPr>
          </a:p>
        </p:txBody>
      </p:sp>
      <p:sp>
        <p:nvSpPr>
          <p:cNvPr id="17" name="Rectangle 16"/>
          <p:cNvSpPr/>
          <p:nvPr/>
        </p:nvSpPr>
        <p:spPr>
          <a:xfrm>
            <a:off x="4793051" y="5384772"/>
            <a:ext cx="2966286" cy="8310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2759804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0000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mph" presetSubtype="2" fill="hold" nodeType="clickEffect">
                                  <p:stCondLst>
                                    <p:cond delay="0"/>
                                  </p:stCondLst>
                                  <p:childTnLst>
                                    <p:animClr clrSpc="rgb" dir="cw">
                                      <p:cBhvr>
                                        <p:cTn id="13" dur="2000" fill="hold"/>
                                        <p:tgtEl>
                                          <p:spTgt spid="9"/>
                                        </p:tgtEl>
                                        <p:attrNameLst>
                                          <p:attrName>fillcolor</p:attrName>
                                        </p:attrNameLst>
                                      </p:cBhvr>
                                      <p:to>
                                        <a:srgbClr val="C00000"/>
                                      </p:to>
                                    </p:animClr>
                                    <p:set>
                                      <p:cBhvr>
                                        <p:cTn id="14" dur="2000" fill="hold"/>
                                        <p:tgtEl>
                                          <p:spTgt spid="9"/>
                                        </p:tgtEl>
                                        <p:attrNameLst>
                                          <p:attrName>fill.type</p:attrName>
                                        </p:attrNameLst>
                                      </p:cBhvr>
                                      <p:to>
                                        <p:strVal val="solid"/>
                                      </p:to>
                                    </p:set>
                                    <p:set>
                                      <p:cBhvr>
                                        <p:cTn id="15"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mph" presetSubtype="2" fill="hold" nodeType="clickEffect">
                                  <p:stCondLst>
                                    <p:cond delay="0"/>
                                  </p:stCondLst>
                                  <p:childTnLst>
                                    <p:animClr clrSpc="rgb" dir="cw">
                                      <p:cBhvr>
                                        <p:cTn id="20" dur="2000" fill="hold"/>
                                        <p:tgtEl>
                                          <p:spTgt spid="15"/>
                                        </p:tgtEl>
                                        <p:attrNameLst>
                                          <p:attrName>fillcolor</p:attrName>
                                        </p:attrNameLst>
                                      </p:cBhvr>
                                      <p:to>
                                        <a:srgbClr val="92D050"/>
                                      </p:to>
                                    </p:animClr>
                                    <p:set>
                                      <p:cBhvr>
                                        <p:cTn id="21" dur="2000" fill="hold"/>
                                        <p:tgtEl>
                                          <p:spTgt spid="15"/>
                                        </p:tgtEl>
                                        <p:attrNameLst>
                                          <p:attrName>fill.type</p:attrName>
                                        </p:attrNameLst>
                                      </p:cBhvr>
                                      <p:to>
                                        <p:strVal val="solid"/>
                                      </p:to>
                                    </p:set>
                                    <p:set>
                                      <p:cBhvr>
                                        <p:cTn id="22"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mph" presetSubtype="2" fill="hold" nodeType="clickEffect">
                                  <p:stCondLst>
                                    <p:cond delay="0"/>
                                  </p:stCondLst>
                                  <p:childTnLst>
                                    <p:animClr clrSpc="rgb" dir="cw">
                                      <p:cBhvr>
                                        <p:cTn id="27" dur="2000" fill="hold"/>
                                        <p:tgtEl>
                                          <p:spTgt spid="16"/>
                                        </p:tgtEl>
                                        <p:attrNameLst>
                                          <p:attrName>fillcolor</p:attrName>
                                        </p:attrNameLst>
                                      </p:cBhvr>
                                      <p:to>
                                        <a:srgbClr val="C00000"/>
                                      </p:to>
                                    </p:animClr>
                                    <p:set>
                                      <p:cBhvr>
                                        <p:cTn id="28" dur="2000" fill="hold"/>
                                        <p:tgtEl>
                                          <p:spTgt spid="16"/>
                                        </p:tgtEl>
                                        <p:attrNameLst>
                                          <p:attrName>fill.type</p:attrName>
                                        </p:attrNameLst>
                                      </p:cBhvr>
                                      <p:to>
                                        <p:strVal val="solid"/>
                                      </p:to>
                                    </p:set>
                                    <p:set>
                                      <p:cBhvr>
                                        <p:cTn id="29"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98687088"/>
              </p:ext>
            </p:extLst>
          </p:nvPr>
        </p:nvGraphicFramePr>
        <p:xfrm>
          <a:off x="230415" y="307475"/>
          <a:ext cx="10515600" cy="1036320"/>
        </p:xfrm>
        <a:graphic>
          <a:graphicData uri="http://schemas.openxmlformats.org/drawingml/2006/table">
            <a:tbl>
              <a:tblPr/>
              <a:tblGrid>
                <a:gridCol w="10515600">
                  <a:extLst>
                    <a:ext uri="{9D8B030D-6E8A-4147-A177-3AD203B41FA5}">
                      <a16:colId xmlns:a16="http://schemas.microsoft.com/office/drawing/2014/main" val="189299768"/>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smtClean="0"/>
                        <a:t>In history,</a:t>
                      </a:r>
                      <a:r>
                        <a:rPr lang="en-GB" sz="3200" baseline="0" dirty="0" smtClean="0"/>
                        <a:t> some things change and some things stay the same. </a:t>
                      </a:r>
                      <a:endParaRPr lang="en-GB" sz="3200" dirty="0" smtClean="0"/>
                    </a:p>
                    <a:p>
                      <a:endParaRPr lang="en-GB" sz="3000" b="1"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611421176"/>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471400280"/>
              </p:ext>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pic>
        <p:nvPicPr>
          <p:cNvPr id="6" name="Picture 5"/>
          <p:cNvPicPr>
            <a:picLocks noChangeAspect="1"/>
          </p:cNvPicPr>
          <p:nvPr/>
        </p:nvPicPr>
        <p:blipFill>
          <a:blip r:embed="rId3"/>
          <a:stretch>
            <a:fillRect/>
          </a:stretch>
        </p:blipFill>
        <p:spPr>
          <a:xfrm>
            <a:off x="543232" y="828913"/>
            <a:ext cx="5566623" cy="2688229"/>
          </a:xfrm>
          <a:prstGeom prst="rect">
            <a:avLst/>
          </a:prstGeom>
        </p:spPr>
      </p:pic>
      <p:sp>
        <p:nvSpPr>
          <p:cNvPr id="7" name="Oval Callout 6"/>
          <p:cNvSpPr/>
          <p:nvPr/>
        </p:nvSpPr>
        <p:spPr>
          <a:xfrm>
            <a:off x="6483927" y="828913"/>
            <a:ext cx="3200400" cy="2341514"/>
          </a:xfrm>
          <a:prstGeom prst="wedgeEllipseCallout">
            <a:avLst>
              <a:gd name="adj1" fmla="val -54599"/>
              <a:gd name="adj2" fmla="val 441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Remember, there were three different periods to the Stone age. </a:t>
            </a:r>
            <a:endParaRPr lang="en-GB" sz="2400" dirty="0"/>
          </a:p>
        </p:txBody>
      </p:sp>
      <p:pic>
        <p:nvPicPr>
          <p:cNvPr id="8" name="Picture 7"/>
          <p:cNvPicPr>
            <a:picLocks noChangeAspect="1"/>
          </p:cNvPicPr>
          <p:nvPr/>
        </p:nvPicPr>
        <p:blipFill>
          <a:blip r:embed="rId4"/>
          <a:stretch>
            <a:fillRect/>
          </a:stretch>
        </p:blipFill>
        <p:spPr>
          <a:xfrm>
            <a:off x="3542509" y="4033252"/>
            <a:ext cx="5134692" cy="2172003"/>
          </a:xfrm>
          <a:prstGeom prst="rect">
            <a:avLst/>
          </a:prstGeom>
        </p:spPr>
      </p:pic>
      <p:cxnSp>
        <p:nvCxnSpPr>
          <p:cNvPr id="11" name="Straight Arrow Connector 10"/>
          <p:cNvCxnSpPr/>
          <p:nvPr/>
        </p:nvCxnSpPr>
        <p:spPr>
          <a:xfrm>
            <a:off x="4225636" y="2424545"/>
            <a:ext cx="1745673" cy="1608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Oval Callout 12"/>
          <p:cNvSpPr/>
          <p:nvPr/>
        </p:nvSpPr>
        <p:spPr>
          <a:xfrm>
            <a:off x="8853055" y="3893127"/>
            <a:ext cx="2743200" cy="2064328"/>
          </a:xfrm>
          <a:prstGeom prst="wedgeEllipseCallout">
            <a:avLst>
              <a:gd name="adj1" fmla="val -56187"/>
              <a:gd name="adj2" fmla="val 222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9171710" y="4062540"/>
            <a:ext cx="2424545" cy="1569660"/>
          </a:xfrm>
          <a:prstGeom prst="rect">
            <a:avLst/>
          </a:prstGeom>
          <a:noFill/>
        </p:spPr>
        <p:txBody>
          <a:bodyPr wrap="square" rtlCol="0">
            <a:spAutoFit/>
          </a:bodyPr>
          <a:lstStyle/>
          <a:p>
            <a:r>
              <a:rPr lang="en-GB" sz="2400" dirty="0" smtClean="0"/>
              <a:t>A big change happened </a:t>
            </a:r>
          </a:p>
          <a:p>
            <a:r>
              <a:rPr lang="en-GB" sz="2400" dirty="0" smtClean="0"/>
              <a:t>in-between these two periods. </a:t>
            </a:r>
            <a:endParaRPr lang="en-GB" sz="2400" dirty="0"/>
          </a:p>
        </p:txBody>
      </p:sp>
      <p:sp>
        <p:nvSpPr>
          <p:cNvPr id="15" name="TextBox 14"/>
          <p:cNvSpPr txBox="1"/>
          <p:nvPr/>
        </p:nvSpPr>
        <p:spPr>
          <a:xfrm>
            <a:off x="4498473" y="6109855"/>
            <a:ext cx="6141818" cy="461665"/>
          </a:xfrm>
          <a:prstGeom prst="rect">
            <a:avLst/>
          </a:prstGeom>
          <a:noFill/>
        </p:spPr>
        <p:txBody>
          <a:bodyPr wrap="square" rtlCol="0">
            <a:spAutoFit/>
          </a:bodyPr>
          <a:lstStyle/>
          <a:p>
            <a:r>
              <a:rPr lang="en-GB" sz="2400" b="1" dirty="0" smtClean="0"/>
              <a:t>Agricultural is another word for farming. </a:t>
            </a:r>
            <a:endParaRPr lang="en-GB" sz="2400" b="1" dirty="0"/>
          </a:p>
        </p:txBody>
      </p:sp>
    </p:spTree>
    <p:extLst>
      <p:ext uri="{BB962C8B-B14F-4D97-AF65-F5344CB8AC3E}">
        <p14:creationId xmlns:p14="http://schemas.microsoft.com/office/powerpoint/2010/main" val="4075355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5962" y="892405"/>
            <a:ext cx="8220075" cy="1595438"/>
          </a:xfrm>
        </p:spPr>
        <p:txBody>
          <a:bodyPr rtlCol="0">
            <a:noAutofit/>
          </a:bodyPr>
          <a:lstStyle/>
          <a:p>
            <a:pPr algn="ctr">
              <a:defRPr/>
            </a:pPr>
            <a:r>
              <a:rPr lang="en-GB" altLang="en-US" dirty="0" smtClean="0">
                <a:latin typeface="Calibri body"/>
                <a:cs typeface="Arial" charset="0"/>
              </a:rPr>
              <a:t>10 – 1 = …?</a:t>
            </a:r>
            <a:endParaRPr lang="en-GB" altLang="en-US" dirty="0">
              <a:latin typeface="Calibri body"/>
              <a:cs typeface="Arial" charset="0"/>
            </a:endParaRPr>
          </a:p>
        </p:txBody>
      </p:sp>
      <p:pic>
        <p:nvPicPr>
          <p:cNvPr id="13315"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6354" y="4386234"/>
            <a:ext cx="542925"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2267003" y="3763056"/>
            <a:ext cx="3662362" cy="654050"/>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smtClean="0">
                <a:solidFill>
                  <a:schemeClr val="tx1"/>
                </a:solidFill>
              </a:rPr>
              <a:t>C)  un</a:t>
            </a:r>
            <a:endParaRPr lang="en-GB" sz="1600" dirty="0">
              <a:solidFill>
                <a:schemeClr val="tx1"/>
              </a:solidFill>
            </a:endParaRPr>
          </a:p>
        </p:txBody>
      </p:sp>
      <p:sp>
        <p:nvSpPr>
          <p:cNvPr id="9" name="Rounded Rectangle 8"/>
          <p:cNvSpPr/>
          <p:nvPr/>
        </p:nvSpPr>
        <p:spPr>
          <a:xfrm>
            <a:off x="6249988" y="2812735"/>
            <a:ext cx="3662362" cy="654050"/>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B)  </a:t>
            </a:r>
            <a:r>
              <a:rPr lang="en-GB" dirty="0" err="1" smtClean="0">
                <a:solidFill>
                  <a:schemeClr val="tx1"/>
                </a:solidFill>
              </a:rPr>
              <a:t>quatre</a:t>
            </a:r>
            <a:endParaRPr lang="en-GB" dirty="0">
              <a:solidFill>
                <a:schemeClr val="tx1"/>
              </a:solidFill>
            </a:endParaRPr>
          </a:p>
        </p:txBody>
      </p:sp>
      <p:sp>
        <p:nvSpPr>
          <p:cNvPr id="15" name="Rounded Rectangle 14"/>
          <p:cNvSpPr/>
          <p:nvPr/>
        </p:nvSpPr>
        <p:spPr>
          <a:xfrm>
            <a:off x="2278063" y="2816812"/>
            <a:ext cx="3662362" cy="652462"/>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smtClean="0">
                <a:solidFill>
                  <a:schemeClr val="tx1"/>
                </a:solidFill>
              </a:rPr>
              <a:t>A)  </a:t>
            </a:r>
            <a:r>
              <a:rPr lang="en-GB" dirty="0" err="1" smtClean="0">
                <a:solidFill>
                  <a:schemeClr val="tx1"/>
                </a:solidFill>
              </a:rPr>
              <a:t>neuf</a:t>
            </a:r>
            <a:endParaRPr lang="en-GB" dirty="0">
              <a:solidFill>
                <a:schemeClr val="tx1"/>
              </a:solidFill>
            </a:endParaRPr>
          </a:p>
        </p:txBody>
      </p:sp>
      <p:sp>
        <p:nvSpPr>
          <p:cNvPr id="16" name="Rounded Rectangle 15"/>
          <p:cNvSpPr/>
          <p:nvPr/>
        </p:nvSpPr>
        <p:spPr>
          <a:xfrm>
            <a:off x="6242051" y="3774760"/>
            <a:ext cx="3662363" cy="652462"/>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D)  </a:t>
            </a:r>
            <a:r>
              <a:rPr lang="en-GB" dirty="0" smtClean="0">
                <a:solidFill>
                  <a:schemeClr val="tx1"/>
                </a:solidFill>
              </a:rPr>
              <a:t>dix</a:t>
            </a:r>
            <a:endParaRPr lang="en-GB" dirty="0">
              <a:solidFill>
                <a:schemeClr val="tx1"/>
              </a:solidFill>
            </a:endParaRPr>
          </a:p>
        </p:txBody>
      </p:sp>
      <p:sp>
        <p:nvSpPr>
          <p:cNvPr id="10" name="Title 5"/>
          <p:cNvSpPr txBox="1">
            <a:spLocks/>
          </p:cNvSpPr>
          <p:nvPr/>
        </p:nvSpPr>
        <p:spPr>
          <a:xfrm>
            <a:off x="173127" y="105179"/>
            <a:ext cx="638548" cy="80246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latin typeface="Calibri body"/>
              </a:rPr>
              <a:t>4</a:t>
            </a:r>
            <a:r>
              <a:rPr lang="en-GB" altLang="en-US" dirty="0" smtClean="0">
                <a:latin typeface="Calibri body"/>
              </a:rPr>
              <a:t>.</a:t>
            </a:r>
          </a:p>
        </p:txBody>
      </p:sp>
      <p:sp>
        <p:nvSpPr>
          <p:cNvPr id="11" name="Rectangle 10"/>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451" y="5676857"/>
            <a:ext cx="1254732" cy="931732"/>
          </a:xfrm>
          <a:prstGeom prst="rect">
            <a:avLst/>
          </a:prstGeom>
        </p:spPr>
      </p:pic>
      <p:sp>
        <p:nvSpPr>
          <p:cNvPr id="14" name="TextBox 13"/>
          <p:cNvSpPr txBox="1"/>
          <p:nvPr/>
        </p:nvSpPr>
        <p:spPr>
          <a:xfrm>
            <a:off x="3717358" y="5605655"/>
            <a:ext cx="1075693" cy="369332"/>
          </a:xfrm>
          <a:prstGeom prst="rect">
            <a:avLst/>
          </a:prstGeom>
          <a:noFill/>
        </p:spPr>
        <p:txBody>
          <a:bodyPr wrap="square" rtlCol="0">
            <a:spAutoFit/>
          </a:bodyPr>
          <a:lstStyle/>
          <a:p>
            <a:r>
              <a:rPr lang="en-GB" dirty="0" smtClean="0">
                <a:latin typeface="Calibri body"/>
              </a:rPr>
              <a:t>Answer</a:t>
            </a:r>
            <a:r>
              <a:rPr lang="en-GB" dirty="0" smtClean="0"/>
              <a:t>:</a:t>
            </a:r>
            <a:endParaRPr lang="en-GB" dirty="0"/>
          </a:p>
        </p:txBody>
      </p:sp>
      <p:sp>
        <p:nvSpPr>
          <p:cNvPr id="17" name="Rectangle 16"/>
          <p:cNvSpPr/>
          <p:nvPr/>
        </p:nvSpPr>
        <p:spPr>
          <a:xfrm>
            <a:off x="4793051" y="5384772"/>
            <a:ext cx="2966286" cy="8310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7521850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0000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mph" presetSubtype="2" fill="hold" nodeType="clickEffect">
                                  <p:stCondLst>
                                    <p:cond delay="0"/>
                                  </p:stCondLst>
                                  <p:childTnLst>
                                    <p:animClr clrSpc="rgb" dir="cw">
                                      <p:cBhvr>
                                        <p:cTn id="13" dur="2000" fill="hold"/>
                                        <p:tgtEl>
                                          <p:spTgt spid="9"/>
                                        </p:tgtEl>
                                        <p:attrNameLst>
                                          <p:attrName>fillcolor</p:attrName>
                                        </p:attrNameLst>
                                      </p:cBhvr>
                                      <p:to>
                                        <a:srgbClr val="C00000"/>
                                      </p:to>
                                    </p:animClr>
                                    <p:set>
                                      <p:cBhvr>
                                        <p:cTn id="14" dur="2000" fill="hold"/>
                                        <p:tgtEl>
                                          <p:spTgt spid="9"/>
                                        </p:tgtEl>
                                        <p:attrNameLst>
                                          <p:attrName>fill.type</p:attrName>
                                        </p:attrNameLst>
                                      </p:cBhvr>
                                      <p:to>
                                        <p:strVal val="solid"/>
                                      </p:to>
                                    </p:set>
                                    <p:set>
                                      <p:cBhvr>
                                        <p:cTn id="15"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mph" presetSubtype="2" fill="hold" nodeType="clickEffect">
                                  <p:stCondLst>
                                    <p:cond delay="0"/>
                                  </p:stCondLst>
                                  <p:childTnLst>
                                    <p:animClr clrSpc="rgb" dir="cw">
                                      <p:cBhvr>
                                        <p:cTn id="20" dur="2000" fill="hold"/>
                                        <p:tgtEl>
                                          <p:spTgt spid="15"/>
                                        </p:tgtEl>
                                        <p:attrNameLst>
                                          <p:attrName>fillcolor</p:attrName>
                                        </p:attrNameLst>
                                      </p:cBhvr>
                                      <p:to>
                                        <a:srgbClr val="92D050"/>
                                      </p:to>
                                    </p:animClr>
                                    <p:set>
                                      <p:cBhvr>
                                        <p:cTn id="21" dur="2000" fill="hold"/>
                                        <p:tgtEl>
                                          <p:spTgt spid="15"/>
                                        </p:tgtEl>
                                        <p:attrNameLst>
                                          <p:attrName>fill.type</p:attrName>
                                        </p:attrNameLst>
                                      </p:cBhvr>
                                      <p:to>
                                        <p:strVal val="solid"/>
                                      </p:to>
                                    </p:set>
                                    <p:set>
                                      <p:cBhvr>
                                        <p:cTn id="22"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mph" presetSubtype="2" fill="hold" nodeType="clickEffect">
                                  <p:stCondLst>
                                    <p:cond delay="0"/>
                                  </p:stCondLst>
                                  <p:childTnLst>
                                    <p:animClr clrSpc="rgb" dir="cw">
                                      <p:cBhvr>
                                        <p:cTn id="27" dur="2000" fill="hold"/>
                                        <p:tgtEl>
                                          <p:spTgt spid="16"/>
                                        </p:tgtEl>
                                        <p:attrNameLst>
                                          <p:attrName>fillcolor</p:attrName>
                                        </p:attrNameLst>
                                      </p:cBhvr>
                                      <p:to>
                                        <a:srgbClr val="C00000"/>
                                      </p:to>
                                    </p:animClr>
                                    <p:set>
                                      <p:cBhvr>
                                        <p:cTn id="28" dur="2000" fill="hold"/>
                                        <p:tgtEl>
                                          <p:spTgt spid="16"/>
                                        </p:tgtEl>
                                        <p:attrNameLst>
                                          <p:attrName>fill.type</p:attrName>
                                        </p:attrNameLst>
                                      </p:cBhvr>
                                      <p:to>
                                        <p:strVal val="solid"/>
                                      </p:to>
                                    </p:set>
                                    <p:set>
                                      <p:cBhvr>
                                        <p:cTn id="29"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5962" y="899271"/>
            <a:ext cx="8220075" cy="1595438"/>
          </a:xfrm>
        </p:spPr>
        <p:txBody>
          <a:bodyPr rtlCol="0">
            <a:noAutofit/>
          </a:bodyPr>
          <a:lstStyle/>
          <a:p>
            <a:pPr algn="ctr">
              <a:defRPr/>
            </a:pPr>
            <a:r>
              <a:rPr lang="en-GB" altLang="en-US" dirty="0" smtClean="0">
                <a:latin typeface="Calibri body"/>
                <a:cs typeface="Arial" charset="0"/>
              </a:rPr>
              <a:t>Which number is seven?</a:t>
            </a:r>
            <a:endParaRPr lang="en-GB" altLang="en-US" dirty="0">
              <a:latin typeface="Calibri body"/>
              <a:cs typeface="Arial" charset="0"/>
            </a:endParaRPr>
          </a:p>
        </p:txBody>
      </p:sp>
      <p:pic>
        <p:nvPicPr>
          <p:cNvPr id="1536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00655" y="210647"/>
            <a:ext cx="542925"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2284413" y="2708234"/>
            <a:ext cx="3662362" cy="654050"/>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rPr>
              <a:t>A)  </a:t>
            </a:r>
            <a:r>
              <a:rPr lang="en-GB" sz="1600" dirty="0" err="1">
                <a:solidFill>
                  <a:schemeClr val="tx1"/>
                </a:solidFill>
              </a:rPr>
              <a:t>deux</a:t>
            </a:r>
            <a:endParaRPr lang="en-GB" sz="1600" dirty="0">
              <a:solidFill>
                <a:schemeClr val="tx1"/>
              </a:solidFill>
            </a:endParaRPr>
          </a:p>
        </p:txBody>
      </p:sp>
      <p:sp>
        <p:nvSpPr>
          <p:cNvPr id="9" name="Rounded Rectangle 8"/>
          <p:cNvSpPr/>
          <p:nvPr/>
        </p:nvSpPr>
        <p:spPr>
          <a:xfrm>
            <a:off x="6249988" y="2708234"/>
            <a:ext cx="3662362" cy="654050"/>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B)  dix</a:t>
            </a:r>
          </a:p>
        </p:txBody>
      </p:sp>
      <p:sp>
        <p:nvSpPr>
          <p:cNvPr id="15" name="Rounded Rectangle 14"/>
          <p:cNvSpPr/>
          <p:nvPr/>
        </p:nvSpPr>
        <p:spPr>
          <a:xfrm>
            <a:off x="2278063" y="3670259"/>
            <a:ext cx="3662362" cy="652462"/>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C)  six</a:t>
            </a:r>
          </a:p>
        </p:txBody>
      </p:sp>
      <p:sp>
        <p:nvSpPr>
          <p:cNvPr id="16" name="Rounded Rectangle 15"/>
          <p:cNvSpPr/>
          <p:nvPr/>
        </p:nvSpPr>
        <p:spPr>
          <a:xfrm>
            <a:off x="6242051" y="3670259"/>
            <a:ext cx="3662363" cy="652462"/>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D)  sept</a:t>
            </a:r>
          </a:p>
        </p:txBody>
      </p:sp>
      <p:sp>
        <p:nvSpPr>
          <p:cNvPr id="10" name="Title 5"/>
          <p:cNvSpPr txBox="1">
            <a:spLocks/>
          </p:cNvSpPr>
          <p:nvPr/>
        </p:nvSpPr>
        <p:spPr>
          <a:xfrm>
            <a:off x="210451" y="63722"/>
            <a:ext cx="712053" cy="10375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latin typeface="Calibri body"/>
              </a:rPr>
              <a:t>5</a:t>
            </a:r>
            <a:r>
              <a:rPr lang="en-GB" altLang="en-US" dirty="0" smtClean="0">
                <a:latin typeface="Calibri body"/>
              </a:rPr>
              <a:t>.</a:t>
            </a:r>
          </a:p>
        </p:txBody>
      </p:sp>
      <p:sp>
        <p:nvSpPr>
          <p:cNvPr id="11" name="Rectangle 10"/>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451" y="5676857"/>
            <a:ext cx="1254732" cy="931732"/>
          </a:xfrm>
          <a:prstGeom prst="rect">
            <a:avLst/>
          </a:prstGeom>
        </p:spPr>
      </p:pic>
      <p:sp>
        <p:nvSpPr>
          <p:cNvPr id="14" name="TextBox 13"/>
          <p:cNvSpPr txBox="1"/>
          <p:nvPr/>
        </p:nvSpPr>
        <p:spPr>
          <a:xfrm>
            <a:off x="3717358" y="5605655"/>
            <a:ext cx="1075693" cy="369332"/>
          </a:xfrm>
          <a:prstGeom prst="rect">
            <a:avLst/>
          </a:prstGeom>
          <a:noFill/>
        </p:spPr>
        <p:txBody>
          <a:bodyPr wrap="square" rtlCol="0">
            <a:spAutoFit/>
          </a:bodyPr>
          <a:lstStyle/>
          <a:p>
            <a:r>
              <a:rPr lang="en-GB" dirty="0" smtClean="0">
                <a:latin typeface="Calibri body"/>
              </a:rPr>
              <a:t>Answer:</a:t>
            </a:r>
            <a:endParaRPr lang="en-GB" dirty="0">
              <a:latin typeface="Calibri body"/>
            </a:endParaRPr>
          </a:p>
        </p:txBody>
      </p:sp>
      <p:sp>
        <p:nvSpPr>
          <p:cNvPr id="17" name="Rectangle 16"/>
          <p:cNvSpPr/>
          <p:nvPr/>
        </p:nvSpPr>
        <p:spPr>
          <a:xfrm>
            <a:off x="4793051" y="5384772"/>
            <a:ext cx="2966286" cy="8310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552468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0000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mph" presetSubtype="2" fill="hold" nodeType="clickEffect">
                                  <p:stCondLst>
                                    <p:cond delay="0"/>
                                  </p:stCondLst>
                                  <p:childTnLst>
                                    <p:animClr clrSpc="rgb" dir="cw">
                                      <p:cBhvr>
                                        <p:cTn id="13" dur="2000" fill="hold"/>
                                        <p:tgtEl>
                                          <p:spTgt spid="9"/>
                                        </p:tgtEl>
                                        <p:attrNameLst>
                                          <p:attrName>fillcolor</p:attrName>
                                        </p:attrNameLst>
                                      </p:cBhvr>
                                      <p:to>
                                        <a:srgbClr val="C00000"/>
                                      </p:to>
                                    </p:animClr>
                                    <p:set>
                                      <p:cBhvr>
                                        <p:cTn id="14" dur="2000" fill="hold"/>
                                        <p:tgtEl>
                                          <p:spTgt spid="9"/>
                                        </p:tgtEl>
                                        <p:attrNameLst>
                                          <p:attrName>fill.type</p:attrName>
                                        </p:attrNameLst>
                                      </p:cBhvr>
                                      <p:to>
                                        <p:strVal val="solid"/>
                                      </p:to>
                                    </p:set>
                                    <p:set>
                                      <p:cBhvr>
                                        <p:cTn id="15"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mph" presetSubtype="2" fill="hold" nodeType="clickEffect">
                                  <p:stCondLst>
                                    <p:cond delay="0"/>
                                  </p:stCondLst>
                                  <p:childTnLst>
                                    <p:animClr clrSpc="rgb" dir="cw">
                                      <p:cBhvr>
                                        <p:cTn id="20" dur="2000" fill="hold"/>
                                        <p:tgtEl>
                                          <p:spTgt spid="15"/>
                                        </p:tgtEl>
                                        <p:attrNameLst>
                                          <p:attrName>fillcolor</p:attrName>
                                        </p:attrNameLst>
                                      </p:cBhvr>
                                      <p:to>
                                        <a:srgbClr val="C00000"/>
                                      </p:to>
                                    </p:animClr>
                                    <p:set>
                                      <p:cBhvr>
                                        <p:cTn id="21" dur="2000" fill="hold"/>
                                        <p:tgtEl>
                                          <p:spTgt spid="15"/>
                                        </p:tgtEl>
                                        <p:attrNameLst>
                                          <p:attrName>fill.type</p:attrName>
                                        </p:attrNameLst>
                                      </p:cBhvr>
                                      <p:to>
                                        <p:strVal val="solid"/>
                                      </p:to>
                                    </p:set>
                                    <p:set>
                                      <p:cBhvr>
                                        <p:cTn id="22"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mph" presetSubtype="2" fill="hold" nodeType="clickEffect">
                                  <p:stCondLst>
                                    <p:cond delay="0"/>
                                  </p:stCondLst>
                                  <p:childTnLst>
                                    <p:animClr clrSpc="rgb" dir="cw">
                                      <p:cBhvr>
                                        <p:cTn id="27" dur="2000" fill="hold"/>
                                        <p:tgtEl>
                                          <p:spTgt spid="16"/>
                                        </p:tgtEl>
                                        <p:attrNameLst>
                                          <p:attrName>fillcolor</p:attrName>
                                        </p:attrNameLst>
                                      </p:cBhvr>
                                      <p:to>
                                        <a:srgbClr val="92D050"/>
                                      </p:to>
                                    </p:animClr>
                                    <p:set>
                                      <p:cBhvr>
                                        <p:cTn id="28" dur="2000" fill="hold"/>
                                        <p:tgtEl>
                                          <p:spTgt spid="16"/>
                                        </p:tgtEl>
                                        <p:attrNameLst>
                                          <p:attrName>fill.type</p:attrName>
                                        </p:attrNameLst>
                                      </p:cBhvr>
                                      <p:to>
                                        <p:strVal val="solid"/>
                                      </p:to>
                                    </p:set>
                                    <p:set>
                                      <p:cBhvr>
                                        <p:cTn id="29"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3842" y="911950"/>
            <a:ext cx="8590866" cy="1724931"/>
          </a:xfrm>
        </p:spPr>
        <p:txBody>
          <a:bodyPr>
            <a:normAutofit/>
          </a:bodyPr>
          <a:lstStyle/>
          <a:p>
            <a:r>
              <a:rPr lang="en-GB" sz="3600" dirty="0" smtClean="0">
                <a:latin typeface="Calibri body"/>
              </a:rPr>
              <a:t>How many Eiffel Towers did you spot on each of the previous question pages?</a:t>
            </a:r>
            <a:endParaRPr lang="en-GB" sz="3600" dirty="0">
              <a:latin typeface="Calibri body"/>
            </a:endParaRPr>
          </a:p>
        </p:txBody>
      </p:sp>
      <p:sp>
        <p:nvSpPr>
          <p:cNvPr id="4" name="Rectangle 3"/>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451" y="5676857"/>
            <a:ext cx="1254732" cy="931732"/>
          </a:xfrm>
          <a:prstGeom prst="rect">
            <a:avLst/>
          </a:prstGeom>
        </p:spPr>
      </p:pic>
      <p:pic>
        <p:nvPicPr>
          <p:cNvPr id="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35132" y="3095579"/>
            <a:ext cx="979576" cy="180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2275114" y="3380605"/>
            <a:ext cx="7639594" cy="172493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smtClean="0">
                <a:latin typeface="Calibri body"/>
              </a:rPr>
              <a:t>Write your answer below in </a:t>
            </a:r>
            <a:r>
              <a:rPr lang="en-GB" sz="4000" b="1" dirty="0" smtClean="0">
                <a:solidFill>
                  <a:srgbClr val="FF0000"/>
                </a:solidFill>
                <a:latin typeface="Calibri body"/>
              </a:rPr>
              <a:t>French</a:t>
            </a:r>
            <a:r>
              <a:rPr lang="en-GB" sz="4000" dirty="0" smtClean="0">
                <a:latin typeface="Calibri body"/>
              </a:rPr>
              <a:t>.</a:t>
            </a:r>
            <a:endParaRPr lang="en-GB" sz="4000" dirty="0">
              <a:latin typeface="Calibri body"/>
            </a:endParaRPr>
          </a:p>
        </p:txBody>
      </p:sp>
      <p:sp>
        <p:nvSpPr>
          <p:cNvPr id="11" name="TextBox 10"/>
          <p:cNvSpPr txBox="1"/>
          <p:nvPr/>
        </p:nvSpPr>
        <p:spPr>
          <a:xfrm>
            <a:off x="3887176" y="5174579"/>
            <a:ext cx="1075693" cy="369332"/>
          </a:xfrm>
          <a:prstGeom prst="rect">
            <a:avLst/>
          </a:prstGeom>
          <a:noFill/>
        </p:spPr>
        <p:txBody>
          <a:bodyPr wrap="square" rtlCol="0">
            <a:spAutoFit/>
          </a:bodyPr>
          <a:lstStyle/>
          <a:p>
            <a:r>
              <a:rPr lang="en-GB" dirty="0" smtClean="0">
                <a:latin typeface="Calibri body"/>
              </a:rPr>
              <a:t>Answer:</a:t>
            </a:r>
            <a:endParaRPr lang="en-GB" dirty="0">
              <a:latin typeface="Calibri body"/>
            </a:endParaRPr>
          </a:p>
        </p:txBody>
      </p:sp>
      <p:sp>
        <p:nvSpPr>
          <p:cNvPr id="12" name="Rectangle 11"/>
          <p:cNvSpPr/>
          <p:nvPr/>
        </p:nvSpPr>
        <p:spPr>
          <a:xfrm>
            <a:off x="4962870" y="4953696"/>
            <a:ext cx="2966286" cy="8310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28985351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564" y="182246"/>
            <a:ext cx="10515600" cy="928098"/>
          </a:xfrm>
        </p:spPr>
        <p:txBody>
          <a:bodyPr>
            <a:normAutofit/>
          </a:bodyPr>
          <a:lstStyle/>
          <a:p>
            <a:r>
              <a:rPr lang="en-GB" sz="4000" dirty="0" smtClean="0">
                <a:latin typeface="Calibri body"/>
              </a:rPr>
              <a:t>Answers</a:t>
            </a:r>
            <a:endParaRPr lang="en-GB" sz="4000" dirty="0">
              <a:latin typeface="Calibri body"/>
            </a:endParaRPr>
          </a:p>
        </p:txBody>
      </p:sp>
      <p:sp>
        <p:nvSpPr>
          <p:cNvPr id="3" name="Content Placeholder 2"/>
          <p:cNvSpPr>
            <a:spLocks noGrp="1"/>
          </p:cNvSpPr>
          <p:nvPr>
            <p:ph idx="1"/>
          </p:nvPr>
        </p:nvSpPr>
        <p:spPr>
          <a:xfrm>
            <a:off x="7078117" y="2821136"/>
            <a:ext cx="3010989" cy="1554922"/>
          </a:xfrm>
        </p:spPr>
        <p:txBody>
          <a:bodyPr>
            <a:normAutofit/>
          </a:bodyPr>
          <a:lstStyle/>
          <a:p>
            <a:pPr marL="0" indent="0" algn="ctr">
              <a:buNone/>
            </a:pPr>
            <a:r>
              <a:rPr lang="en-GB" dirty="0" smtClean="0"/>
              <a:t>Number of Eiffel Towers…</a:t>
            </a:r>
          </a:p>
          <a:p>
            <a:pPr marL="0" indent="0" algn="ctr">
              <a:buNone/>
            </a:pPr>
            <a:r>
              <a:rPr lang="en-GB" dirty="0" err="1" smtClean="0">
                <a:solidFill>
                  <a:srgbClr val="FF0000"/>
                </a:solidFill>
              </a:rPr>
              <a:t>quatre</a:t>
            </a:r>
            <a:endParaRPr lang="en-GB" dirty="0">
              <a:solidFill>
                <a:srgbClr val="FF0000"/>
              </a:solidFill>
            </a:endParaRPr>
          </a:p>
        </p:txBody>
      </p:sp>
      <p:sp>
        <p:nvSpPr>
          <p:cNvPr id="4" name="Rectangle 3"/>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451" y="5676857"/>
            <a:ext cx="1254732" cy="931732"/>
          </a:xfrm>
          <a:prstGeom prst="rect">
            <a:avLst/>
          </a:prstGeom>
        </p:spPr>
      </p:pic>
      <p:sp>
        <p:nvSpPr>
          <p:cNvPr id="7" name="Content Placeholder 2"/>
          <p:cNvSpPr txBox="1">
            <a:spLocks/>
          </p:cNvSpPr>
          <p:nvPr/>
        </p:nvSpPr>
        <p:spPr>
          <a:xfrm>
            <a:off x="2619968" y="1301487"/>
            <a:ext cx="3010989" cy="484455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rabicPeriod"/>
            </a:pPr>
            <a:r>
              <a:rPr lang="en-GB" dirty="0" smtClean="0"/>
              <a:t> 	C) 8</a:t>
            </a:r>
          </a:p>
          <a:p>
            <a:pPr marL="514350" indent="-514350">
              <a:buFont typeface="Arial" panose="020B0604020202020204" pitchFamily="34" charset="0"/>
              <a:buAutoNum type="arabicPeriod"/>
            </a:pPr>
            <a:r>
              <a:rPr lang="en-GB" dirty="0" smtClean="0"/>
              <a:t> 	B) </a:t>
            </a:r>
            <a:r>
              <a:rPr lang="en-GB" dirty="0" err="1" smtClean="0"/>
              <a:t>quatre</a:t>
            </a:r>
            <a:endParaRPr lang="en-GB" dirty="0" smtClean="0"/>
          </a:p>
          <a:p>
            <a:pPr marL="514350" indent="-514350">
              <a:buFont typeface="Arial" panose="020B0604020202020204" pitchFamily="34" charset="0"/>
              <a:buAutoNum type="arabicPeriod"/>
            </a:pPr>
            <a:r>
              <a:rPr lang="en-GB" dirty="0" smtClean="0"/>
              <a:t> 	C) five</a:t>
            </a:r>
          </a:p>
          <a:p>
            <a:pPr marL="514350" indent="-514350">
              <a:buFont typeface="Arial" panose="020B0604020202020204" pitchFamily="34" charset="0"/>
              <a:buAutoNum type="arabicPeriod"/>
            </a:pPr>
            <a:r>
              <a:rPr lang="en-GB" dirty="0" smtClean="0"/>
              <a:t> 	A) </a:t>
            </a:r>
            <a:r>
              <a:rPr lang="en-GB" dirty="0" err="1" smtClean="0"/>
              <a:t>neuf</a:t>
            </a:r>
            <a:endParaRPr lang="en-GB" dirty="0" smtClean="0"/>
          </a:p>
          <a:p>
            <a:pPr marL="514350" indent="-514350">
              <a:buFont typeface="Arial" panose="020B0604020202020204" pitchFamily="34" charset="0"/>
              <a:buAutoNum type="arabicPeriod"/>
            </a:pPr>
            <a:r>
              <a:rPr lang="en-GB" dirty="0" smtClean="0"/>
              <a:t> 	D) sept</a:t>
            </a:r>
          </a:p>
          <a:p>
            <a:pPr marL="514350" indent="-514350">
              <a:buFont typeface="Arial" panose="020B0604020202020204" pitchFamily="34" charset="0"/>
              <a:buAutoNum type="arabicPeriod"/>
            </a:pPr>
            <a:r>
              <a:rPr lang="en-GB" dirty="0" smtClean="0"/>
              <a:t> 	A) six</a:t>
            </a:r>
          </a:p>
          <a:p>
            <a:pPr marL="514350" indent="-514350">
              <a:buFont typeface="Arial" panose="020B0604020202020204" pitchFamily="34" charset="0"/>
              <a:buAutoNum type="arabicPeriod"/>
            </a:pPr>
            <a:r>
              <a:rPr lang="en-GB" dirty="0" smtClean="0"/>
              <a:t> 	B) </a:t>
            </a:r>
            <a:r>
              <a:rPr lang="en-GB" dirty="0" err="1" smtClean="0"/>
              <a:t>trois</a:t>
            </a:r>
            <a:endParaRPr lang="en-GB" dirty="0" smtClean="0"/>
          </a:p>
          <a:p>
            <a:pPr marL="514350" indent="-514350">
              <a:buFont typeface="Arial" panose="020B0604020202020204" pitchFamily="34" charset="0"/>
              <a:buAutoNum type="arabicPeriod"/>
            </a:pPr>
            <a:r>
              <a:rPr lang="en-GB" dirty="0" smtClean="0"/>
              <a:t> 	A) dix</a:t>
            </a:r>
          </a:p>
          <a:p>
            <a:pPr marL="514350" indent="-514350">
              <a:buFont typeface="Arial" panose="020B0604020202020204" pitchFamily="34" charset="0"/>
              <a:buAutoNum type="arabicPeriod"/>
            </a:pPr>
            <a:r>
              <a:rPr lang="en-GB" dirty="0" smtClean="0"/>
              <a:t> 	C) </a:t>
            </a:r>
            <a:r>
              <a:rPr lang="en-GB" dirty="0" err="1" smtClean="0"/>
              <a:t>deux</a:t>
            </a:r>
            <a:endParaRPr lang="en-GB" dirty="0" smtClean="0"/>
          </a:p>
          <a:p>
            <a:pPr marL="514350" indent="-514350">
              <a:buFont typeface="Arial" panose="020B0604020202020204" pitchFamily="34" charset="0"/>
              <a:buAutoNum type="arabicPeriod"/>
            </a:pPr>
            <a:r>
              <a:rPr lang="en-GB" dirty="0" smtClean="0"/>
              <a:t> 	B) un</a:t>
            </a:r>
            <a:endParaRPr lang="en-GB" dirty="0"/>
          </a:p>
        </p:txBody>
      </p:sp>
    </p:spTree>
    <p:extLst>
      <p:ext uri="{BB962C8B-B14F-4D97-AF65-F5344CB8AC3E}">
        <p14:creationId xmlns:p14="http://schemas.microsoft.com/office/powerpoint/2010/main" val="31375570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5125" y="5717726"/>
            <a:ext cx="628838" cy="85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0067" y="5720011"/>
            <a:ext cx="679989" cy="859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54794" y="5691732"/>
            <a:ext cx="644241" cy="87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9417" y="5718226"/>
            <a:ext cx="650034" cy="84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14584" y="5720012"/>
            <a:ext cx="618515" cy="85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9225" y="5720012"/>
            <a:ext cx="635379" cy="848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705" y="5720012"/>
            <a:ext cx="393847" cy="85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910195" y="5708299"/>
            <a:ext cx="1091399" cy="91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50299" y="5720012"/>
            <a:ext cx="619791" cy="848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77737" y="5691732"/>
            <a:ext cx="629533" cy="85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780131" y="4708967"/>
            <a:ext cx="6250878" cy="430887"/>
          </a:xfrm>
          <a:prstGeom prst="rect">
            <a:avLst/>
          </a:prstGeom>
        </p:spPr>
        <p:txBody>
          <a:bodyPr wrap="none">
            <a:spAutoFit/>
          </a:bodyPr>
          <a:lstStyle/>
          <a:p>
            <a:r>
              <a:rPr lang="en-GB" sz="2200" dirty="0">
                <a:solidFill>
                  <a:srgbClr val="FF0000"/>
                </a:solidFill>
                <a:latin typeface="Calibri body"/>
              </a:rPr>
              <a:t>https://www.youtube.com/watch?v=6dtoYs-2TDs</a:t>
            </a:r>
          </a:p>
        </p:txBody>
      </p:sp>
      <p:sp>
        <p:nvSpPr>
          <p:cNvPr id="26" name="Rectangle 25"/>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28" name="TextBox 27"/>
          <p:cNvSpPr txBox="1"/>
          <p:nvPr/>
        </p:nvSpPr>
        <p:spPr>
          <a:xfrm>
            <a:off x="380628" y="1404222"/>
            <a:ext cx="10927770" cy="954107"/>
          </a:xfrm>
          <a:prstGeom prst="rect">
            <a:avLst/>
          </a:prstGeom>
          <a:noFill/>
        </p:spPr>
        <p:txBody>
          <a:bodyPr wrap="square" rtlCol="0">
            <a:spAutoFit/>
          </a:bodyPr>
          <a:lstStyle/>
          <a:p>
            <a:r>
              <a:rPr lang="en-GB" sz="2800" dirty="0" smtClean="0">
                <a:latin typeface="Calibri (body)"/>
              </a:rPr>
              <a:t>Now, watch and listen to the song linked below to practise asking someone how old they are and telling somebody how old you are.</a:t>
            </a:r>
          </a:p>
        </p:txBody>
      </p:sp>
      <p:sp>
        <p:nvSpPr>
          <p:cNvPr id="30" name="TextBox 29"/>
          <p:cNvSpPr txBox="1"/>
          <p:nvPr/>
        </p:nvSpPr>
        <p:spPr>
          <a:xfrm>
            <a:off x="528124" y="4290378"/>
            <a:ext cx="10927770" cy="400110"/>
          </a:xfrm>
          <a:prstGeom prst="rect">
            <a:avLst/>
          </a:prstGeom>
          <a:noFill/>
        </p:spPr>
        <p:txBody>
          <a:bodyPr wrap="square" rtlCol="0">
            <a:spAutoFit/>
          </a:bodyPr>
          <a:lstStyle/>
          <a:p>
            <a:pPr algn="ctr"/>
            <a:r>
              <a:rPr lang="en-GB" sz="2000" dirty="0" smtClean="0">
                <a:latin typeface="Calibri body"/>
              </a:rPr>
              <a:t>Copy and paste the following link:</a:t>
            </a:r>
            <a:endParaRPr lang="en-GB" sz="2000" dirty="0">
              <a:latin typeface="Calibri body"/>
            </a:endParaRPr>
          </a:p>
        </p:txBody>
      </p:sp>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3705" y="183749"/>
            <a:ext cx="1369865" cy="1017227"/>
          </a:xfrm>
          <a:prstGeom prst="rect">
            <a:avLst/>
          </a:prstGeom>
        </p:spPr>
      </p:pic>
      <p:sp>
        <p:nvSpPr>
          <p:cNvPr id="3" name="TextBox 2"/>
          <p:cNvSpPr txBox="1"/>
          <p:nvPr/>
        </p:nvSpPr>
        <p:spPr>
          <a:xfrm>
            <a:off x="4442900" y="2639945"/>
            <a:ext cx="2803225" cy="1298377"/>
          </a:xfrm>
          <a:prstGeom prst="wedgeEllipseCallout">
            <a:avLst/>
          </a:prstGeom>
          <a:noFill/>
          <a:ln>
            <a:solidFill>
              <a:schemeClr val="tx1"/>
            </a:solidFill>
          </a:ln>
        </p:spPr>
        <p:txBody>
          <a:bodyPr wrap="square" rtlCol="0">
            <a:spAutoFit/>
          </a:bodyPr>
          <a:lstStyle/>
          <a:p>
            <a:pPr algn="ctr"/>
            <a:r>
              <a:rPr lang="en-GB" dirty="0" smtClean="0">
                <a:latin typeface="Calibri body"/>
              </a:rPr>
              <a:t>Make sure you follow along and join in.</a:t>
            </a:r>
            <a:endParaRPr lang="en-GB" dirty="0">
              <a:latin typeface="Calibri body"/>
            </a:endParaRPr>
          </a:p>
        </p:txBody>
      </p:sp>
    </p:spTree>
    <p:extLst>
      <p:ext uri="{BB962C8B-B14F-4D97-AF65-F5344CB8AC3E}">
        <p14:creationId xmlns:p14="http://schemas.microsoft.com/office/powerpoint/2010/main" val="254779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par>
                                <p:cTn id="8" presetID="10" presetClass="entr" presetSubtype="0" fill="hold"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par>
                                <p:cTn id="11" presetID="10" presetClass="entr" presetSubtype="0" fill="hold" nodeType="withEffect">
                                  <p:stCondLst>
                                    <p:cond delay="5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2000"/>
                                        <p:tgtEl>
                                          <p:spTgt spid="17"/>
                                        </p:tgtEl>
                                      </p:cBhvr>
                                    </p:animEffect>
                                  </p:childTnLst>
                                </p:cTn>
                              </p:par>
                              <p:par>
                                <p:cTn id="14" presetID="10" presetClass="entr" presetSubtype="0" fill="hold" nodeType="withEffect">
                                  <p:stCondLst>
                                    <p:cond delay="5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2000"/>
                                        <p:tgtEl>
                                          <p:spTgt spid="18"/>
                                        </p:tgtEl>
                                      </p:cBhvr>
                                    </p:animEffect>
                                  </p:childTnLst>
                                </p:cTn>
                              </p:par>
                              <p:par>
                                <p:cTn id="17" presetID="10" presetClass="entr" presetSubtype="0" fill="hold" nodeType="withEffect">
                                  <p:stCondLst>
                                    <p:cond delay="5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0"/>
                                        <p:tgtEl>
                                          <p:spTgt spid="19"/>
                                        </p:tgtEl>
                                      </p:cBhvr>
                                    </p:animEffect>
                                  </p:childTnLst>
                                </p:cTn>
                              </p:par>
                              <p:par>
                                <p:cTn id="20" presetID="10" presetClass="entr" presetSubtype="0" fill="hold" nodeType="withEffect">
                                  <p:stCondLst>
                                    <p:cond delay="5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20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2000"/>
                                        <p:tgtEl>
                                          <p:spTgt spid="21"/>
                                        </p:tgtEl>
                                      </p:cBhvr>
                                    </p:animEffect>
                                  </p:childTnLst>
                                </p:cTn>
                              </p:par>
                              <p:par>
                                <p:cTn id="26" presetID="10" presetClass="entr" presetSubtype="0" fill="hold" nodeType="withEffect">
                                  <p:stCondLst>
                                    <p:cond delay="50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ABC1C-3288-6B4C-8B34-FFB39E62883D}"/>
              </a:ext>
            </a:extLst>
          </p:cNvPr>
          <p:cNvSpPr>
            <a:spLocks noGrp="1"/>
          </p:cNvSpPr>
          <p:nvPr>
            <p:ph type="title"/>
          </p:nvPr>
        </p:nvSpPr>
        <p:spPr>
          <a:xfrm>
            <a:off x="827690" y="1696360"/>
            <a:ext cx="10515600" cy="1158876"/>
          </a:xfrm>
        </p:spPr>
        <p:txBody>
          <a:bodyPr>
            <a:normAutofit/>
          </a:bodyPr>
          <a:lstStyle/>
          <a:p>
            <a:pPr algn="ctr"/>
            <a:r>
              <a:rPr lang="en-GB" sz="4800" dirty="0" err="1">
                <a:solidFill>
                  <a:srgbClr val="0070C0"/>
                </a:solidFill>
                <a:latin typeface="Calibri body"/>
              </a:rPr>
              <a:t>Quel</a:t>
            </a:r>
            <a:r>
              <a:rPr lang="en-GB" sz="4800" dirty="0">
                <a:solidFill>
                  <a:srgbClr val="0070C0"/>
                </a:solidFill>
                <a:latin typeface="Calibri body"/>
              </a:rPr>
              <a:t> </a:t>
            </a:r>
            <a:r>
              <a:rPr lang="en-GB" sz="4800" dirty="0" err="1">
                <a:solidFill>
                  <a:srgbClr val="0070C0"/>
                </a:solidFill>
                <a:latin typeface="Calibri body"/>
              </a:rPr>
              <a:t>âge</a:t>
            </a:r>
            <a:r>
              <a:rPr lang="en-GB" sz="4800" dirty="0">
                <a:solidFill>
                  <a:srgbClr val="0070C0"/>
                </a:solidFill>
                <a:latin typeface="Calibri body"/>
              </a:rPr>
              <a:t> as-</a:t>
            </a:r>
            <a:r>
              <a:rPr lang="en-GB" sz="4800" dirty="0" err="1">
                <a:solidFill>
                  <a:srgbClr val="0070C0"/>
                </a:solidFill>
                <a:latin typeface="Calibri body"/>
              </a:rPr>
              <a:t>tu</a:t>
            </a:r>
            <a:r>
              <a:rPr lang="en-GB" sz="4800" dirty="0">
                <a:solidFill>
                  <a:srgbClr val="0070C0"/>
                </a:solidFill>
                <a:latin typeface="Calibri body"/>
              </a:rPr>
              <a:t>? </a:t>
            </a:r>
            <a:endParaRPr lang="en-US" sz="4800" dirty="0">
              <a:solidFill>
                <a:srgbClr val="0070C0"/>
              </a:solidFill>
              <a:latin typeface="Calibri body"/>
            </a:endParaRPr>
          </a:p>
        </p:txBody>
      </p:sp>
      <p:sp>
        <p:nvSpPr>
          <p:cNvPr id="3" name="Title 1">
            <a:extLst>
              <a:ext uri="{FF2B5EF4-FFF2-40B4-BE49-F238E27FC236}">
                <a16:creationId xmlns:a16="http://schemas.microsoft.com/office/drawing/2014/main" id="{B61AB487-134D-924A-87A9-310E14099853}"/>
              </a:ext>
            </a:extLst>
          </p:cNvPr>
          <p:cNvSpPr txBox="1">
            <a:spLocks/>
          </p:cNvSpPr>
          <p:nvPr/>
        </p:nvSpPr>
        <p:spPr>
          <a:xfrm>
            <a:off x="775438" y="3989902"/>
            <a:ext cx="10515600" cy="11588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i="1" dirty="0">
                <a:solidFill>
                  <a:srgbClr val="FF0000"/>
                </a:solidFill>
                <a:latin typeface="Calibri body"/>
              </a:rPr>
              <a:t>What age do you have?</a:t>
            </a:r>
            <a:endParaRPr lang="en-US" sz="3600" i="1" dirty="0">
              <a:solidFill>
                <a:srgbClr val="FF0000"/>
              </a:solidFill>
              <a:latin typeface="Calibri body"/>
            </a:endParaRPr>
          </a:p>
        </p:txBody>
      </p:sp>
      <p:sp>
        <p:nvSpPr>
          <p:cNvPr id="4" name="TextBox 3"/>
          <p:cNvSpPr txBox="1"/>
          <p:nvPr/>
        </p:nvSpPr>
        <p:spPr>
          <a:xfrm>
            <a:off x="827690" y="807774"/>
            <a:ext cx="10041432" cy="461665"/>
          </a:xfrm>
          <a:prstGeom prst="rect">
            <a:avLst/>
          </a:prstGeom>
          <a:noFill/>
        </p:spPr>
        <p:txBody>
          <a:bodyPr wrap="square" rtlCol="0">
            <a:spAutoFit/>
          </a:bodyPr>
          <a:lstStyle/>
          <a:p>
            <a:r>
              <a:rPr lang="en-GB" sz="2400" dirty="0" smtClean="0">
                <a:latin typeface="Calibri body"/>
              </a:rPr>
              <a:t>To ask somebody their age in French, you say…</a:t>
            </a:r>
            <a:endParaRPr lang="en-GB" sz="2400" dirty="0">
              <a:latin typeface="Calibri body"/>
            </a:endParaRPr>
          </a:p>
        </p:txBody>
      </p:sp>
      <p:sp>
        <p:nvSpPr>
          <p:cNvPr id="7" name="Rectangle 6"/>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48" y="5573080"/>
            <a:ext cx="1369865" cy="1017227"/>
          </a:xfrm>
          <a:prstGeom prst="rect">
            <a:avLst/>
          </a:prstGeom>
        </p:spPr>
      </p:pic>
      <p:sp>
        <p:nvSpPr>
          <p:cNvPr id="10" name="TextBox 9"/>
          <p:cNvSpPr txBox="1"/>
          <p:nvPr/>
        </p:nvSpPr>
        <p:spPr>
          <a:xfrm>
            <a:off x="867795" y="3379035"/>
            <a:ext cx="2959620" cy="995422"/>
          </a:xfrm>
          <a:prstGeom prst="wedgeEllipseCallout">
            <a:avLst>
              <a:gd name="adj1" fmla="val 36947"/>
              <a:gd name="adj2" fmla="val 62500"/>
            </a:avLst>
          </a:prstGeom>
          <a:noFill/>
          <a:ln>
            <a:solidFill>
              <a:schemeClr val="tx1"/>
            </a:solidFill>
          </a:ln>
        </p:spPr>
        <p:txBody>
          <a:bodyPr wrap="square" rtlCol="0">
            <a:spAutoFit/>
          </a:bodyPr>
          <a:lstStyle/>
          <a:p>
            <a:pPr algn="ctr"/>
            <a:r>
              <a:rPr lang="en-GB" sz="2000" dirty="0" smtClean="0">
                <a:latin typeface="Calibri body"/>
              </a:rPr>
              <a:t>This directly translates as… </a:t>
            </a:r>
            <a:endParaRPr lang="en-GB" sz="2000" dirty="0">
              <a:latin typeface="Calibri body"/>
            </a:endParaRPr>
          </a:p>
        </p:txBody>
      </p:sp>
      <p:sp>
        <p:nvSpPr>
          <p:cNvPr id="11" name="TextBox 10"/>
          <p:cNvSpPr txBox="1"/>
          <p:nvPr/>
        </p:nvSpPr>
        <p:spPr>
          <a:xfrm>
            <a:off x="8172874" y="4782797"/>
            <a:ext cx="3205579" cy="1428214"/>
          </a:xfrm>
          <a:prstGeom prst="wedgeEllipseCallout">
            <a:avLst>
              <a:gd name="adj1" fmla="val -57508"/>
              <a:gd name="adj2" fmla="val -37194"/>
            </a:avLst>
          </a:prstGeom>
          <a:noFill/>
          <a:ln>
            <a:solidFill>
              <a:schemeClr val="tx1"/>
            </a:solidFill>
          </a:ln>
        </p:spPr>
        <p:txBody>
          <a:bodyPr wrap="square" rtlCol="0">
            <a:spAutoFit/>
          </a:bodyPr>
          <a:lstStyle/>
          <a:p>
            <a:pPr algn="ctr"/>
            <a:r>
              <a:rPr lang="en-GB" sz="2000" dirty="0" smtClean="0">
                <a:latin typeface="Calibri body"/>
              </a:rPr>
              <a:t>…but we would ask, “How old are you?”</a:t>
            </a:r>
            <a:endParaRPr lang="en-GB" sz="2000" dirty="0">
              <a:latin typeface="Calibri body"/>
            </a:endParaRPr>
          </a:p>
        </p:txBody>
      </p:sp>
      <p:sp>
        <p:nvSpPr>
          <p:cNvPr id="12" name="Rectangle 11"/>
          <p:cNvSpPr/>
          <p:nvPr/>
        </p:nvSpPr>
        <p:spPr>
          <a:xfrm>
            <a:off x="3953181" y="2698055"/>
            <a:ext cx="4160113" cy="369332"/>
          </a:xfrm>
          <a:prstGeom prst="rect">
            <a:avLst/>
          </a:prstGeom>
        </p:spPr>
        <p:txBody>
          <a:bodyPr wrap="none">
            <a:spAutoFit/>
          </a:bodyPr>
          <a:lstStyle/>
          <a:p>
            <a:r>
              <a:rPr lang="en-GB" dirty="0" smtClean="0">
                <a:latin typeface="Calibri body"/>
              </a:rPr>
              <a:t>Phonetic pronunciation: </a:t>
            </a:r>
            <a:r>
              <a:rPr lang="en-GB" i="1" dirty="0" err="1" smtClean="0">
                <a:solidFill>
                  <a:srgbClr val="0070C0"/>
                </a:solidFill>
                <a:latin typeface="Calibri body"/>
              </a:rPr>
              <a:t>kel</a:t>
            </a:r>
            <a:r>
              <a:rPr lang="en-GB" i="1" dirty="0" smtClean="0">
                <a:solidFill>
                  <a:srgbClr val="0070C0"/>
                </a:solidFill>
                <a:latin typeface="Calibri body"/>
              </a:rPr>
              <a:t> </a:t>
            </a:r>
            <a:r>
              <a:rPr lang="en-GB" i="1" dirty="0" err="1">
                <a:solidFill>
                  <a:srgbClr val="0070C0"/>
                </a:solidFill>
                <a:latin typeface="Calibri body"/>
              </a:rPr>
              <a:t>ahj</a:t>
            </a:r>
            <a:r>
              <a:rPr lang="en-GB" i="1" dirty="0">
                <a:solidFill>
                  <a:srgbClr val="0070C0"/>
                </a:solidFill>
                <a:latin typeface="Calibri body"/>
              </a:rPr>
              <a:t> ah too</a:t>
            </a:r>
          </a:p>
        </p:txBody>
      </p:sp>
    </p:spTree>
    <p:extLst>
      <p:ext uri="{BB962C8B-B14F-4D97-AF65-F5344CB8AC3E}">
        <p14:creationId xmlns:p14="http://schemas.microsoft.com/office/powerpoint/2010/main" val="65110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654FA-FB6E-794D-A4D1-48CB6B301D6E}"/>
              </a:ext>
            </a:extLst>
          </p:cNvPr>
          <p:cNvSpPr>
            <a:spLocks noGrp="1"/>
          </p:cNvSpPr>
          <p:nvPr>
            <p:ph type="title"/>
          </p:nvPr>
        </p:nvSpPr>
        <p:spPr>
          <a:xfrm>
            <a:off x="762032" y="1111962"/>
            <a:ext cx="10515600" cy="1325563"/>
          </a:xfrm>
        </p:spPr>
        <p:txBody>
          <a:bodyPr>
            <a:normAutofit/>
          </a:bodyPr>
          <a:lstStyle/>
          <a:p>
            <a:pPr algn="ctr"/>
            <a:r>
              <a:rPr lang="en-US" sz="4800" dirty="0">
                <a:solidFill>
                  <a:schemeClr val="accent5"/>
                </a:solidFill>
                <a:latin typeface="Calibri body"/>
              </a:rPr>
              <a:t>J’</a:t>
            </a:r>
            <a:r>
              <a:rPr lang="en-GB" sz="4800" dirty="0" err="1">
                <a:solidFill>
                  <a:schemeClr val="accent5"/>
                </a:solidFill>
                <a:latin typeface="Calibri body"/>
              </a:rPr>
              <a:t>ai</a:t>
            </a:r>
            <a:r>
              <a:rPr lang="en-GB" sz="4800" dirty="0">
                <a:solidFill>
                  <a:schemeClr val="accent5"/>
                </a:solidFill>
                <a:latin typeface="Calibri body"/>
              </a:rPr>
              <a:t> ___ ans.</a:t>
            </a:r>
            <a:endParaRPr lang="en-US" sz="4800" dirty="0">
              <a:solidFill>
                <a:schemeClr val="accent5"/>
              </a:solidFill>
              <a:latin typeface="Calibri body"/>
            </a:endParaRPr>
          </a:p>
        </p:txBody>
      </p:sp>
      <p:sp>
        <p:nvSpPr>
          <p:cNvPr id="6" name="Title 1">
            <a:extLst>
              <a:ext uri="{FF2B5EF4-FFF2-40B4-BE49-F238E27FC236}">
                <a16:creationId xmlns:a16="http://schemas.microsoft.com/office/drawing/2014/main" id="{402654FA-FB6E-794D-A4D1-48CB6B301D6E}"/>
              </a:ext>
            </a:extLst>
          </p:cNvPr>
          <p:cNvSpPr txBox="1">
            <a:spLocks/>
          </p:cNvSpPr>
          <p:nvPr/>
        </p:nvSpPr>
        <p:spPr>
          <a:xfrm>
            <a:off x="2804805" y="5559273"/>
            <a:ext cx="6358688" cy="10657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smtClean="0">
                <a:solidFill>
                  <a:schemeClr val="accent5"/>
                </a:solidFill>
                <a:latin typeface="Calibri body"/>
              </a:rPr>
              <a:t>J’</a:t>
            </a:r>
            <a:r>
              <a:rPr lang="en-GB" sz="4800" dirty="0" err="1" smtClean="0">
                <a:solidFill>
                  <a:schemeClr val="accent5"/>
                </a:solidFill>
                <a:latin typeface="Calibri body"/>
              </a:rPr>
              <a:t>ai</a:t>
            </a:r>
            <a:r>
              <a:rPr lang="en-GB" sz="4800" dirty="0" smtClean="0">
                <a:solidFill>
                  <a:schemeClr val="accent5"/>
                </a:solidFill>
                <a:latin typeface="Calibri body"/>
              </a:rPr>
              <a:t> </a:t>
            </a:r>
            <a:r>
              <a:rPr lang="en-GB" sz="4800" dirty="0" err="1" smtClean="0">
                <a:solidFill>
                  <a:srgbClr val="FF0000"/>
                </a:solidFill>
                <a:latin typeface="Calibri body"/>
              </a:rPr>
              <a:t>huit</a:t>
            </a:r>
            <a:r>
              <a:rPr lang="en-GB" sz="4800" dirty="0" smtClean="0">
                <a:solidFill>
                  <a:schemeClr val="accent5"/>
                </a:solidFill>
                <a:latin typeface="Calibri body"/>
              </a:rPr>
              <a:t> ans.</a:t>
            </a:r>
            <a:endParaRPr lang="en-US" sz="4800" dirty="0">
              <a:solidFill>
                <a:schemeClr val="accent5"/>
              </a:solidFill>
              <a:latin typeface="Calibri body"/>
            </a:endParaRPr>
          </a:p>
        </p:txBody>
      </p:sp>
      <p:sp>
        <p:nvSpPr>
          <p:cNvPr id="9" name="Rectangle 8"/>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48" y="5573080"/>
            <a:ext cx="1369865" cy="1017227"/>
          </a:xfrm>
          <a:prstGeom prst="rect">
            <a:avLst/>
          </a:prstGeom>
        </p:spPr>
      </p:pic>
      <p:sp>
        <p:nvSpPr>
          <p:cNvPr id="12" name="TextBox 11"/>
          <p:cNvSpPr txBox="1"/>
          <p:nvPr/>
        </p:nvSpPr>
        <p:spPr>
          <a:xfrm>
            <a:off x="514179" y="402824"/>
            <a:ext cx="10041432" cy="461665"/>
          </a:xfrm>
          <a:prstGeom prst="rect">
            <a:avLst/>
          </a:prstGeom>
          <a:noFill/>
        </p:spPr>
        <p:txBody>
          <a:bodyPr wrap="square" rtlCol="0">
            <a:spAutoFit/>
          </a:bodyPr>
          <a:lstStyle/>
          <a:p>
            <a:r>
              <a:rPr lang="en-GB" sz="2400" dirty="0" smtClean="0">
                <a:latin typeface="Calibri body"/>
              </a:rPr>
              <a:t>To tell somebody your age in French, you say…</a:t>
            </a:r>
            <a:endParaRPr lang="en-GB" sz="2400" dirty="0">
              <a:latin typeface="Calibri body"/>
            </a:endParaRPr>
          </a:p>
        </p:txBody>
      </p:sp>
      <p:sp>
        <p:nvSpPr>
          <p:cNvPr id="13" name="Title 1">
            <a:extLst>
              <a:ext uri="{FF2B5EF4-FFF2-40B4-BE49-F238E27FC236}">
                <a16:creationId xmlns:a16="http://schemas.microsoft.com/office/drawing/2014/main" id="{B61AB487-134D-924A-87A9-310E14099853}"/>
              </a:ext>
            </a:extLst>
          </p:cNvPr>
          <p:cNvSpPr txBox="1">
            <a:spLocks/>
          </p:cNvSpPr>
          <p:nvPr/>
        </p:nvSpPr>
        <p:spPr>
          <a:xfrm>
            <a:off x="762032" y="2939749"/>
            <a:ext cx="10515600" cy="11588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i="1" dirty="0" smtClean="0">
                <a:solidFill>
                  <a:srgbClr val="FF0000"/>
                </a:solidFill>
                <a:latin typeface="Calibri body"/>
              </a:rPr>
              <a:t>I have ____ years.</a:t>
            </a:r>
            <a:endParaRPr lang="en-US" sz="3600" i="1" dirty="0">
              <a:solidFill>
                <a:srgbClr val="FF0000"/>
              </a:solidFill>
              <a:latin typeface="Calibri body"/>
            </a:endParaRPr>
          </a:p>
        </p:txBody>
      </p:sp>
      <p:sp>
        <p:nvSpPr>
          <p:cNvPr id="14" name="TextBox 13"/>
          <p:cNvSpPr txBox="1"/>
          <p:nvPr/>
        </p:nvSpPr>
        <p:spPr>
          <a:xfrm>
            <a:off x="1324995" y="2437525"/>
            <a:ext cx="2959620" cy="995422"/>
          </a:xfrm>
          <a:prstGeom prst="wedgeEllipseCallout">
            <a:avLst>
              <a:gd name="adj1" fmla="val 39595"/>
              <a:gd name="adj2" fmla="val 58563"/>
            </a:avLst>
          </a:prstGeom>
          <a:noFill/>
          <a:ln>
            <a:solidFill>
              <a:schemeClr val="tx1"/>
            </a:solidFill>
          </a:ln>
        </p:spPr>
        <p:txBody>
          <a:bodyPr wrap="square" rtlCol="0">
            <a:spAutoFit/>
          </a:bodyPr>
          <a:lstStyle/>
          <a:p>
            <a:pPr algn="ctr"/>
            <a:r>
              <a:rPr lang="en-GB" sz="2000" dirty="0" smtClean="0">
                <a:latin typeface="Calibri body"/>
              </a:rPr>
              <a:t>This directly translates as… </a:t>
            </a:r>
            <a:endParaRPr lang="en-GB" sz="2000" dirty="0">
              <a:latin typeface="Calibri body"/>
            </a:endParaRPr>
          </a:p>
        </p:txBody>
      </p:sp>
      <p:sp>
        <p:nvSpPr>
          <p:cNvPr id="15" name="TextBox 14"/>
          <p:cNvSpPr txBox="1"/>
          <p:nvPr/>
        </p:nvSpPr>
        <p:spPr>
          <a:xfrm>
            <a:off x="8172874" y="3496215"/>
            <a:ext cx="3104758" cy="1428214"/>
          </a:xfrm>
          <a:prstGeom prst="wedgeEllipseCallout">
            <a:avLst>
              <a:gd name="adj1" fmla="val -57508"/>
              <a:gd name="adj2" fmla="val -37194"/>
            </a:avLst>
          </a:prstGeom>
          <a:noFill/>
          <a:ln>
            <a:solidFill>
              <a:schemeClr val="tx1"/>
            </a:solidFill>
          </a:ln>
        </p:spPr>
        <p:txBody>
          <a:bodyPr wrap="square" rtlCol="0">
            <a:spAutoFit/>
          </a:bodyPr>
          <a:lstStyle/>
          <a:p>
            <a:pPr algn="ctr"/>
            <a:r>
              <a:rPr lang="en-GB" sz="2000" dirty="0" smtClean="0">
                <a:latin typeface="Calibri body"/>
              </a:rPr>
              <a:t>…but we would say, “I am ____ years old.”</a:t>
            </a:r>
            <a:endParaRPr lang="en-GB" sz="2000" dirty="0">
              <a:latin typeface="Calibri body"/>
            </a:endParaRPr>
          </a:p>
        </p:txBody>
      </p:sp>
      <p:sp>
        <p:nvSpPr>
          <p:cNvPr id="16" name="TextBox 15"/>
          <p:cNvSpPr txBox="1"/>
          <p:nvPr/>
        </p:nvSpPr>
        <p:spPr>
          <a:xfrm>
            <a:off x="1680869" y="5127487"/>
            <a:ext cx="10041432" cy="461665"/>
          </a:xfrm>
          <a:prstGeom prst="rect">
            <a:avLst/>
          </a:prstGeom>
          <a:noFill/>
        </p:spPr>
        <p:txBody>
          <a:bodyPr wrap="square" rtlCol="0">
            <a:spAutoFit/>
          </a:bodyPr>
          <a:lstStyle/>
          <a:p>
            <a:r>
              <a:rPr lang="en-GB" sz="2400" dirty="0" smtClean="0">
                <a:latin typeface="Calibri body"/>
              </a:rPr>
              <a:t>So, if you were 8 years old, you would say…</a:t>
            </a:r>
            <a:endParaRPr lang="en-GB" sz="2400" dirty="0">
              <a:latin typeface="Calibri body"/>
            </a:endParaRPr>
          </a:p>
        </p:txBody>
      </p:sp>
    </p:spTree>
    <p:extLst>
      <p:ext uri="{BB962C8B-B14F-4D97-AF65-F5344CB8AC3E}">
        <p14:creationId xmlns:p14="http://schemas.microsoft.com/office/powerpoint/2010/main" val="384060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12" name="TextBox 11"/>
          <p:cNvSpPr txBox="1"/>
          <p:nvPr/>
        </p:nvSpPr>
        <p:spPr>
          <a:xfrm>
            <a:off x="514179" y="402824"/>
            <a:ext cx="10041432" cy="461665"/>
          </a:xfrm>
          <a:prstGeom prst="rect">
            <a:avLst/>
          </a:prstGeom>
          <a:noFill/>
        </p:spPr>
        <p:txBody>
          <a:bodyPr wrap="square" rtlCol="0">
            <a:spAutoFit/>
          </a:bodyPr>
          <a:lstStyle/>
          <a:p>
            <a:r>
              <a:rPr lang="en-GB" sz="2400" dirty="0" smtClean="0">
                <a:latin typeface="Calibri body"/>
              </a:rPr>
              <a:t>To ask somebody their age in French, you say…</a:t>
            </a:r>
            <a:endParaRPr lang="en-GB" sz="2400" dirty="0">
              <a:latin typeface="Calibri body"/>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217" y="5693331"/>
            <a:ext cx="1254732" cy="931732"/>
          </a:xfrm>
          <a:prstGeom prst="rect">
            <a:avLst/>
          </a:prstGeom>
        </p:spPr>
      </p:pic>
      <p:sp>
        <p:nvSpPr>
          <p:cNvPr id="18" name="Title 1">
            <a:extLst>
              <a:ext uri="{FF2B5EF4-FFF2-40B4-BE49-F238E27FC236}">
                <a16:creationId xmlns:a16="http://schemas.microsoft.com/office/drawing/2014/main" id="{738ABC1C-3288-6B4C-8B34-FFB39E62883D}"/>
              </a:ext>
            </a:extLst>
          </p:cNvPr>
          <p:cNvSpPr>
            <a:spLocks noGrp="1"/>
          </p:cNvSpPr>
          <p:nvPr>
            <p:ph type="title"/>
          </p:nvPr>
        </p:nvSpPr>
        <p:spPr>
          <a:xfrm>
            <a:off x="1938926" y="1123329"/>
            <a:ext cx="10515600" cy="1158876"/>
          </a:xfrm>
        </p:spPr>
        <p:txBody>
          <a:bodyPr>
            <a:normAutofit/>
          </a:bodyPr>
          <a:lstStyle/>
          <a:p>
            <a:pPr algn="ctr"/>
            <a:r>
              <a:rPr lang="en-GB" sz="4800" dirty="0" err="1" smtClean="0">
                <a:solidFill>
                  <a:srgbClr val="0070C0"/>
                </a:solidFill>
                <a:latin typeface="Calibri body"/>
              </a:rPr>
              <a:t>Quel</a:t>
            </a:r>
            <a:r>
              <a:rPr lang="en-GB" sz="4800" dirty="0" smtClean="0">
                <a:solidFill>
                  <a:srgbClr val="0070C0"/>
                </a:solidFill>
                <a:latin typeface="Calibri body"/>
              </a:rPr>
              <a:t>  _ _ _ as-_ _? </a:t>
            </a:r>
            <a:endParaRPr lang="en-US" sz="4800" dirty="0">
              <a:solidFill>
                <a:srgbClr val="0070C0"/>
              </a:solidFill>
              <a:latin typeface="Calibri body"/>
            </a:endParaRPr>
          </a:p>
        </p:txBody>
      </p:sp>
      <p:sp>
        <p:nvSpPr>
          <p:cNvPr id="19" name="TextBox 18"/>
          <p:cNvSpPr txBox="1"/>
          <p:nvPr/>
        </p:nvSpPr>
        <p:spPr>
          <a:xfrm>
            <a:off x="674862" y="972047"/>
            <a:ext cx="3113340" cy="2293799"/>
          </a:xfrm>
          <a:prstGeom prst="wedgeEllipseCallout">
            <a:avLst>
              <a:gd name="adj1" fmla="val 66065"/>
              <a:gd name="adj2" fmla="val -20621"/>
            </a:avLst>
          </a:prstGeom>
          <a:noFill/>
          <a:ln>
            <a:solidFill>
              <a:schemeClr val="tx1"/>
            </a:solidFill>
          </a:ln>
        </p:spPr>
        <p:txBody>
          <a:bodyPr wrap="square" rtlCol="0">
            <a:spAutoFit/>
          </a:bodyPr>
          <a:lstStyle/>
          <a:p>
            <a:pPr algn="ctr"/>
            <a:r>
              <a:rPr lang="en-GB" sz="2000" dirty="0" smtClean="0">
                <a:latin typeface="Calibri body"/>
              </a:rPr>
              <a:t>What are the missing letters? Discuss with a partner or adult at home.</a:t>
            </a:r>
            <a:endParaRPr lang="en-GB" sz="2000" dirty="0">
              <a:latin typeface="Calibri body"/>
            </a:endParaRPr>
          </a:p>
        </p:txBody>
      </p:sp>
      <p:sp>
        <p:nvSpPr>
          <p:cNvPr id="21" name="TextBox 20"/>
          <p:cNvSpPr txBox="1"/>
          <p:nvPr/>
        </p:nvSpPr>
        <p:spPr>
          <a:xfrm>
            <a:off x="4273838" y="2848382"/>
            <a:ext cx="6726998" cy="461665"/>
          </a:xfrm>
          <a:prstGeom prst="rect">
            <a:avLst/>
          </a:prstGeom>
          <a:noFill/>
        </p:spPr>
        <p:txBody>
          <a:bodyPr wrap="square" rtlCol="0">
            <a:spAutoFit/>
          </a:bodyPr>
          <a:lstStyle/>
          <a:p>
            <a:pPr algn="r"/>
            <a:r>
              <a:rPr lang="en-GB" sz="2400" dirty="0" smtClean="0">
                <a:latin typeface="Calibri body"/>
              </a:rPr>
              <a:t>To tell somebody your age in French, you say…</a:t>
            </a:r>
            <a:endParaRPr lang="en-GB" sz="2400" dirty="0">
              <a:latin typeface="Calibri body"/>
            </a:endParaRPr>
          </a:p>
        </p:txBody>
      </p:sp>
      <p:sp>
        <p:nvSpPr>
          <p:cNvPr id="22" name="Title 1">
            <a:extLst>
              <a:ext uri="{FF2B5EF4-FFF2-40B4-BE49-F238E27FC236}">
                <a16:creationId xmlns:a16="http://schemas.microsoft.com/office/drawing/2014/main" id="{402654FA-FB6E-794D-A4D1-48CB6B301D6E}"/>
              </a:ext>
            </a:extLst>
          </p:cNvPr>
          <p:cNvSpPr txBox="1">
            <a:spLocks/>
          </p:cNvSpPr>
          <p:nvPr/>
        </p:nvSpPr>
        <p:spPr>
          <a:xfrm>
            <a:off x="2400727" y="3352607"/>
            <a:ext cx="49667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smtClean="0">
                <a:solidFill>
                  <a:schemeClr val="accent5"/>
                </a:solidFill>
                <a:latin typeface="Calibri body"/>
              </a:rPr>
              <a:t>J’</a:t>
            </a:r>
            <a:r>
              <a:rPr lang="en-GB" sz="4800" dirty="0" err="1" smtClean="0">
                <a:solidFill>
                  <a:schemeClr val="accent5"/>
                </a:solidFill>
                <a:latin typeface="Calibri body"/>
              </a:rPr>
              <a:t>ai</a:t>
            </a:r>
            <a:r>
              <a:rPr lang="en-GB" sz="4800" dirty="0" smtClean="0">
                <a:solidFill>
                  <a:schemeClr val="accent5"/>
                </a:solidFill>
                <a:latin typeface="Calibri body"/>
              </a:rPr>
              <a:t> ___ ans.</a:t>
            </a:r>
            <a:endParaRPr lang="en-US" sz="4800" dirty="0">
              <a:solidFill>
                <a:schemeClr val="accent5"/>
              </a:solidFill>
              <a:latin typeface="Calibri body"/>
            </a:endParaRPr>
          </a:p>
        </p:txBody>
      </p:sp>
      <p:sp>
        <p:nvSpPr>
          <p:cNvPr id="23" name="TextBox 22"/>
          <p:cNvSpPr txBox="1"/>
          <p:nvPr/>
        </p:nvSpPr>
        <p:spPr>
          <a:xfrm>
            <a:off x="8343425" y="3700336"/>
            <a:ext cx="3422443" cy="2293799"/>
          </a:xfrm>
          <a:prstGeom prst="wedgeEllipseCallout">
            <a:avLst>
              <a:gd name="adj1" fmla="val -61798"/>
              <a:gd name="adj2" fmla="val 18158"/>
            </a:avLst>
          </a:prstGeom>
          <a:noFill/>
          <a:ln>
            <a:solidFill>
              <a:schemeClr val="tx1"/>
            </a:solidFill>
          </a:ln>
        </p:spPr>
        <p:txBody>
          <a:bodyPr wrap="square" rtlCol="0">
            <a:spAutoFit/>
          </a:bodyPr>
          <a:lstStyle/>
          <a:p>
            <a:pPr algn="ctr"/>
            <a:r>
              <a:rPr lang="en-GB" sz="2000" dirty="0" smtClean="0">
                <a:latin typeface="Calibri body"/>
              </a:rPr>
              <a:t>Fill in the missing numbers in French. Discuss this with a partner or adult at home.</a:t>
            </a:r>
            <a:endParaRPr lang="en-GB" sz="2000" dirty="0">
              <a:latin typeface="Calibri body"/>
            </a:endParaRPr>
          </a:p>
        </p:txBody>
      </p:sp>
      <p:sp>
        <p:nvSpPr>
          <p:cNvPr id="24" name="Title 1">
            <a:extLst>
              <a:ext uri="{FF2B5EF4-FFF2-40B4-BE49-F238E27FC236}">
                <a16:creationId xmlns:a16="http://schemas.microsoft.com/office/drawing/2014/main" id="{402654FA-FB6E-794D-A4D1-48CB6B301D6E}"/>
              </a:ext>
            </a:extLst>
          </p:cNvPr>
          <p:cNvSpPr txBox="1">
            <a:spLocks/>
          </p:cNvSpPr>
          <p:nvPr/>
        </p:nvSpPr>
        <p:spPr>
          <a:xfrm>
            <a:off x="1554480" y="4709691"/>
            <a:ext cx="6469906" cy="171723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smtClean="0">
                <a:latin typeface="Calibri body"/>
              </a:rPr>
              <a:t>I am </a:t>
            </a:r>
            <a:r>
              <a:rPr lang="en-US" sz="2800" dirty="0" smtClean="0">
                <a:solidFill>
                  <a:srgbClr val="FF0000"/>
                </a:solidFill>
                <a:latin typeface="Calibri body"/>
              </a:rPr>
              <a:t>three</a:t>
            </a:r>
            <a:r>
              <a:rPr lang="en-US" sz="2800" dirty="0" smtClean="0">
                <a:latin typeface="Calibri body"/>
              </a:rPr>
              <a:t> years old   &gt;   J’</a:t>
            </a:r>
            <a:r>
              <a:rPr lang="en-GB" sz="2800" dirty="0" err="1" smtClean="0">
                <a:latin typeface="Calibri body"/>
              </a:rPr>
              <a:t>ai</a:t>
            </a:r>
            <a:r>
              <a:rPr lang="en-GB" sz="2800" dirty="0" smtClean="0">
                <a:latin typeface="Calibri body"/>
              </a:rPr>
              <a:t> </a:t>
            </a:r>
            <a:r>
              <a:rPr lang="en-GB" sz="2800" dirty="0" smtClean="0">
                <a:solidFill>
                  <a:srgbClr val="FF0000"/>
                </a:solidFill>
                <a:latin typeface="Calibri body"/>
              </a:rPr>
              <a:t>______</a:t>
            </a:r>
            <a:r>
              <a:rPr lang="en-GB" sz="2800" dirty="0" smtClean="0">
                <a:latin typeface="Calibri body"/>
              </a:rPr>
              <a:t> ans.</a:t>
            </a:r>
          </a:p>
          <a:p>
            <a:pPr algn="ctr"/>
            <a:r>
              <a:rPr lang="en-US" sz="2800" dirty="0">
                <a:latin typeface="Calibri body"/>
              </a:rPr>
              <a:t>I am </a:t>
            </a:r>
            <a:r>
              <a:rPr lang="en-US" sz="2800" dirty="0" smtClean="0">
                <a:solidFill>
                  <a:srgbClr val="FF0000"/>
                </a:solidFill>
                <a:latin typeface="Calibri body"/>
              </a:rPr>
              <a:t>five</a:t>
            </a:r>
            <a:r>
              <a:rPr lang="en-US" sz="2800" dirty="0" smtClean="0">
                <a:latin typeface="Calibri body"/>
              </a:rPr>
              <a:t> </a:t>
            </a:r>
            <a:r>
              <a:rPr lang="en-US" sz="2800" dirty="0">
                <a:latin typeface="Calibri body"/>
              </a:rPr>
              <a:t>years old   &gt;   J’</a:t>
            </a:r>
            <a:r>
              <a:rPr lang="en-GB" sz="2800" dirty="0" err="1">
                <a:latin typeface="Calibri body"/>
              </a:rPr>
              <a:t>ai</a:t>
            </a:r>
            <a:r>
              <a:rPr lang="en-GB" sz="2800" dirty="0">
                <a:latin typeface="Calibri body"/>
              </a:rPr>
              <a:t> </a:t>
            </a:r>
            <a:r>
              <a:rPr lang="en-GB" sz="2800" dirty="0">
                <a:solidFill>
                  <a:srgbClr val="FF0000"/>
                </a:solidFill>
                <a:latin typeface="Calibri body"/>
              </a:rPr>
              <a:t>______</a:t>
            </a:r>
            <a:r>
              <a:rPr lang="en-GB" sz="2800" dirty="0">
                <a:latin typeface="Calibri body"/>
              </a:rPr>
              <a:t> ans.</a:t>
            </a:r>
            <a:endParaRPr lang="en-US" sz="2800" dirty="0">
              <a:latin typeface="Calibri body"/>
            </a:endParaRPr>
          </a:p>
          <a:p>
            <a:pPr algn="ctr"/>
            <a:r>
              <a:rPr lang="en-US" sz="2800" dirty="0">
                <a:latin typeface="Calibri body"/>
              </a:rPr>
              <a:t>I am </a:t>
            </a:r>
            <a:r>
              <a:rPr lang="en-US" sz="2800" dirty="0" smtClean="0">
                <a:solidFill>
                  <a:srgbClr val="FF0000"/>
                </a:solidFill>
                <a:latin typeface="Calibri body"/>
              </a:rPr>
              <a:t>nine</a:t>
            </a:r>
            <a:r>
              <a:rPr lang="en-US" sz="2800" dirty="0" smtClean="0">
                <a:latin typeface="Calibri body"/>
              </a:rPr>
              <a:t> </a:t>
            </a:r>
            <a:r>
              <a:rPr lang="en-US" sz="2800" dirty="0">
                <a:latin typeface="Calibri body"/>
              </a:rPr>
              <a:t>years old   &gt;   J’</a:t>
            </a:r>
            <a:r>
              <a:rPr lang="en-GB" sz="2800" dirty="0" err="1">
                <a:latin typeface="Calibri body"/>
              </a:rPr>
              <a:t>ai</a:t>
            </a:r>
            <a:r>
              <a:rPr lang="en-GB" sz="2800" dirty="0">
                <a:latin typeface="Calibri body"/>
              </a:rPr>
              <a:t> </a:t>
            </a:r>
            <a:r>
              <a:rPr lang="en-GB" sz="2800" dirty="0">
                <a:solidFill>
                  <a:srgbClr val="FF0000"/>
                </a:solidFill>
                <a:latin typeface="Calibri body"/>
              </a:rPr>
              <a:t>______</a:t>
            </a:r>
            <a:r>
              <a:rPr lang="en-GB" sz="2800" dirty="0">
                <a:latin typeface="Calibri body"/>
              </a:rPr>
              <a:t> ans</a:t>
            </a:r>
            <a:r>
              <a:rPr lang="en-GB" sz="2800" dirty="0" smtClean="0">
                <a:latin typeface="Calibri body"/>
              </a:rPr>
              <a:t>.</a:t>
            </a:r>
            <a:endParaRPr lang="en-US" sz="2800" dirty="0">
              <a:latin typeface="Calibri body"/>
            </a:endParaRPr>
          </a:p>
        </p:txBody>
      </p:sp>
    </p:spTree>
    <p:extLst>
      <p:ext uri="{BB962C8B-B14F-4D97-AF65-F5344CB8AC3E}">
        <p14:creationId xmlns:p14="http://schemas.microsoft.com/office/powerpoint/2010/main" val="11590579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78381" y="-26126"/>
            <a:ext cx="1798049" cy="779456"/>
          </a:xfrm>
        </p:spPr>
        <p:txBody>
          <a:bodyPr>
            <a:normAutofit/>
          </a:bodyPr>
          <a:lstStyle/>
          <a:p>
            <a:r>
              <a:rPr lang="en-GB" altLang="en-US" sz="2800" b="1" dirty="0" smtClean="0">
                <a:latin typeface="Calibri body"/>
              </a:rPr>
              <a:t>Task</a:t>
            </a:r>
            <a:endParaRPr lang="en-GB" altLang="en-US" sz="2800" dirty="0" smtClean="0">
              <a:latin typeface="Calibri body"/>
            </a:endParaRPr>
          </a:p>
        </p:txBody>
      </p:sp>
      <p:pic>
        <p:nvPicPr>
          <p:cNvPr id="6" name="Content Placeholder 4">
            <a:extLst>
              <a:ext uri="{FF2B5EF4-FFF2-40B4-BE49-F238E27FC236}">
                <a16:creationId xmlns:a16="http://schemas.microsoft.com/office/drawing/2014/main" id="{2B9E877D-57FC-8F42-ABCF-3E8AFE805C04}"/>
              </a:ext>
            </a:extLst>
          </p:cNvPr>
          <p:cNvPicPr>
            <a:picLocks noGrp="1" noChangeAspect="1"/>
          </p:cNvPicPr>
          <p:nvPr>
            <p:ph idx="1"/>
          </p:nvPr>
        </p:nvPicPr>
        <p:blipFill rotWithShape="1">
          <a:blip r:embed="rId2"/>
          <a:srcRect l="12343" t="22793" r="3338"/>
          <a:stretch/>
        </p:blipFill>
        <p:spPr>
          <a:xfrm>
            <a:off x="3263969" y="14567"/>
            <a:ext cx="7974105" cy="6843433"/>
          </a:xfrm>
        </p:spPr>
      </p:pic>
      <p:sp>
        <p:nvSpPr>
          <p:cNvPr id="5" name="Title 1">
            <a:extLst>
              <a:ext uri="{FF2B5EF4-FFF2-40B4-BE49-F238E27FC236}">
                <a16:creationId xmlns:a16="http://schemas.microsoft.com/office/drawing/2014/main" id="{738ABC1C-3288-6B4C-8B34-FFB39E62883D}"/>
              </a:ext>
            </a:extLst>
          </p:cNvPr>
          <p:cNvSpPr txBox="1">
            <a:spLocks/>
          </p:cNvSpPr>
          <p:nvPr/>
        </p:nvSpPr>
        <p:spPr>
          <a:xfrm>
            <a:off x="364715" y="862071"/>
            <a:ext cx="2702859" cy="187273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latin typeface="Calibri body"/>
              </a:rPr>
              <a:t>Answer the question ‘How old are you?’ like shown on the previous slides for each character.</a:t>
            </a:r>
          </a:p>
        </p:txBody>
      </p:sp>
      <p:pic>
        <p:nvPicPr>
          <p:cNvPr id="2" name="Picture 1"/>
          <p:cNvPicPr>
            <a:picLocks noChangeAspect="1"/>
          </p:cNvPicPr>
          <p:nvPr/>
        </p:nvPicPr>
        <p:blipFill>
          <a:blip r:embed="rId3"/>
          <a:stretch>
            <a:fillRect/>
          </a:stretch>
        </p:blipFill>
        <p:spPr>
          <a:xfrm>
            <a:off x="3851890" y="1210235"/>
            <a:ext cx="1335772" cy="4612342"/>
          </a:xfrm>
          <a:prstGeom prst="rect">
            <a:avLst/>
          </a:prstGeom>
        </p:spPr>
      </p:pic>
      <p:sp>
        <p:nvSpPr>
          <p:cNvPr id="10" name="Title 1">
            <a:extLst>
              <a:ext uri="{FF2B5EF4-FFF2-40B4-BE49-F238E27FC236}">
                <a16:creationId xmlns:a16="http://schemas.microsoft.com/office/drawing/2014/main" id="{738ABC1C-3288-6B4C-8B34-FFB39E62883D}"/>
              </a:ext>
            </a:extLst>
          </p:cNvPr>
          <p:cNvSpPr txBox="1">
            <a:spLocks/>
          </p:cNvSpPr>
          <p:nvPr/>
        </p:nvSpPr>
        <p:spPr>
          <a:xfrm>
            <a:off x="5574502" y="296251"/>
            <a:ext cx="3367792" cy="8198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dirty="0" err="1" smtClean="0">
                <a:latin typeface="XCCW Joined 4a" panose="03050602040000000000" pitchFamily="66" charset="0"/>
              </a:rPr>
              <a:t>Quel</a:t>
            </a:r>
            <a:r>
              <a:rPr lang="en-GB" sz="2400" dirty="0" smtClean="0">
                <a:latin typeface="XCCW Joined 4a" panose="03050602040000000000" pitchFamily="66" charset="0"/>
              </a:rPr>
              <a:t> </a:t>
            </a:r>
            <a:r>
              <a:rPr lang="en-GB" sz="2400" dirty="0" err="1" smtClean="0">
                <a:latin typeface="XCCW Joined 4a" panose="03050602040000000000" pitchFamily="66" charset="0"/>
              </a:rPr>
              <a:t>âge</a:t>
            </a:r>
            <a:r>
              <a:rPr lang="en-GB" sz="2400" dirty="0" smtClean="0">
                <a:latin typeface="XCCW Joined 4a" panose="03050602040000000000" pitchFamily="66" charset="0"/>
              </a:rPr>
              <a:t> as-</a:t>
            </a:r>
            <a:r>
              <a:rPr lang="en-GB" sz="2400" dirty="0" err="1" smtClean="0">
                <a:latin typeface="XCCW Joined 4a" panose="03050602040000000000" pitchFamily="66" charset="0"/>
              </a:rPr>
              <a:t>tu</a:t>
            </a:r>
            <a:r>
              <a:rPr lang="en-GB" sz="2400" dirty="0" smtClean="0">
                <a:latin typeface="XCCW Joined 4a" panose="03050602040000000000" pitchFamily="66" charset="0"/>
              </a:rPr>
              <a:t>? </a:t>
            </a:r>
            <a:endParaRPr lang="en-US" sz="2400" dirty="0">
              <a:latin typeface="XCCW Joined 4a" panose="03050602040000000000" pitchFamily="66" charset="0"/>
            </a:endParaRPr>
          </a:p>
        </p:txBody>
      </p:sp>
      <p:sp>
        <p:nvSpPr>
          <p:cNvPr id="11" name="Title 1">
            <a:extLst>
              <a:ext uri="{FF2B5EF4-FFF2-40B4-BE49-F238E27FC236}">
                <a16:creationId xmlns:a16="http://schemas.microsoft.com/office/drawing/2014/main" id="{402654FA-FB6E-794D-A4D1-48CB6B301D6E}"/>
              </a:ext>
            </a:extLst>
          </p:cNvPr>
          <p:cNvSpPr txBox="1">
            <a:spLocks/>
          </p:cNvSpPr>
          <p:nvPr/>
        </p:nvSpPr>
        <p:spPr>
          <a:xfrm>
            <a:off x="5187662" y="1343821"/>
            <a:ext cx="3221859" cy="6575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latin typeface="XCCW Joined 4a" panose="03050602040000000000" pitchFamily="66" charset="0"/>
              </a:rPr>
              <a:t>J’</a:t>
            </a:r>
            <a:r>
              <a:rPr lang="en-GB" sz="2400" dirty="0" err="1" smtClean="0">
                <a:latin typeface="XCCW Joined 4a" panose="03050602040000000000" pitchFamily="66" charset="0"/>
              </a:rPr>
              <a:t>ai</a:t>
            </a:r>
            <a:r>
              <a:rPr lang="en-GB" sz="2400" dirty="0" smtClean="0">
                <a:latin typeface="XCCW Joined 4a" panose="03050602040000000000" pitchFamily="66" charset="0"/>
              </a:rPr>
              <a:t> _________ ans.</a:t>
            </a:r>
            <a:endParaRPr lang="en-US" sz="2400" dirty="0">
              <a:latin typeface="XCCW Joined 4a" panose="03050602040000000000" pitchFamily="66" charset="0"/>
            </a:endParaRPr>
          </a:p>
        </p:txBody>
      </p:sp>
      <p:sp>
        <p:nvSpPr>
          <p:cNvPr id="3" name="TextBox 2"/>
          <p:cNvSpPr txBox="1"/>
          <p:nvPr/>
        </p:nvSpPr>
        <p:spPr>
          <a:xfrm>
            <a:off x="3689290" y="2331801"/>
            <a:ext cx="1026921" cy="369332"/>
          </a:xfrm>
          <a:prstGeom prst="rect">
            <a:avLst/>
          </a:prstGeom>
          <a:noFill/>
        </p:spPr>
        <p:txBody>
          <a:bodyPr wrap="square" rtlCol="0">
            <a:spAutoFit/>
          </a:bodyPr>
          <a:lstStyle/>
          <a:p>
            <a:pPr algn="ctr"/>
            <a:r>
              <a:rPr lang="en-GB" dirty="0" smtClean="0">
                <a:solidFill>
                  <a:srgbClr val="FF0000"/>
                </a:solidFill>
                <a:latin typeface="XCCW Joined 4a" panose="03050602040000000000" pitchFamily="66" charset="0"/>
              </a:rPr>
              <a:t>10</a:t>
            </a:r>
            <a:endParaRPr lang="en-GB" dirty="0">
              <a:solidFill>
                <a:srgbClr val="FF0000"/>
              </a:solidFill>
              <a:latin typeface="XCCW Joined 4a" panose="03050602040000000000" pitchFamily="66" charset="0"/>
            </a:endParaRPr>
          </a:p>
        </p:txBody>
      </p:sp>
      <p:sp>
        <p:nvSpPr>
          <p:cNvPr id="12" name="TextBox 11"/>
          <p:cNvSpPr txBox="1"/>
          <p:nvPr/>
        </p:nvSpPr>
        <p:spPr>
          <a:xfrm>
            <a:off x="3648949" y="3845383"/>
            <a:ext cx="1026921" cy="369332"/>
          </a:xfrm>
          <a:prstGeom prst="rect">
            <a:avLst/>
          </a:prstGeom>
          <a:noFill/>
        </p:spPr>
        <p:txBody>
          <a:bodyPr wrap="square" rtlCol="0">
            <a:spAutoFit/>
          </a:bodyPr>
          <a:lstStyle/>
          <a:p>
            <a:pPr algn="ctr"/>
            <a:r>
              <a:rPr lang="en-GB" dirty="0">
                <a:solidFill>
                  <a:srgbClr val="FF0000"/>
                </a:solidFill>
                <a:latin typeface="XCCW Joined 4a" panose="03050602040000000000" pitchFamily="66" charset="0"/>
              </a:rPr>
              <a:t>4</a:t>
            </a:r>
          </a:p>
        </p:txBody>
      </p:sp>
      <p:sp>
        <p:nvSpPr>
          <p:cNvPr id="13" name="TextBox 12"/>
          <p:cNvSpPr txBox="1"/>
          <p:nvPr/>
        </p:nvSpPr>
        <p:spPr>
          <a:xfrm>
            <a:off x="4323341" y="5229321"/>
            <a:ext cx="1026921" cy="369332"/>
          </a:xfrm>
          <a:prstGeom prst="rect">
            <a:avLst/>
          </a:prstGeom>
          <a:noFill/>
        </p:spPr>
        <p:txBody>
          <a:bodyPr wrap="square" rtlCol="0">
            <a:spAutoFit/>
          </a:bodyPr>
          <a:lstStyle/>
          <a:p>
            <a:pPr algn="ctr"/>
            <a:r>
              <a:rPr lang="en-GB" dirty="0">
                <a:solidFill>
                  <a:srgbClr val="FF0000"/>
                </a:solidFill>
                <a:latin typeface="XCCW Joined 4a" panose="03050602040000000000" pitchFamily="66" charset="0"/>
              </a:rPr>
              <a:t>6</a:t>
            </a:r>
          </a:p>
        </p:txBody>
      </p:sp>
      <p:sp>
        <p:nvSpPr>
          <p:cNvPr id="14" name="Title 1">
            <a:extLst>
              <a:ext uri="{FF2B5EF4-FFF2-40B4-BE49-F238E27FC236}">
                <a16:creationId xmlns:a16="http://schemas.microsoft.com/office/drawing/2014/main" id="{738ABC1C-3288-6B4C-8B34-FFB39E62883D}"/>
              </a:ext>
            </a:extLst>
          </p:cNvPr>
          <p:cNvSpPr txBox="1">
            <a:spLocks/>
          </p:cNvSpPr>
          <p:nvPr/>
        </p:nvSpPr>
        <p:spPr>
          <a:xfrm>
            <a:off x="364714" y="4030049"/>
            <a:ext cx="2702859" cy="13462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dirty="0" smtClean="0">
                <a:latin typeface="Calibri body"/>
              </a:rPr>
              <a:t>The first one has been part completed for you.</a:t>
            </a:r>
            <a:endParaRPr lang="en-US" sz="2200" dirty="0">
              <a:latin typeface="Calibri body"/>
            </a:endParaRPr>
          </a:p>
        </p:txBody>
      </p:sp>
      <p:sp>
        <p:nvSpPr>
          <p:cNvPr id="15" name="Title 1">
            <a:extLst>
              <a:ext uri="{FF2B5EF4-FFF2-40B4-BE49-F238E27FC236}">
                <a16:creationId xmlns:a16="http://schemas.microsoft.com/office/drawing/2014/main" id="{738ABC1C-3288-6B4C-8B34-FFB39E62883D}"/>
              </a:ext>
            </a:extLst>
          </p:cNvPr>
          <p:cNvSpPr txBox="1">
            <a:spLocks/>
          </p:cNvSpPr>
          <p:nvPr/>
        </p:nvSpPr>
        <p:spPr>
          <a:xfrm>
            <a:off x="364715" y="2702715"/>
            <a:ext cx="2702859" cy="13462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dirty="0" smtClean="0">
                <a:latin typeface="Calibri body"/>
              </a:rPr>
              <a:t>Write your answer next to the picture.</a:t>
            </a:r>
            <a:endParaRPr lang="en-US" sz="2200" dirty="0">
              <a:latin typeface="Calibri body"/>
            </a:endParaRPr>
          </a:p>
        </p:txBody>
      </p:sp>
      <p:sp>
        <p:nvSpPr>
          <p:cNvPr id="16" name="Rectangle 15"/>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744" y="5667296"/>
            <a:ext cx="1299108" cy="964684"/>
          </a:xfrm>
          <a:prstGeom prst="rect">
            <a:avLst/>
          </a:prstGeom>
        </p:spPr>
      </p:pic>
      <p:sp>
        <p:nvSpPr>
          <p:cNvPr id="7" name="Rectangle 6"/>
          <p:cNvSpPr/>
          <p:nvPr/>
        </p:nvSpPr>
        <p:spPr>
          <a:xfrm>
            <a:off x="4938279" y="3383718"/>
            <a:ext cx="3887065" cy="461665"/>
          </a:xfrm>
          <a:prstGeom prst="rect">
            <a:avLst/>
          </a:prstGeom>
        </p:spPr>
        <p:txBody>
          <a:bodyPr wrap="square">
            <a:spAutoFit/>
          </a:bodyPr>
          <a:lstStyle/>
          <a:p>
            <a:pPr algn="ctr"/>
            <a:r>
              <a:rPr lang="en-US" sz="2400" dirty="0">
                <a:latin typeface="XCCW Joined 4a" panose="03050602040000000000" pitchFamily="66" charset="0"/>
              </a:rPr>
              <a:t>J’</a:t>
            </a:r>
            <a:r>
              <a:rPr lang="en-GB" sz="2400" dirty="0" err="1">
                <a:latin typeface="XCCW Joined 4a" panose="03050602040000000000" pitchFamily="66" charset="0"/>
              </a:rPr>
              <a:t>ai</a:t>
            </a:r>
            <a:r>
              <a:rPr lang="en-GB" sz="2400" dirty="0">
                <a:latin typeface="XCCW Joined 4a" panose="03050602040000000000" pitchFamily="66" charset="0"/>
              </a:rPr>
              <a:t> _________ ans.</a:t>
            </a:r>
            <a:endParaRPr lang="en-US" sz="2400" dirty="0">
              <a:latin typeface="XCCW Joined 4a" panose="03050602040000000000" pitchFamily="66" charset="0"/>
            </a:endParaRPr>
          </a:p>
        </p:txBody>
      </p:sp>
    </p:spTree>
    <p:extLst>
      <p:ext uri="{BB962C8B-B14F-4D97-AF65-F5344CB8AC3E}">
        <p14:creationId xmlns:p14="http://schemas.microsoft.com/office/powerpoint/2010/main" val="23717127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95437" y="-68045"/>
            <a:ext cx="2084294" cy="847165"/>
          </a:xfrm>
        </p:spPr>
        <p:txBody>
          <a:bodyPr>
            <a:noAutofit/>
          </a:bodyPr>
          <a:lstStyle/>
          <a:p>
            <a:r>
              <a:rPr lang="en-GB" altLang="en-US" sz="2800" b="1" dirty="0" smtClean="0">
                <a:latin typeface="Calibri body"/>
              </a:rPr>
              <a:t>Challenge</a:t>
            </a:r>
            <a:endParaRPr lang="en-GB" altLang="en-US" sz="2800" dirty="0" smtClean="0">
              <a:latin typeface="Calibri body"/>
            </a:endParaRPr>
          </a:p>
        </p:txBody>
      </p:sp>
      <p:pic>
        <p:nvPicPr>
          <p:cNvPr id="6" name="Content Placeholder 4">
            <a:extLst>
              <a:ext uri="{FF2B5EF4-FFF2-40B4-BE49-F238E27FC236}">
                <a16:creationId xmlns:a16="http://schemas.microsoft.com/office/drawing/2014/main" id="{2B9E877D-57FC-8F42-ABCF-3E8AFE805C04}"/>
              </a:ext>
            </a:extLst>
          </p:cNvPr>
          <p:cNvPicPr>
            <a:picLocks noGrp="1" noChangeAspect="1"/>
          </p:cNvPicPr>
          <p:nvPr>
            <p:ph idx="1"/>
          </p:nvPr>
        </p:nvPicPr>
        <p:blipFill rotWithShape="1">
          <a:blip r:embed="rId2"/>
          <a:srcRect l="12343" t="38815" r="4038"/>
          <a:stretch/>
        </p:blipFill>
        <p:spPr>
          <a:xfrm>
            <a:off x="3601072" y="120415"/>
            <a:ext cx="8027895" cy="6500532"/>
          </a:xfrm>
        </p:spPr>
      </p:pic>
      <p:sp>
        <p:nvSpPr>
          <p:cNvPr id="3" name="TextBox 2"/>
          <p:cNvSpPr txBox="1"/>
          <p:nvPr/>
        </p:nvSpPr>
        <p:spPr>
          <a:xfrm>
            <a:off x="522567" y="844435"/>
            <a:ext cx="2407024" cy="4493538"/>
          </a:xfrm>
          <a:prstGeom prst="rect">
            <a:avLst/>
          </a:prstGeom>
          <a:noFill/>
        </p:spPr>
        <p:txBody>
          <a:bodyPr wrap="square" rtlCol="0">
            <a:spAutoFit/>
          </a:bodyPr>
          <a:lstStyle/>
          <a:p>
            <a:pPr algn="ctr"/>
            <a:r>
              <a:rPr lang="en-GB" sz="2200" dirty="0" smtClean="0">
                <a:latin typeface="Calibri body"/>
              </a:rPr>
              <a:t>Translate the conversation from  English into French.</a:t>
            </a:r>
          </a:p>
          <a:p>
            <a:pPr algn="ctr"/>
            <a:endParaRPr lang="en-GB" sz="2200" dirty="0">
              <a:latin typeface="Calibri body"/>
            </a:endParaRPr>
          </a:p>
          <a:p>
            <a:pPr algn="ctr"/>
            <a:r>
              <a:rPr lang="en-GB" sz="2200" dirty="0" smtClean="0">
                <a:latin typeface="Calibri body"/>
              </a:rPr>
              <a:t>Write your answer underneath.</a:t>
            </a:r>
          </a:p>
          <a:p>
            <a:pPr algn="ctr"/>
            <a:endParaRPr lang="en-GB" sz="2200" dirty="0">
              <a:latin typeface="Calibri body"/>
            </a:endParaRPr>
          </a:p>
          <a:p>
            <a:pPr algn="ctr"/>
            <a:r>
              <a:rPr lang="en-GB" sz="2200" dirty="0" smtClean="0">
                <a:latin typeface="Calibri body"/>
              </a:rPr>
              <a:t>Use what you have learned from today’s and previous lessons.</a:t>
            </a:r>
          </a:p>
        </p:txBody>
      </p:sp>
      <p:sp>
        <p:nvSpPr>
          <p:cNvPr id="7" name="Title 1">
            <a:extLst>
              <a:ext uri="{FF2B5EF4-FFF2-40B4-BE49-F238E27FC236}">
                <a16:creationId xmlns:a16="http://schemas.microsoft.com/office/drawing/2014/main" id="{402654FA-FB6E-794D-A4D1-48CB6B301D6E}"/>
              </a:ext>
            </a:extLst>
          </p:cNvPr>
          <p:cNvSpPr txBox="1">
            <a:spLocks/>
          </p:cNvSpPr>
          <p:nvPr/>
        </p:nvSpPr>
        <p:spPr>
          <a:xfrm>
            <a:off x="3802777" y="1411945"/>
            <a:ext cx="7974107" cy="1206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smtClean="0">
                <a:latin typeface="XCCW Joined 4a" panose="03050602040000000000" pitchFamily="66" charset="0"/>
              </a:rPr>
              <a:t>Peter: 	How old are you?</a:t>
            </a:r>
          </a:p>
          <a:p>
            <a:r>
              <a:rPr lang="en-GB" sz="2400" dirty="0" smtClean="0">
                <a:latin typeface="XCCW Joined 4a" panose="03050602040000000000" pitchFamily="66" charset="0"/>
              </a:rPr>
              <a:t> </a:t>
            </a:r>
            <a:endParaRPr lang="en-US" sz="2400" dirty="0" smtClean="0">
              <a:latin typeface="XCCW Joined 4a" panose="03050602040000000000" pitchFamily="66" charset="0"/>
            </a:endParaRPr>
          </a:p>
          <a:p>
            <a:r>
              <a:rPr lang="en-GB" sz="2400" dirty="0" smtClean="0">
                <a:latin typeface="XCCW Joined 4a" panose="03050602040000000000" pitchFamily="66" charset="0"/>
              </a:rPr>
              <a:t>Henry:	I am 8 years old.</a:t>
            </a:r>
            <a:endParaRPr lang="en-US" sz="2400" dirty="0">
              <a:latin typeface="XCCW Joined 4a" panose="03050602040000000000" pitchFamily="66" charset="0"/>
            </a:endParaRPr>
          </a:p>
        </p:txBody>
      </p:sp>
      <p:sp>
        <p:nvSpPr>
          <p:cNvPr id="9" name="Title 1">
            <a:extLst>
              <a:ext uri="{FF2B5EF4-FFF2-40B4-BE49-F238E27FC236}">
                <a16:creationId xmlns:a16="http://schemas.microsoft.com/office/drawing/2014/main" id="{402654FA-FB6E-794D-A4D1-48CB6B301D6E}"/>
              </a:ext>
            </a:extLst>
          </p:cNvPr>
          <p:cNvSpPr txBox="1">
            <a:spLocks/>
          </p:cNvSpPr>
          <p:nvPr/>
        </p:nvSpPr>
        <p:spPr>
          <a:xfrm>
            <a:off x="3807255" y="200083"/>
            <a:ext cx="7974107" cy="115807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smtClean="0">
                <a:latin typeface="XCCW Joined 4a" panose="03050602040000000000" pitchFamily="66" charset="0"/>
              </a:rPr>
              <a:t>Peter: 	Hello</a:t>
            </a:r>
          </a:p>
          <a:p>
            <a:r>
              <a:rPr lang="en-GB" sz="2400" dirty="0" smtClean="0">
                <a:latin typeface="XCCW Joined 4a" panose="03050602040000000000" pitchFamily="66" charset="0"/>
              </a:rPr>
              <a:t>	</a:t>
            </a:r>
          </a:p>
          <a:p>
            <a:r>
              <a:rPr lang="en-GB" sz="2400" dirty="0" smtClean="0">
                <a:latin typeface="XCCW Joined 4a" panose="03050602040000000000" pitchFamily="66" charset="0"/>
              </a:rPr>
              <a:t>Henry:	Hi!</a:t>
            </a:r>
          </a:p>
          <a:p>
            <a:endParaRPr lang="en-US" sz="2400" dirty="0">
              <a:latin typeface="XCCW Joined 4a" panose="03050602040000000000" pitchFamily="66" charset="0"/>
            </a:endParaRPr>
          </a:p>
        </p:txBody>
      </p:sp>
      <p:sp>
        <p:nvSpPr>
          <p:cNvPr id="10" name="Title 1">
            <a:extLst>
              <a:ext uri="{FF2B5EF4-FFF2-40B4-BE49-F238E27FC236}">
                <a16:creationId xmlns:a16="http://schemas.microsoft.com/office/drawing/2014/main" id="{402654FA-FB6E-794D-A4D1-48CB6B301D6E}"/>
              </a:ext>
            </a:extLst>
          </p:cNvPr>
          <p:cNvSpPr txBox="1">
            <a:spLocks/>
          </p:cNvSpPr>
          <p:nvPr/>
        </p:nvSpPr>
        <p:spPr>
          <a:xfrm>
            <a:off x="3811485" y="3658975"/>
            <a:ext cx="7974107" cy="115807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smtClean="0">
                <a:latin typeface="XCCW Joined 4a" panose="03050602040000000000" pitchFamily="66" charset="0"/>
              </a:rPr>
              <a:t>Peter: 	</a:t>
            </a:r>
          </a:p>
          <a:p>
            <a:r>
              <a:rPr lang="en-GB" sz="2400" dirty="0" smtClean="0">
                <a:latin typeface="XCCW Joined 4a" panose="03050602040000000000" pitchFamily="66" charset="0"/>
              </a:rPr>
              <a:t>	</a:t>
            </a:r>
          </a:p>
          <a:p>
            <a:r>
              <a:rPr lang="en-GB" sz="2400" dirty="0" smtClean="0">
                <a:latin typeface="XCCW Joined 4a" panose="03050602040000000000" pitchFamily="66" charset="0"/>
              </a:rPr>
              <a:t>Henry:	</a:t>
            </a:r>
          </a:p>
          <a:p>
            <a:endParaRPr lang="en-US" sz="2400" dirty="0">
              <a:latin typeface="XCCW Joined 4a" panose="03050602040000000000" pitchFamily="66" charset="0"/>
            </a:endParaRPr>
          </a:p>
        </p:txBody>
      </p:sp>
      <p:sp>
        <p:nvSpPr>
          <p:cNvPr id="11" name="Title 1">
            <a:extLst>
              <a:ext uri="{FF2B5EF4-FFF2-40B4-BE49-F238E27FC236}">
                <a16:creationId xmlns:a16="http://schemas.microsoft.com/office/drawing/2014/main" id="{402654FA-FB6E-794D-A4D1-48CB6B301D6E}"/>
              </a:ext>
            </a:extLst>
          </p:cNvPr>
          <p:cNvSpPr txBox="1">
            <a:spLocks/>
          </p:cNvSpPr>
          <p:nvPr/>
        </p:nvSpPr>
        <p:spPr>
          <a:xfrm>
            <a:off x="3820707" y="4858484"/>
            <a:ext cx="7974107" cy="1206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smtClean="0">
                <a:latin typeface="XCCW Joined 4a" panose="03050602040000000000" pitchFamily="66" charset="0"/>
              </a:rPr>
              <a:t>Peter: 	</a:t>
            </a:r>
          </a:p>
          <a:p>
            <a:r>
              <a:rPr lang="en-GB" sz="2400" dirty="0" smtClean="0">
                <a:latin typeface="XCCW Joined 4a" panose="03050602040000000000" pitchFamily="66" charset="0"/>
              </a:rPr>
              <a:t> </a:t>
            </a:r>
            <a:endParaRPr lang="en-US" sz="2400" dirty="0" smtClean="0">
              <a:latin typeface="XCCW Joined 4a" panose="03050602040000000000" pitchFamily="66" charset="0"/>
            </a:endParaRPr>
          </a:p>
          <a:p>
            <a:r>
              <a:rPr lang="en-GB" sz="2400" dirty="0" smtClean="0">
                <a:latin typeface="XCCW Joined 4a" panose="03050602040000000000" pitchFamily="66" charset="0"/>
              </a:rPr>
              <a:t>Henry:	</a:t>
            </a:r>
            <a:endParaRPr lang="en-US" sz="2400" dirty="0">
              <a:latin typeface="XCCW Joined 4a" panose="03050602040000000000" pitchFamily="66" charset="0"/>
            </a:endParaRPr>
          </a:p>
        </p:txBody>
      </p:sp>
      <p:sp>
        <p:nvSpPr>
          <p:cNvPr id="12" name="Rectangle 11"/>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744" y="5667296"/>
            <a:ext cx="1299108" cy="964684"/>
          </a:xfrm>
          <a:prstGeom prst="rect">
            <a:avLst/>
          </a:prstGeom>
        </p:spPr>
      </p:pic>
    </p:spTree>
    <p:extLst>
      <p:ext uri="{BB962C8B-B14F-4D97-AF65-F5344CB8AC3E}">
        <p14:creationId xmlns:p14="http://schemas.microsoft.com/office/powerpoint/2010/main" val="11464951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71400280"/>
              </p:ext>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4" name="Picture 3"/>
          <p:cNvPicPr>
            <a:picLocks noChangeAspect="1"/>
          </p:cNvPicPr>
          <p:nvPr/>
        </p:nvPicPr>
        <p:blipFill>
          <a:blip r:embed="rId2"/>
          <a:stretch>
            <a:fillRect/>
          </a:stretch>
        </p:blipFill>
        <p:spPr>
          <a:xfrm>
            <a:off x="2152105" y="1784816"/>
            <a:ext cx="8906727" cy="4144929"/>
          </a:xfrm>
          <a:prstGeom prst="rect">
            <a:avLst/>
          </a:prstGeom>
        </p:spPr>
      </p:pic>
      <p:pic>
        <p:nvPicPr>
          <p:cNvPr id="5" name="Picture 4"/>
          <p:cNvPicPr>
            <a:picLocks noChangeAspect="1"/>
          </p:cNvPicPr>
          <p:nvPr/>
        </p:nvPicPr>
        <p:blipFill>
          <a:blip r:embed="rId3"/>
          <a:stretch>
            <a:fillRect/>
          </a:stretch>
        </p:blipFill>
        <p:spPr>
          <a:xfrm>
            <a:off x="383439" y="5511851"/>
            <a:ext cx="1255885" cy="932769"/>
          </a:xfrm>
          <a:prstGeom prst="rect">
            <a:avLst/>
          </a:prstGeom>
        </p:spPr>
      </p:pic>
      <p:sp>
        <p:nvSpPr>
          <p:cNvPr id="9" name="Oval Callout 8"/>
          <p:cNvSpPr/>
          <p:nvPr/>
        </p:nvSpPr>
        <p:spPr>
          <a:xfrm>
            <a:off x="252287" y="221672"/>
            <a:ext cx="2421641" cy="1751639"/>
          </a:xfrm>
          <a:prstGeom prst="wedgeEllipseCallout">
            <a:avLst>
              <a:gd name="adj1" fmla="val 24936"/>
              <a:gd name="adj2" fmla="val 767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43232" y="457200"/>
            <a:ext cx="2130696" cy="1200329"/>
          </a:xfrm>
          <a:prstGeom prst="rect">
            <a:avLst/>
          </a:prstGeom>
          <a:noFill/>
        </p:spPr>
        <p:txBody>
          <a:bodyPr wrap="square" rtlCol="0">
            <a:spAutoFit/>
          </a:bodyPr>
          <a:lstStyle/>
          <a:p>
            <a:r>
              <a:rPr lang="en-GB" dirty="0" smtClean="0"/>
              <a:t>Talk to someone about what has changed and what has stayed the same.</a:t>
            </a:r>
            <a:endParaRPr lang="en-GB" dirty="0"/>
          </a:p>
        </p:txBody>
      </p:sp>
    </p:spTree>
    <p:extLst>
      <p:ext uri="{BB962C8B-B14F-4D97-AF65-F5344CB8AC3E}">
        <p14:creationId xmlns:p14="http://schemas.microsoft.com/office/powerpoint/2010/main" val="28093888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284" y="5952592"/>
            <a:ext cx="10515600" cy="749573"/>
          </a:xfrm>
        </p:spPr>
        <p:txBody>
          <a:bodyPr>
            <a:noAutofit/>
          </a:bodyPr>
          <a:lstStyle/>
          <a:p>
            <a:r>
              <a:rPr lang="en-GB" sz="1800" dirty="0">
                <a:solidFill>
                  <a:srgbClr val="FF0000"/>
                </a:solidFill>
                <a:latin typeface="Calibri body"/>
              </a:rPr>
              <a:t>https://www.french-games.net/frenchgames/pelmanism?topic=Numbers%20-%201%20to%2010&amp;level=primary</a:t>
            </a:r>
          </a:p>
        </p:txBody>
      </p:sp>
      <p:pic>
        <p:nvPicPr>
          <p:cNvPr id="5" name="Picture 4"/>
          <p:cNvPicPr>
            <a:picLocks noChangeAspect="1"/>
          </p:cNvPicPr>
          <p:nvPr/>
        </p:nvPicPr>
        <p:blipFill>
          <a:blip r:embed="rId2"/>
          <a:stretch>
            <a:fillRect/>
          </a:stretch>
        </p:blipFill>
        <p:spPr>
          <a:xfrm>
            <a:off x="5421084" y="532228"/>
            <a:ext cx="3929040" cy="2652300"/>
          </a:xfrm>
          <a:prstGeom prst="rect">
            <a:avLst/>
          </a:prstGeom>
        </p:spPr>
      </p:pic>
      <p:pic>
        <p:nvPicPr>
          <p:cNvPr id="6" name="Picture 5"/>
          <p:cNvPicPr>
            <a:picLocks noChangeAspect="1"/>
          </p:cNvPicPr>
          <p:nvPr/>
        </p:nvPicPr>
        <p:blipFill>
          <a:blip r:embed="rId3"/>
          <a:stretch>
            <a:fillRect/>
          </a:stretch>
        </p:blipFill>
        <p:spPr>
          <a:xfrm>
            <a:off x="1286091" y="2928343"/>
            <a:ext cx="3856974" cy="2617926"/>
          </a:xfrm>
          <a:prstGeom prst="rect">
            <a:avLst/>
          </a:prstGeom>
        </p:spPr>
      </p:pic>
      <p:sp>
        <p:nvSpPr>
          <p:cNvPr id="7" name="Rectangle 6"/>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10" name="TextBox 9"/>
          <p:cNvSpPr txBox="1"/>
          <p:nvPr/>
        </p:nvSpPr>
        <p:spPr>
          <a:xfrm>
            <a:off x="162362" y="5690418"/>
            <a:ext cx="3260106" cy="338554"/>
          </a:xfrm>
          <a:prstGeom prst="rect">
            <a:avLst/>
          </a:prstGeom>
          <a:noFill/>
        </p:spPr>
        <p:txBody>
          <a:bodyPr wrap="square" rtlCol="0">
            <a:spAutoFit/>
          </a:bodyPr>
          <a:lstStyle/>
          <a:p>
            <a:r>
              <a:rPr lang="en-GB" sz="1600" dirty="0" smtClean="0">
                <a:latin typeface="Calibri body"/>
              </a:rPr>
              <a:t>Copy and paste the following link:</a:t>
            </a:r>
            <a:endParaRPr lang="en-GB" sz="1600" dirty="0">
              <a:latin typeface="Calibri body"/>
            </a:endParaRPr>
          </a:p>
        </p:txBody>
      </p:sp>
      <p:sp>
        <p:nvSpPr>
          <p:cNvPr id="3" name="TextBox 2"/>
          <p:cNvSpPr txBox="1"/>
          <p:nvPr/>
        </p:nvSpPr>
        <p:spPr>
          <a:xfrm>
            <a:off x="1286091" y="469256"/>
            <a:ext cx="3289037" cy="2077403"/>
          </a:xfrm>
          <a:prstGeom prst="wedgeEllipseCallout">
            <a:avLst>
              <a:gd name="adj1" fmla="val 57012"/>
              <a:gd name="adj2" fmla="val 46151"/>
            </a:avLst>
          </a:prstGeom>
          <a:noFill/>
          <a:ln>
            <a:solidFill>
              <a:schemeClr val="tx1"/>
            </a:solidFill>
          </a:ln>
        </p:spPr>
        <p:txBody>
          <a:bodyPr wrap="square" rtlCol="0">
            <a:spAutoFit/>
          </a:bodyPr>
          <a:lstStyle/>
          <a:p>
            <a:pPr algn="ctr"/>
            <a:r>
              <a:rPr lang="en-GB" dirty="0" smtClean="0">
                <a:latin typeface="Calibri body"/>
              </a:rPr>
              <a:t>Play the matching game linked below to practise speaking and reading numbers 1-10.</a:t>
            </a:r>
            <a:endParaRPr lang="en-GB" dirty="0">
              <a:latin typeface="Calibri body"/>
            </a:endParaRPr>
          </a:p>
        </p:txBody>
      </p:sp>
      <p:sp>
        <p:nvSpPr>
          <p:cNvPr id="11" name="TextBox 10"/>
          <p:cNvSpPr txBox="1"/>
          <p:nvPr/>
        </p:nvSpPr>
        <p:spPr>
          <a:xfrm>
            <a:off x="8020594" y="3598926"/>
            <a:ext cx="3593893" cy="2466915"/>
          </a:xfrm>
          <a:prstGeom prst="wedgeEllipseCallout">
            <a:avLst>
              <a:gd name="adj1" fmla="val -53776"/>
              <a:gd name="adj2" fmla="val 43361"/>
            </a:avLst>
          </a:prstGeom>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b="1" dirty="0" smtClean="0">
                <a:latin typeface="Calibri body"/>
              </a:rPr>
              <a:t>If you are unable to access this game, cut out the squares on the following slides to create your own pairs game.</a:t>
            </a:r>
            <a:endParaRPr lang="en-GB" b="1" dirty="0">
              <a:latin typeface="Calibri body"/>
            </a:endParaRPr>
          </a:p>
        </p:txBody>
      </p:sp>
      <p:pic>
        <p:nvPicPr>
          <p:cNvPr id="4" name="Picture 3"/>
          <p:cNvPicPr>
            <a:picLocks noChangeAspect="1"/>
          </p:cNvPicPr>
          <p:nvPr/>
        </p:nvPicPr>
        <p:blipFill>
          <a:blip r:embed="rId5"/>
          <a:stretch>
            <a:fillRect/>
          </a:stretch>
        </p:blipFill>
        <p:spPr>
          <a:xfrm>
            <a:off x="182138" y="157448"/>
            <a:ext cx="1298561" cy="963251"/>
          </a:xfrm>
          <a:prstGeom prst="rect">
            <a:avLst/>
          </a:prstGeom>
        </p:spPr>
      </p:pic>
    </p:spTree>
    <p:extLst>
      <p:ext uri="{BB962C8B-B14F-4D97-AF65-F5344CB8AC3E}">
        <p14:creationId xmlns:p14="http://schemas.microsoft.com/office/powerpoint/2010/main" val="37105846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graphicFrame>
        <p:nvGraphicFramePr>
          <p:cNvPr id="12" name="Table 11"/>
          <p:cNvGraphicFramePr>
            <a:graphicFrameLocks noGrp="1"/>
          </p:cNvGraphicFramePr>
          <p:nvPr>
            <p:extLst/>
          </p:nvPr>
        </p:nvGraphicFramePr>
        <p:xfrm>
          <a:off x="295339" y="1321691"/>
          <a:ext cx="11552670" cy="5275886"/>
        </p:xfrm>
        <a:graphic>
          <a:graphicData uri="http://schemas.openxmlformats.org/drawingml/2006/table">
            <a:tbl>
              <a:tblPr firstRow="1" bandRow="1">
                <a:tableStyleId>{5C22544A-7EE6-4342-B048-85BDC9FD1C3A}</a:tableStyleId>
              </a:tblPr>
              <a:tblGrid>
                <a:gridCol w="2310534">
                  <a:extLst>
                    <a:ext uri="{9D8B030D-6E8A-4147-A177-3AD203B41FA5}">
                      <a16:colId xmlns:a16="http://schemas.microsoft.com/office/drawing/2014/main" val="4262863843"/>
                    </a:ext>
                  </a:extLst>
                </a:gridCol>
                <a:gridCol w="2310534">
                  <a:extLst>
                    <a:ext uri="{9D8B030D-6E8A-4147-A177-3AD203B41FA5}">
                      <a16:colId xmlns:a16="http://schemas.microsoft.com/office/drawing/2014/main" val="2021380562"/>
                    </a:ext>
                  </a:extLst>
                </a:gridCol>
                <a:gridCol w="2310534">
                  <a:extLst>
                    <a:ext uri="{9D8B030D-6E8A-4147-A177-3AD203B41FA5}">
                      <a16:colId xmlns:a16="http://schemas.microsoft.com/office/drawing/2014/main" val="563493493"/>
                    </a:ext>
                  </a:extLst>
                </a:gridCol>
                <a:gridCol w="2310534">
                  <a:extLst>
                    <a:ext uri="{9D8B030D-6E8A-4147-A177-3AD203B41FA5}">
                      <a16:colId xmlns:a16="http://schemas.microsoft.com/office/drawing/2014/main" val="3146697566"/>
                    </a:ext>
                  </a:extLst>
                </a:gridCol>
                <a:gridCol w="2310534">
                  <a:extLst>
                    <a:ext uri="{9D8B030D-6E8A-4147-A177-3AD203B41FA5}">
                      <a16:colId xmlns:a16="http://schemas.microsoft.com/office/drawing/2014/main" val="2475737631"/>
                    </a:ext>
                  </a:extLst>
                </a:gridCol>
              </a:tblGrid>
              <a:tr h="2637943">
                <a:tc>
                  <a:txBody>
                    <a:bodyPr/>
                    <a:lstStyle/>
                    <a:p>
                      <a:pPr algn="ctr"/>
                      <a:r>
                        <a:rPr lang="en-GB" sz="3600" b="0" dirty="0" smtClean="0">
                          <a:solidFill>
                            <a:schemeClr val="bg1">
                              <a:lumMod val="50000"/>
                            </a:schemeClr>
                          </a:solidFill>
                          <a:latin typeface="Calibri body"/>
                        </a:rPr>
                        <a:t>un</a:t>
                      </a:r>
                      <a:endParaRPr lang="en-GB" sz="3600" b="0" dirty="0">
                        <a:solidFill>
                          <a:schemeClr val="bg1">
                            <a:lumMod val="50000"/>
                          </a:schemeClr>
                        </a:solidFill>
                        <a:latin typeface="Calibri body"/>
                      </a:endParaRPr>
                    </a:p>
                  </a:txBody>
                  <a:tcPr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600" b="0" dirty="0" err="1" smtClean="0">
                          <a:solidFill>
                            <a:schemeClr val="bg1">
                              <a:lumMod val="50000"/>
                            </a:schemeClr>
                          </a:solidFill>
                          <a:latin typeface="Calibri body"/>
                        </a:rPr>
                        <a:t>deux</a:t>
                      </a:r>
                      <a:endParaRPr lang="en-GB" sz="3600" b="0" dirty="0">
                        <a:solidFill>
                          <a:schemeClr val="bg1">
                            <a:lumMod val="50000"/>
                          </a:schemeClr>
                        </a:solidFill>
                        <a:latin typeface="Calibri body"/>
                      </a:endParaRPr>
                    </a:p>
                  </a:txBody>
                  <a:tcPr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600" b="0" dirty="0" err="1" smtClean="0">
                          <a:solidFill>
                            <a:schemeClr val="bg1">
                              <a:lumMod val="50000"/>
                            </a:schemeClr>
                          </a:solidFill>
                          <a:latin typeface="Calibri body"/>
                        </a:rPr>
                        <a:t>trois</a:t>
                      </a:r>
                      <a:endParaRPr lang="en-GB" sz="3600" b="0" dirty="0">
                        <a:solidFill>
                          <a:schemeClr val="bg1">
                            <a:lumMod val="50000"/>
                          </a:schemeClr>
                        </a:solidFill>
                        <a:latin typeface="Calibri body"/>
                      </a:endParaRPr>
                    </a:p>
                  </a:txBody>
                  <a:tcPr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600" b="0" dirty="0" err="1" smtClean="0">
                          <a:solidFill>
                            <a:schemeClr val="bg1">
                              <a:lumMod val="50000"/>
                            </a:schemeClr>
                          </a:solidFill>
                          <a:latin typeface="Calibri body"/>
                        </a:rPr>
                        <a:t>quatre</a:t>
                      </a:r>
                      <a:endParaRPr lang="en-GB" sz="3600" b="0" dirty="0">
                        <a:solidFill>
                          <a:schemeClr val="bg1">
                            <a:lumMod val="50000"/>
                          </a:schemeClr>
                        </a:solidFill>
                        <a:latin typeface="Calibri body"/>
                      </a:endParaRPr>
                    </a:p>
                  </a:txBody>
                  <a:tcPr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600" b="0" dirty="0" smtClean="0">
                          <a:solidFill>
                            <a:schemeClr val="bg1">
                              <a:lumMod val="50000"/>
                            </a:schemeClr>
                          </a:solidFill>
                          <a:latin typeface="Calibri body"/>
                        </a:rPr>
                        <a:t>cinq</a:t>
                      </a:r>
                      <a:endParaRPr lang="en-GB" sz="3600" b="0" dirty="0">
                        <a:solidFill>
                          <a:schemeClr val="bg1">
                            <a:lumMod val="50000"/>
                          </a:schemeClr>
                        </a:solidFill>
                        <a:latin typeface="Calibri body"/>
                      </a:endParaRPr>
                    </a:p>
                  </a:txBody>
                  <a:tcPr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1303581"/>
                  </a:ext>
                </a:extLst>
              </a:tr>
              <a:tr h="2637943">
                <a:tc>
                  <a:txBody>
                    <a:bodyPr/>
                    <a:lstStyle/>
                    <a:p>
                      <a:pPr algn="ctr"/>
                      <a:r>
                        <a:rPr lang="en-GB" sz="3600" b="0" dirty="0" smtClean="0">
                          <a:solidFill>
                            <a:schemeClr val="bg1">
                              <a:lumMod val="50000"/>
                            </a:schemeClr>
                          </a:solidFill>
                          <a:latin typeface="Calibri body"/>
                        </a:rPr>
                        <a:t>six</a:t>
                      </a:r>
                      <a:endParaRPr lang="en-GB" sz="3600" b="0" dirty="0">
                        <a:solidFill>
                          <a:schemeClr val="bg1">
                            <a:lumMod val="50000"/>
                          </a:schemeClr>
                        </a:solidFill>
                        <a:latin typeface="Calibri body"/>
                      </a:endParaRPr>
                    </a:p>
                  </a:txBody>
                  <a:tcPr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600" b="0" dirty="0" smtClean="0">
                          <a:solidFill>
                            <a:schemeClr val="bg1">
                              <a:lumMod val="50000"/>
                            </a:schemeClr>
                          </a:solidFill>
                          <a:latin typeface="Calibri body"/>
                        </a:rPr>
                        <a:t>sept</a:t>
                      </a:r>
                      <a:endParaRPr lang="en-GB" sz="3600" b="0" dirty="0">
                        <a:solidFill>
                          <a:schemeClr val="bg1">
                            <a:lumMod val="50000"/>
                          </a:schemeClr>
                        </a:solidFill>
                        <a:latin typeface="Calibri body"/>
                      </a:endParaRPr>
                    </a:p>
                  </a:txBody>
                  <a:tcPr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600" b="0" dirty="0" err="1" smtClean="0">
                          <a:solidFill>
                            <a:schemeClr val="bg1">
                              <a:lumMod val="50000"/>
                            </a:schemeClr>
                          </a:solidFill>
                          <a:latin typeface="Calibri body"/>
                        </a:rPr>
                        <a:t>huit</a:t>
                      </a:r>
                      <a:endParaRPr lang="en-GB" sz="3600" b="0" dirty="0">
                        <a:solidFill>
                          <a:schemeClr val="bg1">
                            <a:lumMod val="50000"/>
                          </a:schemeClr>
                        </a:solidFill>
                        <a:latin typeface="Calibri body"/>
                      </a:endParaRPr>
                    </a:p>
                  </a:txBody>
                  <a:tcPr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600" b="0" dirty="0" err="1" smtClean="0">
                          <a:solidFill>
                            <a:schemeClr val="bg1">
                              <a:lumMod val="50000"/>
                            </a:schemeClr>
                          </a:solidFill>
                          <a:latin typeface="Calibri body"/>
                        </a:rPr>
                        <a:t>neuf</a:t>
                      </a:r>
                      <a:endParaRPr lang="en-GB" sz="3600" b="0" dirty="0">
                        <a:solidFill>
                          <a:schemeClr val="bg1">
                            <a:lumMod val="50000"/>
                          </a:schemeClr>
                        </a:solidFill>
                        <a:latin typeface="Calibri body"/>
                      </a:endParaRPr>
                    </a:p>
                  </a:txBody>
                  <a:tcPr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3600" b="0" dirty="0" smtClean="0">
                          <a:solidFill>
                            <a:schemeClr val="bg1">
                              <a:lumMod val="50000"/>
                            </a:schemeClr>
                          </a:solidFill>
                          <a:latin typeface="Calibri body"/>
                        </a:rPr>
                        <a:t>dix</a:t>
                      </a:r>
                      <a:endParaRPr lang="en-GB" sz="3600" b="0" dirty="0">
                        <a:solidFill>
                          <a:schemeClr val="bg1">
                            <a:lumMod val="50000"/>
                          </a:schemeClr>
                        </a:solidFill>
                        <a:latin typeface="Calibri body"/>
                      </a:endParaRPr>
                    </a:p>
                  </a:txBody>
                  <a:tcPr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588525"/>
                  </a:ext>
                </a:extLst>
              </a:tr>
            </a:tbl>
          </a:graphicData>
        </a:graphic>
      </p:graphicFrame>
      <p:pic>
        <p:nvPicPr>
          <p:cNvPr id="2" name="Picture 1"/>
          <p:cNvPicPr>
            <a:picLocks noChangeAspect="1"/>
          </p:cNvPicPr>
          <p:nvPr/>
        </p:nvPicPr>
        <p:blipFill>
          <a:blip r:embed="rId3"/>
          <a:stretch>
            <a:fillRect/>
          </a:stretch>
        </p:blipFill>
        <p:spPr>
          <a:xfrm>
            <a:off x="295339" y="144368"/>
            <a:ext cx="1298561" cy="963251"/>
          </a:xfrm>
          <a:prstGeom prst="rect">
            <a:avLst/>
          </a:prstGeom>
        </p:spPr>
      </p:pic>
    </p:spTree>
    <p:extLst>
      <p:ext uri="{BB962C8B-B14F-4D97-AF65-F5344CB8AC3E}">
        <p14:creationId xmlns:p14="http://schemas.microsoft.com/office/powerpoint/2010/main" val="6166092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graphicFrame>
        <p:nvGraphicFramePr>
          <p:cNvPr id="9" name="Table 8"/>
          <p:cNvGraphicFramePr>
            <a:graphicFrameLocks noGrp="1"/>
          </p:cNvGraphicFramePr>
          <p:nvPr>
            <p:extLst/>
          </p:nvPr>
        </p:nvGraphicFramePr>
        <p:xfrm>
          <a:off x="319800" y="1334754"/>
          <a:ext cx="11552400" cy="5277600"/>
        </p:xfrm>
        <a:graphic>
          <a:graphicData uri="http://schemas.openxmlformats.org/drawingml/2006/table">
            <a:tbl>
              <a:tblPr firstRow="1" bandRow="1">
                <a:tableStyleId>{5C22544A-7EE6-4342-B048-85BDC9FD1C3A}</a:tableStyleId>
              </a:tblPr>
              <a:tblGrid>
                <a:gridCol w="2310480">
                  <a:extLst>
                    <a:ext uri="{9D8B030D-6E8A-4147-A177-3AD203B41FA5}">
                      <a16:colId xmlns:a16="http://schemas.microsoft.com/office/drawing/2014/main" val="4262863843"/>
                    </a:ext>
                  </a:extLst>
                </a:gridCol>
                <a:gridCol w="2310480">
                  <a:extLst>
                    <a:ext uri="{9D8B030D-6E8A-4147-A177-3AD203B41FA5}">
                      <a16:colId xmlns:a16="http://schemas.microsoft.com/office/drawing/2014/main" val="2021380562"/>
                    </a:ext>
                  </a:extLst>
                </a:gridCol>
                <a:gridCol w="2310480">
                  <a:extLst>
                    <a:ext uri="{9D8B030D-6E8A-4147-A177-3AD203B41FA5}">
                      <a16:colId xmlns:a16="http://schemas.microsoft.com/office/drawing/2014/main" val="563493493"/>
                    </a:ext>
                  </a:extLst>
                </a:gridCol>
                <a:gridCol w="2310480">
                  <a:extLst>
                    <a:ext uri="{9D8B030D-6E8A-4147-A177-3AD203B41FA5}">
                      <a16:colId xmlns:a16="http://schemas.microsoft.com/office/drawing/2014/main" val="3146697566"/>
                    </a:ext>
                  </a:extLst>
                </a:gridCol>
                <a:gridCol w="2310480">
                  <a:extLst>
                    <a:ext uri="{9D8B030D-6E8A-4147-A177-3AD203B41FA5}">
                      <a16:colId xmlns:a16="http://schemas.microsoft.com/office/drawing/2014/main" val="2475737631"/>
                    </a:ext>
                  </a:extLst>
                </a:gridCol>
              </a:tblGrid>
              <a:tr h="2638800">
                <a:tc>
                  <a:txBody>
                    <a:bodyPr/>
                    <a:lstStyle/>
                    <a:p>
                      <a:pPr algn="ctr"/>
                      <a:r>
                        <a:rPr lang="en-GB" sz="4000" b="0" dirty="0" smtClean="0">
                          <a:solidFill>
                            <a:schemeClr val="bg1">
                              <a:lumMod val="50000"/>
                            </a:schemeClr>
                          </a:solidFill>
                          <a:latin typeface="Calibri body"/>
                        </a:rPr>
                        <a:t>1</a:t>
                      </a:r>
                      <a:endParaRPr lang="en-GB" sz="4000" b="0" dirty="0">
                        <a:solidFill>
                          <a:schemeClr val="bg1">
                            <a:lumMod val="50000"/>
                          </a:schemeClr>
                        </a:solidFill>
                        <a:latin typeface="Calibri body"/>
                      </a:endParaRPr>
                    </a:p>
                  </a:txBody>
                  <a:tcPr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4000" b="0" dirty="0" smtClean="0">
                          <a:solidFill>
                            <a:schemeClr val="bg1">
                              <a:lumMod val="50000"/>
                            </a:schemeClr>
                          </a:solidFill>
                          <a:latin typeface="Calibri body"/>
                        </a:rPr>
                        <a:t>2</a:t>
                      </a:r>
                      <a:endParaRPr lang="en-GB" sz="4000" b="0" dirty="0">
                        <a:solidFill>
                          <a:schemeClr val="bg1">
                            <a:lumMod val="50000"/>
                          </a:schemeClr>
                        </a:solidFill>
                        <a:latin typeface="Calibri body"/>
                      </a:endParaRPr>
                    </a:p>
                  </a:txBody>
                  <a:tcPr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4000" b="0" dirty="0" smtClean="0">
                          <a:solidFill>
                            <a:schemeClr val="bg1">
                              <a:lumMod val="50000"/>
                            </a:schemeClr>
                          </a:solidFill>
                          <a:latin typeface="Calibri body"/>
                        </a:rPr>
                        <a:t>3</a:t>
                      </a:r>
                      <a:endParaRPr lang="en-GB" sz="4000" b="0" dirty="0">
                        <a:solidFill>
                          <a:schemeClr val="bg1">
                            <a:lumMod val="50000"/>
                          </a:schemeClr>
                        </a:solidFill>
                        <a:latin typeface="Calibri body"/>
                      </a:endParaRPr>
                    </a:p>
                  </a:txBody>
                  <a:tcPr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4000" b="0" dirty="0" smtClean="0">
                          <a:solidFill>
                            <a:schemeClr val="bg1">
                              <a:lumMod val="50000"/>
                            </a:schemeClr>
                          </a:solidFill>
                          <a:latin typeface="Calibri body"/>
                        </a:rPr>
                        <a:t>4</a:t>
                      </a:r>
                      <a:endParaRPr lang="en-GB" sz="4000" b="0" dirty="0">
                        <a:solidFill>
                          <a:schemeClr val="bg1">
                            <a:lumMod val="50000"/>
                          </a:schemeClr>
                        </a:solidFill>
                        <a:latin typeface="Calibri body"/>
                      </a:endParaRPr>
                    </a:p>
                  </a:txBody>
                  <a:tcPr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4000" b="0" dirty="0" smtClean="0">
                          <a:solidFill>
                            <a:schemeClr val="bg1">
                              <a:lumMod val="50000"/>
                            </a:schemeClr>
                          </a:solidFill>
                          <a:latin typeface="Calibri body"/>
                        </a:rPr>
                        <a:t>5</a:t>
                      </a:r>
                      <a:endParaRPr lang="en-GB" sz="4000" b="0" dirty="0">
                        <a:solidFill>
                          <a:schemeClr val="bg1">
                            <a:lumMod val="50000"/>
                          </a:schemeClr>
                        </a:solidFill>
                        <a:latin typeface="Calibri body"/>
                      </a:endParaRPr>
                    </a:p>
                  </a:txBody>
                  <a:tcPr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1303581"/>
                  </a:ext>
                </a:extLst>
              </a:tr>
              <a:tr h="2638800">
                <a:tc>
                  <a:txBody>
                    <a:bodyPr/>
                    <a:lstStyle/>
                    <a:p>
                      <a:pPr algn="ctr"/>
                      <a:r>
                        <a:rPr lang="en-GB" sz="4000" b="0" dirty="0" smtClean="0">
                          <a:solidFill>
                            <a:schemeClr val="bg1">
                              <a:lumMod val="50000"/>
                            </a:schemeClr>
                          </a:solidFill>
                          <a:latin typeface="Calibri body"/>
                        </a:rPr>
                        <a:t>6</a:t>
                      </a:r>
                      <a:endParaRPr lang="en-GB" sz="4000" b="0" dirty="0">
                        <a:solidFill>
                          <a:schemeClr val="bg1">
                            <a:lumMod val="50000"/>
                          </a:schemeClr>
                        </a:solidFill>
                        <a:latin typeface="Calibri body"/>
                      </a:endParaRPr>
                    </a:p>
                  </a:txBody>
                  <a:tcPr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4000" b="0" dirty="0" smtClean="0">
                          <a:solidFill>
                            <a:schemeClr val="bg1">
                              <a:lumMod val="50000"/>
                            </a:schemeClr>
                          </a:solidFill>
                          <a:latin typeface="Calibri body"/>
                        </a:rPr>
                        <a:t>7</a:t>
                      </a:r>
                      <a:endParaRPr lang="en-GB" sz="4000" b="0" dirty="0">
                        <a:solidFill>
                          <a:schemeClr val="bg1">
                            <a:lumMod val="50000"/>
                          </a:schemeClr>
                        </a:solidFill>
                        <a:latin typeface="Calibri body"/>
                      </a:endParaRPr>
                    </a:p>
                  </a:txBody>
                  <a:tcPr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4000" b="0" dirty="0" smtClean="0">
                          <a:solidFill>
                            <a:schemeClr val="bg1">
                              <a:lumMod val="50000"/>
                            </a:schemeClr>
                          </a:solidFill>
                          <a:latin typeface="Calibri body"/>
                        </a:rPr>
                        <a:t>8</a:t>
                      </a:r>
                      <a:endParaRPr lang="en-GB" sz="4000" b="0" dirty="0">
                        <a:solidFill>
                          <a:schemeClr val="bg1">
                            <a:lumMod val="50000"/>
                          </a:schemeClr>
                        </a:solidFill>
                        <a:latin typeface="Calibri body"/>
                      </a:endParaRPr>
                    </a:p>
                  </a:txBody>
                  <a:tcPr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4000" b="0" dirty="0" smtClean="0">
                          <a:solidFill>
                            <a:schemeClr val="bg1">
                              <a:lumMod val="50000"/>
                            </a:schemeClr>
                          </a:solidFill>
                          <a:latin typeface="Calibri body"/>
                        </a:rPr>
                        <a:t>9</a:t>
                      </a:r>
                      <a:endParaRPr lang="en-GB" sz="4000" b="0" dirty="0">
                        <a:solidFill>
                          <a:schemeClr val="bg1">
                            <a:lumMod val="50000"/>
                          </a:schemeClr>
                        </a:solidFill>
                        <a:latin typeface="Calibri body"/>
                      </a:endParaRPr>
                    </a:p>
                  </a:txBody>
                  <a:tcPr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4000" b="0" dirty="0" smtClean="0">
                          <a:solidFill>
                            <a:schemeClr val="bg1">
                              <a:lumMod val="50000"/>
                            </a:schemeClr>
                          </a:solidFill>
                          <a:latin typeface="Calibri body"/>
                        </a:rPr>
                        <a:t>10</a:t>
                      </a:r>
                      <a:endParaRPr lang="en-GB" sz="4000" b="0" dirty="0">
                        <a:solidFill>
                          <a:schemeClr val="bg1">
                            <a:lumMod val="50000"/>
                          </a:schemeClr>
                        </a:solidFill>
                        <a:latin typeface="Calibri body"/>
                      </a:endParaRPr>
                    </a:p>
                  </a:txBody>
                  <a:tcPr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588525"/>
                  </a:ext>
                </a:extLst>
              </a:tr>
            </a:tbl>
          </a:graphicData>
        </a:graphic>
      </p:graphicFrame>
      <p:pic>
        <p:nvPicPr>
          <p:cNvPr id="2" name="Picture 1"/>
          <p:cNvPicPr>
            <a:picLocks noChangeAspect="1"/>
          </p:cNvPicPr>
          <p:nvPr/>
        </p:nvPicPr>
        <p:blipFill>
          <a:blip r:embed="rId3"/>
          <a:stretch>
            <a:fillRect/>
          </a:stretch>
        </p:blipFill>
        <p:spPr>
          <a:xfrm>
            <a:off x="319800" y="144368"/>
            <a:ext cx="1298561" cy="963251"/>
          </a:xfrm>
          <a:prstGeom prst="rect">
            <a:avLst/>
          </a:prstGeom>
        </p:spPr>
      </p:pic>
    </p:spTree>
    <p:extLst>
      <p:ext uri="{BB962C8B-B14F-4D97-AF65-F5344CB8AC3E}">
        <p14:creationId xmlns:p14="http://schemas.microsoft.com/office/powerpoint/2010/main" val="10806602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7E8A39-E67B-1840-9E5D-A3DC4E9F774F}"/>
              </a:ext>
            </a:extLst>
          </p:cNvPr>
          <p:cNvSpPr txBox="1"/>
          <p:nvPr/>
        </p:nvSpPr>
        <p:spPr>
          <a:xfrm>
            <a:off x="5036254" y="2905780"/>
            <a:ext cx="21194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31830559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chemeClr val="accent6">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Subject</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lang="en-GB" altLang="en-US" sz="2400" dirty="0" smtClean="0">
                <a:solidFill>
                  <a:srgbClr val="000000"/>
                </a:solidFill>
              </a:rPr>
              <a:t>Science </a:t>
            </a:r>
            <a:r>
              <a:rPr kumimoji="0" lang="en-GB" alt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 </a:t>
            </a:r>
            <a:endPar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Date: </a:t>
            </a:r>
            <a:r>
              <a:rPr lang="en-GB" altLang="en-US" sz="3200" u="sng" noProof="0" dirty="0" smtClean="0">
                <a:solidFill>
                  <a:srgbClr val="000000"/>
                </a:solidFill>
              </a:rPr>
              <a:t>Friday 5th</a:t>
            </a:r>
            <a:r>
              <a:rPr lang="en-GB" altLang="en-US" sz="3200" u="sng" dirty="0" smtClean="0">
                <a:solidFill>
                  <a:srgbClr val="000000"/>
                </a:solidFill>
              </a:rPr>
              <a:t> February 2021</a:t>
            </a: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GB" altLang="en-US" sz="18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9913" y="2835275"/>
            <a:ext cx="10612437" cy="134235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54192"/>
            <a:ext cx="10612654" cy="1323439"/>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smtClean="0">
                <a:ln>
                  <a:noFill/>
                </a:ln>
                <a:solidFill>
                  <a:prstClr val="black"/>
                </a:solidFill>
                <a:effectLst/>
                <a:uLnTx/>
                <a:uFillTx/>
                <a:latin typeface="Calibri" panose="020F0502020204030204"/>
                <a:ea typeface="+mn-ea"/>
                <a:cs typeface="+mn-cs"/>
              </a:rPr>
              <a:t>L.O </a:t>
            </a:r>
            <a:r>
              <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rPr>
              <a:t>To be able </a:t>
            </a:r>
            <a:r>
              <a:rPr kumimoji="0" lang="en-GB" sz="4000" b="0" i="0" u="sng" strike="noStrike" kern="1200" cap="none" spc="0" normalizeH="0" baseline="0" noProof="0" dirty="0" smtClean="0">
                <a:ln>
                  <a:noFill/>
                </a:ln>
                <a:solidFill>
                  <a:prstClr val="black"/>
                </a:solidFill>
                <a:effectLst/>
                <a:uLnTx/>
                <a:uFillTx/>
                <a:latin typeface="Calibri" panose="020F0502020204030204"/>
                <a:ea typeface="+mn-ea"/>
                <a:cs typeface="+mn-cs"/>
              </a:rPr>
              <a:t>to understand</a:t>
            </a:r>
            <a:r>
              <a:rPr kumimoji="0" lang="en-GB" sz="4000" b="0" i="0" u="sng" strike="noStrike" kern="1200" cap="none" spc="0" normalizeH="0" noProof="0" dirty="0" smtClean="0">
                <a:ln>
                  <a:noFill/>
                </a:ln>
                <a:solidFill>
                  <a:prstClr val="black"/>
                </a:solidFill>
                <a:effectLst/>
                <a:uLnTx/>
                <a:uFillTx/>
                <a:latin typeface="Calibri" panose="020F0502020204030204"/>
                <a:ea typeface="+mn-ea"/>
                <a:cs typeface="+mn-cs"/>
              </a:rPr>
              <a:t> that light is reflected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4000" u="sng" noProof="0" dirty="0" smtClean="0">
                <a:solidFill>
                  <a:prstClr val="black"/>
                </a:solidFill>
                <a:latin typeface="Calibri" panose="020F0502020204030204"/>
              </a:rPr>
              <a:t>from surfaces. </a:t>
            </a:r>
            <a:endParaRPr kumimoji="0" lang="en-US" sz="4000" b="0" i="0" u="none" strike="noStrike" kern="1200" cap="none" spc="0" normalizeH="0" baseline="0" noProof="0" dirty="0">
              <a:ln>
                <a:solidFill>
                  <a:prstClr val="black"/>
                </a:solidFill>
              </a:ln>
              <a:solidFill>
                <a:srgbClr val="5B9BD5">
                  <a:lumMod val="50000"/>
                </a:srgbClr>
              </a:solidFill>
              <a:effectLst/>
              <a:uLnTx/>
              <a:uFillTx/>
              <a:latin typeface="Calibri" panose="020F0502020204030204"/>
              <a:ea typeface="+mn-ea"/>
              <a:cs typeface="+mn-cs"/>
            </a:endParaRPr>
          </a:p>
        </p:txBody>
      </p:sp>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7671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ysClr val="windowText" lastClr="000000"/>
                </a:solidFill>
                <a:effectLst>
                  <a:outerShdw blurRad="38100" dist="19050" dir="2700000" algn="tl" rotWithShape="0">
                    <a:schemeClr val="dk1">
                      <a:alpha val="40000"/>
                    </a:schemeClr>
                  </a:outerShdw>
                </a:effectLst>
              </a:rPr>
              <a:t>Pre-recorded Teaching</a:t>
            </a:r>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8" name="TextBox 7"/>
          <p:cNvSpPr txBox="1"/>
          <p:nvPr/>
        </p:nvSpPr>
        <p:spPr>
          <a:xfrm>
            <a:off x="1123950" y="1201783"/>
            <a:ext cx="9953353" cy="1938992"/>
          </a:xfrm>
          <a:prstGeom prst="rect">
            <a:avLst/>
          </a:prstGeom>
          <a:noFill/>
        </p:spPr>
        <p:txBody>
          <a:bodyPr wrap="square" rtlCol="0">
            <a:spAutoFit/>
          </a:bodyPr>
          <a:lstStyle/>
          <a:p>
            <a:r>
              <a:rPr lang="en-US" sz="2400" dirty="0">
                <a:solidFill>
                  <a:sysClr val="windowText" lastClr="000000"/>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ysClr val="windowText" lastClr="000000"/>
              </a:solidFill>
            </a:endParaRPr>
          </a:p>
        </p:txBody>
      </p:sp>
      <p:sp>
        <p:nvSpPr>
          <p:cNvPr id="9" name="Rectangle 8">
            <a:hlinkClick r:id="rId3"/>
          </p:cNvPr>
          <p:cNvSpPr/>
          <p:nvPr/>
        </p:nvSpPr>
        <p:spPr>
          <a:xfrm>
            <a:off x="6536575" y="3571702"/>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
        <p:nvSpPr>
          <p:cNvPr id="10" name="TextBox 9"/>
          <p:cNvSpPr txBox="1"/>
          <p:nvPr/>
        </p:nvSpPr>
        <p:spPr>
          <a:xfrm>
            <a:off x="447277" y="5887630"/>
            <a:ext cx="11208775" cy="646331"/>
          </a:xfrm>
          <a:prstGeom prst="rect">
            <a:avLst/>
          </a:prstGeom>
          <a:solidFill>
            <a:schemeClr val="bg1"/>
          </a:solidFill>
        </p:spPr>
        <p:txBody>
          <a:bodyPr wrap="square" rtlCol="0">
            <a:spAutoFit/>
          </a:bodyPr>
          <a:lstStyle/>
          <a:p>
            <a:r>
              <a:rPr lang="en-GB" dirty="0" smtClean="0"/>
              <a:t>You can also copy and paste this link if you would prefer:</a:t>
            </a:r>
          </a:p>
          <a:p>
            <a:r>
              <a:rPr lang="en-GB" dirty="0">
                <a:hlinkClick r:id="rId3"/>
              </a:rPr>
              <a:t>https://teachers.thenational.academy/lessons/which-materials-are-reflective-6cu6cc</a:t>
            </a:r>
            <a:endParaRPr lang="en-GB" dirty="0" smtClean="0"/>
          </a:p>
        </p:txBody>
      </p:sp>
      <p:sp>
        <p:nvSpPr>
          <p:cNvPr id="11" name="Rectangle 10"/>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Tree>
    <p:extLst>
      <p:ext uri="{BB962C8B-B14F-4D97-AF65-F5344CB8AC3E}">
        <p14:creationId xmlns:p14="http://schemas.microsoft.com/office/powerpoint/2010/main" val="38697384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543232" y="556857"/>
          <a:ext cx="10515600" cy="548640"/>
        </p:xfrm>
        <a:graphic>
          <a:graphicData uri="http://schemas.openxmlformats.org/drawingml/2006/table">
            <a:tbl>
              <a:tblPr/>
              <a:tblGrid>
                <a:gridCol w="10515600">
                  <a:extLst>
                    <a:ext uri="{9D8B030D-6E8A-4147-A177-3AD203B41FA5}">
                      <a16:colId xmlns:a16="http://schemas.microsoft.com/office/drawing/2014/main" val="189299768"/>
                    </a:ext>
                  </a:extLst>
                </a:gridCol>
              </a:tblGrid>
              <a:tr h="0">
                <a:tc>
                  <a:txBody>
                    <a:bodyPr/>
                    <a:lstStyle/>
                    <a:p>
                      <a:endParaRPr lang="en-GB" sz="3000" b="1"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611421176"/>
                  </a:ext>
                </a:extLst>
              </a:tr>
            </a:tbl>
          </a:graphicData>
        </a:graphic>
      </p:graphicFrame>
      <p:graphicFrame>
        <p:nvGraphicFramePr>
          <p:cNvPr id="3" name="Table 2"/>
          <p:cNvGraphicFramePr>
            <a:graphicFrameLocks noGrp="1"/>
          </p:cNvGraphicFramePr>
          <p:nvPr>
            <p:extLst/>
          </p:nvPr>
        </p:nvGraphicFramePr>
        <p:xfrm>
          <a:off x="543232" y="2141913"/>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340398">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pic>
        <p:nvPicPr>
          <p:cNvPr id="13" name="Picture 12"/>
          <p:cNvPicPr>
            <a:picLocks noChangeAspect="1"/>
          </p:cNvPicPr>
          <p:nvPr/>
        </p:nvPicPr>
        <p:blipFill rotWithShape="1">
          <a:blip r:embed="rId3"/>
          <a:srcRect r="1420"/>
          <a:stretch/>
        </p:blipFill>
        <p:spPr>
          <a:xfrm>
            <a:off x="3885082" y="1124162"/>
            <a:ext cx="6588955" cy="4239531"/>
          </a:xfrm>
          <a:prstGeom prst="rect">
            <a:avLst/>
          </a:prstGeom>
        </p:spPr>
      </p:pic>
      <p:sp>
        <p:nvSpPr>
          <p:cNvPr id="14" name="Oval Callout 13"/>
          <p:cNvSpPr/>
          <p:nvPr/>
        </p:nvSpPr>
        <p:spPr>
          <a:xfrm>
            <a:off x="376978" y="556857"/>
            <a:ext cx="3341850" cy="2382982"/>
          </a:xfrm>
          <a:prstGeom prst="wedgeEllipseCallout">
            <a:avLst>
              <a:gd name="adj1" fmla="val 50220"/>
              <a:gd name="adj2" fmla="val 392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4"/>
          <a:stretch>
            <a:fillRect/>
          </a:stretch>
        </p:blipFill>
        <p:spPr>
          <a:xfrm>
            <a:off x="931159" y="1124163"/>
            <a:ext cx="2953923" cy="1391823"/>
          </a:xfrm>
          <a:prstGeom prst="rect">
            <a:avLst/>
          </a:prstGeom>
        </p:spPr>
      </p:pic>
      <p:sp>
        <p:nvSpPr>
          <p:cNvPr id="16" name="TextBox 15"/>
          <p:cNvSpPr txBox="1"/>
          <p:nvPr/>
        </p:nvSpPr>
        <p:spPr>
          <a:xfrm>
            <a:off x="9116291" y="4544291"/>
            <a:ext cx="2396836" cy="1477328"/>
          </a:xfrm>
          <a:prstGeom prst="rect">
            <a:avLst/>
          </a:prstGeom>
          <a:solidFill>
            <a:schemeClr val="accent4">
              <a:lumMod val="60000"/>
              <a:lumOff val="40000"/>
            </a:schemeClr>
          </a:solidFill>
        </p:spPr>
        <p:txBody>
          <a:bodyPr wrap="square" rtlCol="0">
            <a:spAutoFit/>
          </a:bodyPr>
          <a:lstStyle/>
          <a:p>
            <a:r>
              <a:rPr lang="en-GB" dirty="0" smtClean="0"/>
              <a:t>Read the two sentences above to remind yourself what light and a light source is. </a:t>
            </a:r>
            <a:endParaRPr lang="en-GB" dirty="0"/>
          </a:p>
        </p:txBody>
      </p:sp>
      <p:sp>
        <p:nvSpPr>
          <p:cNvPr id="17" name="Oval Callout 16"/>
          <p:cNvSpPr/>
          <p:nvPr/>
        </p:nvSpPr>
        <p:spPr>
          <a:xfrm>
            <a:off x="1870364" y="4165844"/>
            <a:ext cx="2563091" cy="1689519"/>
          </a:xfrm>
          <a:prstGeom prst="wedgeEllipseCallout">
            <a:avLst>
              <a:gd name="adj1" fmla="val -17892"/>
              <a:gd name="adj2" fmla="val 746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1981200" y="4717362"/>
            <a:ext cx="2452255" cy="646331"/>
          </a:xfrm>
          <a:prstGeom prst="rect">
            <a:avLst/>
          </a:prstGeom>
          <a:noFill/>
        </p:spPr>
        <p:txBody>
          <a:bodyPr wrap="square" rtlCol="0">
            <a:spAutoFit/>
          </a:bodyPr>
          <a:lstStyle/>
          <a:p>
            <a:r>
              <a:rPr lang="en-GB" dirty="0" smtClean="0"/>
              <a:t>How many light sources can you remember? </a:t>
            </a:r>
            <a:endParaRPr lang="en-GB" dirty="0"/>
          </a:p>
        </p:txBody>
      </p:sp>
      <p:sp>
        <p:nvSpPr>
          <p:cNvPr id="11" name="Rectangle 10"/>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Tree>
    <p:extLst>
      <p:ext uri="{BB962C8B-B14F-4D97-AF65-F5344CB8AC3E}">
        <p14:creationId xmlns:p14="http://schemas.microsoft.com/office/powerpoint/2010/main" val="26580232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543232" y="556857"/>
          <a:ext cx="10515600" cy="548640"/>
        </p:xfrm>
        <a:graphic>
          <a:graphicData uri="http://schemas.openxmlformats.org/drawingml/2006/table">
            <a:tbl>
              <a:tblPr/>
              <a:tblGrid>
                <a:gridCol w="10515600">
                  <a:extLst>
                    <a:ext uri="{9D8B030D-6E8A-4147-A177-3AD203B41FA5}">
                      <a16:colId xmlns:a16="http://schemas.microsoft.com/office/drawing/2014/main" val="189299768"/>
                    </a:ext>
                  </a:extLst>
                </a:gridCol>
              </a:tblGrid>
              <a:tr h="0">
                <a:tc>
                  <a:txBody>
                    <a:bodyPr/>
                    <a:lstStyle/>
                    <a:p>
                      <a:endParaRPr lang="en-GB" sz="3000" b="1"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611421176"/>
                  </a:ext>
                </a:extLst>
              </a:tr>
            </a:tbl>
          </a:graphicData>
        </a:graphic>
      </p:graphicFrame>
      <p:graphicFrame>
        <p:nvGraphicFramePr>
          <p:cNvPr id="3" name="Table 2"/>
          <p:cNvGraphicFramePr>
            <a:graphicFrameLocks noGrp="1"/>
          </p:cNvGraphicFramePr>
          <p:nvPr>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11" name="TextBox 10"/>
          <p:cNvSpPr txBox="1"/>
          <p:nvPr/>
        </p:nvSpPr>
        <p:spPr>
          <a:xfrm>
            <a:off x="415636" y="484909"/>
            <a:ext cx="8520546" cy="954107"/>
          </a:xfrm>
          <a:prstGeom prst="rect">
            <a:avLst/>
          </a:prstGeom>
          <a:noFill/>
        </p:spPr>
        <p:txBody>
          <a:bodyPr wrap="square" rtlCol="0">
            <a:spAutoFit/>
          </a:bodyPr>
          <a:lstStyle/>
          <a:p>
            <a:r>
              <a:rPr lang="en-GB" sz="2800" dirty="0" smtClean="0"/>
              <a:t>Today we are going to be learning about reflective and non-reflective materials</a:t>
            </a:r>
            <a:r>
              <a:rPr lang="en-GB" dirty="0" smtClean="0"/>
              <a:t>. </a:t>
            </a:r>
            <a:endParaRPr lang="en-GB" dirty="0"/>
          </a:p>
        </p:txBody>
      </p:sp>
      <p:pic>
        <p:nvPicPr>
          <p:cNvPr id="4" name="Picture 3"/>
          <p:cNvPicPr>
            <a:picLocks noChangeAspect="1"/>
          </p:cNvPicPr>
          <p:nvPr/>
        </p:nvPicPr>
        <p:blipFill>
          <a:blip r:embed="rId3"/>
          <a:stretch>
            <a:fillRect/>
          </a:stretch>
        </p:blipFill>
        <p:spPr>
          <a:xfrm>
            <a:off x="743932" y="1732072"/>
            <a:ext cx="6409209" cy="3629637"/>
          </a:xfrm>
          <a:prstGeom prst="rect">
            <a:avLst/>
          </a:prstGeom>
        </p:spPr>
      </p:pic>
      <p:sp>
        <p:nvSpPr>
          <p:cNvPr id="5" name="TextBox 4"/>
          <p:cNvSpPr txBox="1"/>
          <p:nvPr/>
        </p:nvSpPr>
        <p:spPr>
          <a:xfrm>
            <a:off x="5430982" y="4128655"/>
            <a:ext cx="609600" cy="369332"/>
          </a:xfrm>
          <a:prstGeom prst="rect">
            <a:avLst/>
          </a:prstGeom>
          <a:solidFill>
            <a:schemeClr val="bg1"/>
          </a:solidFill>
        </p:spPr>
        <p:txBody>
          <a:bodyPr wrap="square" rtlCol="0">
            <a:spAutoFit/>
          </a:bodyPr>
          <a:lstStyle/>
          <a:p>
            <a:endParaRPr lang="en-GB" dirty="0"/>
          </a:p>
        </p:txBody>
      </p:sp>
      <p:sp>
        <p:nvSpPr>
          <p:cNvPr id="6" name="TextBox 5"/>
          <p:cNvSpPr txBox="1"/>
          <p:nvPr/>
        </p:nvSpPr>
        <p:spPr>
          <a:xfrm>
            <a:off x="5306291" y="3034146"/>
            <a:ext cx="3893127" cy="923330"/>
          </a:xfrm>
          <a:prstGeom prst="rect">
            <a:avLst/>
          </a:prstGeom>
          <a:solidFill>
            <a:schemeClr val="accent4">
              <a:lumMod val="40000"/>
              <a:lumOff val="60000"/>
            </a:schemeClr>
          </a:solidFill>
        </p:spPr>
        <p:txBody>
          <a:bodyPr wrap="square" rtlCol="0">
            <a:spAutoFit/>
          </a:bodyPr>
          <a:lstStyle/>
          <a:p>
            <a:r>
              <a:rPr lang="en-GB" dirty="0" smtClean="0"/>
              <a:t>When a light source emits light, that light travels in a straight line to the object. </a:t>
            </a:r>
            <a:endParaRPr lang="en-GB" dirty="0"/>
          </a:p>
        </p:txBody>
      </p:sp>
      <p:sp>
        <p:nvSpPr>
          <p:cNvPr id="7" name="Rectangle 6"/>
          <p:cNvSpPr/>
          <p:nvPr/>
        </p:nvSpPr>
        <p:spPr>
          <a:xfrm>
            <a:off x="2676634" y="5177043"/>
            <a:ext cx="2887137" cy="646331"/>
          </a:xfrm>
          <a:prstGeom prst="rect">
            <a:avLst/>
          </a:prstGeom>
          <a:solidFill>
            <a:schemeClr val="accent4">
              <a:lumMod val="40000"/>
              <a:lumOff val="60000"/>
            </a:schemeClr>
          </a:solidFill>
        </p:spPr>
        <p:txBody>
          <a:bodyPr wrap="none">
            <a:spAutoFit/>
          </a:bodyPr>
          <a:lstStyle/>
          <a:p>
            <a:r>
              <a:rPr lang="en-GB" dirty="0"/>
              <a:t>When it reaches the object</a:t>
            </a:r>
            <a:r>
              <a:rPr lang="en-GB" dirty="0" smtClean="0"/>
              <a:t>,</a:t>
            </a:r>
          </a:p>
          <a:p>
            <a:r>
              <a:rPr lang="en-GB" dirty="0" smtClean="0"/>
              <a:t>it </a:t>
            </a:r>
            <a:r>
              <a:rPr lang="en-GB" dirty="0"/>
              <a:t>is reflected off the object. </a:t>
            </a:r>
          </a:p>
        </p:txBody>
      </p:sp>
      <p:sp>
        <p:nvSpPr>
          <p:cNvPr id="8" name="Oval Callout 7"/>
          <p:cNvSpPr/>
          <p:nvPr/>
        </p:nvSpPr>
        <p:spPr>
          <a:xfrm>
            <a:off x="8243455" y="4207225"/>
            <a:ext cx="3477491" cy="193963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8686800" y="4613564"/>
            <a:ext cx="3158836" cy="1200329"/>
          </a:xfrm>
          <a:prstGeom prst="rect">
            <a:avLst/>
          </a:prstGeom>
          <a:noFill/>
        </p:spPr>
        <p:txBody>
          <a:bodyPr wrap="square" rtlCol="0">
            <a:spAutoFit/>
          </a:bodyPr>
          <a:lstStyle/>
          <a:p>
            <a:r>
              <a:rPr lang="en-GB" sz="2400" dirty="0" smtClean="0"/>
              <a:t>So reflection means light bounces off an object. </a:t>
            </a:r>
            <a:endParaRPr lang="en-GB" sz="2400" dirty="0"/>
          </a:p>
        </p:txBody>
      </p:sp>
      <p:sp>
        <p:nvSpPr>
          <p:cNvPr id="13" name="Rectangle 12"/>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Tree>
    <p:extLst>
      <p:ext uri="{BB962C8B-B14F-4D97-AF65-F5344CB8AC3E}">
        <p14:creationId xmlns:p14="http://schemas.microsoft.com/office/powerpoint/2010/main" val="30368912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
        <p:nvSpPr>
          <p:cNvPr id="6" name="Oval Callout 5"/>
          <p:cNvSpPr/>
          <p:nvPr/>
        </p:nvSpPr>
        <p:spPr>
          <a:xfrm>
            <a:off x="414338" y="1360432"/>
            <a:ext cx="2028420" cy="1302326"/>
          </a:xfrm>
          <a:prstGeom prst="wedgeEllipseCallout">
            <a:avLst>
              <a:gd name="adj1" fmla="val 56393"/>
              <a:gd name="adj2" fmla="val 48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07471" y="1588285"/>
            <a:ext cx="1338696" cy="830997"/>
          </a:xfrm>
          <a:prstGeom prst="rect">
            <a:avLst/>
          </a:prstGeom>
          <a:noFill/>
        </p:spPr>
        <p:txBody>
          <a:bodyPr wrap="square" rtlCol="0">
            <a:spAutoFit/>
          </a:bodyPr>
          <a:lstStyle/>
          <a:p>
            <a:r>
              <a:rPr lang="en-GB" sz="2400" dirty="0" smtClean="0">
                <a:solidFill>
                  <a:schemeClr val="bg1"/>
                </a:solidFill>
              </a:rPr>
              <a:t>Means to take in</a:t>
            </a:r>
            <a:endParaRPr lang="en-GB" dirty="0" smtClean="0">
              <a:solidFill>
                <a:schemeClr val="bg1"/>
              </a:solidFill>
            </a:endParaRPr>
          </a:p>
        </p:txBody>
      </p:sp>
      <p:pic>
        <p:nvPicPr>
          <p:cNvPr id="9" name="Picture 8"/>
          <p:cNvPicPr>
            <a:picLocks noChangeAspect="1"/>
          </p:cNvPicPr>
          <p:nvPr/>
        </p:nvPicPr>
        <p:blipFill>
          <a:blip r:embed="rId3"/>
          <a:stretch>
            <a:fillRect/>
          </a:stretch>
        </p:blipFill>
        <p:spPr>
          <a:xfrm>
            <a:off x="2676320" y="1333120"/>
            <a:ext cx="6871542" cy="3881635"/>
          </a:xfrm>
          <a:prstGeom prst="rect">
            <a:avLst/>
          </a:prstGeom>
        </p:spPr>
      </p:pic>
      <p:sp>
        <p:nvSpPr>
          <p:cNvPr id="5" name="Oval Callout 4"/>
          <p:cNvSpPr/>
          <p:nvPr/>
        </p:nvSpPr>
        <p:spPr>
          <a:xfrm>
            <a:off x="8866909" y="694861"/>
            <a:ext cx="2175164" cy="1244775"/>
          </a:xfrm>
          <a:prstGeom prst="wedgeEllipseCallout">
            <a:avLst>
              <a:gd name="adj1" fmla="val -38030"/>
              <a:gd name="adj2" fmla="val 569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9351818" y="942109"/>
            <a:ext cx="1870364" cy="830997"/>
          </a:xfrm>
          <a:prstGeom prst="rect">
            <a:avLst/>
          </a:prstGeom>
          <a:noFill/>
        </p:spPr>
        <p:txBody>
          <a:bodyPr wrap="square" rtlCol="0">
            <a:spAutoFit/>
          </a:bodyPr>
          <a:lstStyle/>
          <a:p>
            <a:r>
              <a:rPr lang="en-GB" sz="2400" dirty="0" smtClean="0">
                <a:solidFill>
                  <a:schemeClr val="bg1"/>
                </a:solidFill>
              </a:rPr>
              <a:t>Means to bounce off</a:t>
            </a:r>
            <a:endParaRPr lang="en-GB" sz="2400" dirty="0">
              <a:solidFill>
                <a:schemeClr val="bg1"/>
              </a:solidFill>
            </a:endParaRPr>
          </a:p>
        </p:txBody>
      </p:sp>
      <p:sp>
        <p:nvSpPr>
          <p:cNvPr id="10" name="Oval Callout 9"/>
          <p:cNvSpPr/>
          <p:nvPr/>
        </p:nvSpPr>
        <p:spPr>
          <a:xfrm>
            <a:off x="9547862" y="4405745"/>
            <a:ext cx="2117665" cy="1440873"/>
          </a:xfrm>
          <a:prstGeom prst="wedgeEllipseCallout">
            <a:avLst>
              <a:gd name="adj1" fmla="val -64667"/>
              <a:gd name="adj2"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Able to reflect light </a:t>
            </a:r>
            <a:endParaRPr lang="en-GB" sz="2400" dirty="0"/>
          </a:p>
        </p:txBody>
      </p:sp>
      <p:sp>
        <p:nvSpPr>
          <p:cNvPr id="11" name="Oval Callout 10"/>
          <p:cNvSpPr/>
          <p:nvPr/>
        </p:nvSpPr>
        <p:spPr>
          <a:xfrm>
            <a:off x="1565147" y="4405745"/>
            <a:ext cx="2222345" cy="1482437"/>
          </a:xfrm>
          <a:prstGeom prst="wedgeEllipseCallout">
            <a:avLst>
              <a:gd name="adj1" fmla="val 65198"/>
              <a:gd name="adj2" fmla="val -356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Not able to  reflect light </a:t>
            </a:r>
            <a:endParaRPr lang="en-GB" sz="2400" dirty="0"/>
          </a:p>
        </p:txBody>
      </p:sp>
      <p:sp>
        <p:nvSpPr>
          <p:cNvPr id="12" name="Rectangle 11"/>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Tree>
    <p:extLst>
      <p:ext uri="{BB962C8B-B14F-4D97-AF65-F5344CB8AC3E}">
        <p14:creationId xmlns:p14="http://schemas.microsoft.com/office/powerpoint/2010/main" val="378593866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pic>
        <p:nvPicPr>
          <p:cNvPr id="9" name="Picture 8"/>
          <p:cNvPicPr>
            <a:picLocks noChangeAspect="1"/>
          </p:cNvPicPr>
          <p:nvPr/>
        </p:nvPicPr>
        <p:blipFill>
          <a:blip r:embed="rId3"/>
          <a:stretch>
            <a:fillRect/>
          </a:stretch>
        </p:blipFill>
        <p:spPr>
          <a:xfrm>
            <a:off x="271561" y="388240"/>
            <a:ext cx="4747276" cy="2681668"/>
          </a:xfrm>
          <a:prstGeom prst="rect">
            <a:avLst/>
          </a:prstGeom>
        </p:spPr>
      </p:pic>
      <p:sp>
        <p:nvSpPr>
          <p:cNvPr id="3" name="TextBox 2"/>
          <p:cNvSpPr txBox="1"/>
          <p:nvPr/>
        </p:nvSpPr>
        <p:spPr>
          <a:xfrm>
            <a:off x="5186363" y="694861"/>
            <a:ext cx="5600798" cy="2677656"/>
          </a:xfrm>
          <a:prstGeom prst="rect">
            <a:avLst/>
          </a:prstGeom>
          <a:noFill/>
        </p:spPr>
        <p:txBody>
          <a:bodyPr wrap="square" rtlCol="0">
            <a:spAutoFit/>
          </a:bodyPr>
          <a:lstStyle/>
          <a:p>
            <a:r>
              <a:rPr lang="en-GB" sz="2800" dirty="0" smtClean="0">
                <a:solidFill>
                  <a:srgbClr val="7030A0"/>
                </a:solidFill>
              </a:rPr>
              <a:t>Absorb means to __________________________.</a:t>
            </a:r>
          </a:p>
          <a:p>
            <a:endParaRPr lang="en-GB" sz="2800" dirty="0">
              <a:solidFill>
                <a:srgbClr val="7030A0"/>
              </a:solidFill>
            </a:endParaRPr>
          </a:p>
          <a:p>
            <a:endParaRPr lang="en-GB" sz="2800" dirty="0" smtClean="0">
              <a:solidFill>
                <a:srgbClr val="7030A0"/>
              </a:solidFill>
            </a:endParaRPr>
          </a:p>
          <a:p>
            <a:r>
              <a:rPr lang="en-GB" sz="2800" dirty="0" smtClean="0">
                <a:solidFill>
                  <a:srgbClr val="7030A0"/>
                </a:solidFill>
              </a:rPr>
              <a:t>Reflect means to </a:t>
            </a:r>
          </a:p>
          <a:p>
            <a:r>
              <a:rPr lang="en-GB" sz="2800" dirty="0" smtClean="0">
                <a:solidFill>
                  <a:srgbClr val="7030A0"/>
                </a:solidFill>
              </a:rPr>
              <a:t>_____________________________.</a:t>
            </a:r>
            <a:endParaRPr lang="en-GB" sz="2800" dirty="0">
              <a:solidFill>
                <a:srgbClr val="7030A0"/>
              </a:solidFill>
            </a:endParaRPr>
          </a:p>
        </p:txBody>
      </p:sp>
      <p:sp>
        <p:nvSpPr>
          <p:cNvPr id="5" name="TextBox 4"/>
          <p:cNvSpPr txBox="1"/>
          <p:nvPr/>
        </p:nvSpPr>
        <p:spPr>
          <a:xfrm>
            <a:off x="500063" y="4756725"/>
            <a:ext cx="10772775" cy="584775"/>
          </a:xfrm>
          <a:prstGeom prst="rect">
            <a:avLst/>
          </a:prstGeom>
          <a:noFill/>
        </p:spPr>
        <p:txBody>
          <a:bodyPr wrap="square" rtlCol="0">
            <a:spAutoFit/>
          </a:bodyPr>
          <a:lstStyle/>
          <a:p>
            <a:r>
              <a:rPr lang="en-GB" sz="3200" dirty="0" smtClean="0">
                <a:solidFill>
                  <a:srgbClr val="7030A0"/>
                </a:solidFill>
              </a:rPr>
              <a:t>Materials can be ______________ and __________________. </a:t>
            </a:r>
            <a:endParaRPr lang="en-GB" sz="3200" dirty="0">
              <a:solidFill>
                <a:srgbClr val="7030A0"/>
              </a:solidFill>
            </a:endParaRPr>
          </a:p>
        </p:txBody>
      </p:sp>
      <p:sp>
        <p:nvSpPr>
          <p:cNvPr id="8" name="TextBox 7"/>
          <p:cNvSpPr txBox="1"/>
          <p:nvPr/>
        </p:nvSpPr>
        <p:spPr>
          <a:xfrm>
            <a:off x="500063" y="3529012"/>
            <a:ext cx="3943350" cy="830997"/>
          </a:xfrm>
          <a:prstGeom prst="rect">
            <a:avLst/>
          </a:prstGeom>
          <a:solidFill>
            <a:schemeClr val="accent4">
              <a:lumMod val="40000"/>
              <a:lumOff val="60000"/>
            </a:schemeClr>
          </a:solidFill>
        </p:spPr>
        <p:txBody>
          <a:bodyPr wrap="square" rtlCol="0">
            <a:spAutoFit/>
          </a:bodyPr>
          <a:lstStyle/>
          <a:p>
            <a:r>
              <a:rPr lang="en-GB" sz="2400" dirty="0" smtClean="0"/>
              <a:t>Use the stars to complete the sentence below. </a:t>
            </a:r>
            <a:endParaRPr lang="en-GB" sz="2400" dirty="0"/>
          </a:p>
        </p:txBody>
      </p:sp>
      <p:sp>
        <p:nvSpPr>
          <p:cNvPr id="10" name="Rectangle 9"/>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Tree>
    <p:extLst>
      <p:ext uri="{BB962C8B-B14F-4D97-AF65-F5344CB8AC3E}">
        <p14:creationId xmlns:p14="http://schemas.microsoft.com/office/powerpoint/2010/main" val="23544057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71400280"/>
              </p:ext>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sp>
        <p:nvSpPr>
          <p:cNvPr id="2" name="TextBox 1"/>
          <p:cNvSpPr txBox="1"/>
          <p:nvPr/>
        </p:nvSpPr>
        <p:spPr>
          <a:xfrm>
            <a:off x="383439" y="420331"/>
            <a:ext cx="5919634" cy="1200329"/>
          </a:xfrm>
          <a:prstGeom prst="rect">
            <a:avLst/>
          </a:prstGeom>
          <a:noFill/>
        </p:spPr>
        <p:txBody>
          <a:bodyPr wrap="none" rtlCol="0">
            <a:spAutoFit/>
          </a:bodyPr>
          <a:lstStyle/>
          <a:p>
            <a:r>
              <a:rPr lang="en-GB" sz="2400" dirty="0" smtClean="0"/>
              <a:t>On thing that changed was human's diet.</a:t>
            </a:r>
          </a:p>
          <a:p>
            <a:endParaRPr lang="en-GB" sz="2400" dirty="0"/>
          </a:p>
          <a:p>
            <a:r>
              <a:rPr lang="en-GB" sz="2400" dirty="0" smtClean="0"/>
              <a:t>Palaeolithic humans were hunter –gatherers.  </a:t>
            </a:r>
            <a:endParaRPr lang="en-GB" sz="2400" dirty="0"/>
          </a:p>
        </p:txBody>
      </p:sp>
      <p:pic>
        <p:nvPicPr>
          <p:cNvPr id="7" name="Picture 6"/>
          <p:cNvPicPr>
            <a:picLocks noChangeAspect="1"/>
          </p:cNvPicPr>
          <p:nvPr/>
        </p:nvPicPr>
        <p:blipFill>
          <a:blip r:embed="rId2"/>
          <a:stretch>
            <a:fillRect/>
          </a:stretch>
        </p:blipFill>
        <p:spPr>
          <a:xfrm>
            <a:off x="702092" y="1620660"/>
            <a:ext cx="6585397" cy="3444669"/>
          </a:xfrm>
          <a:prstGeom prst="rect">
            <a:avLst/>
          </a:prstGeom>
        </p:spPr>
      </p:pic>
      <p:pic>
        <p:nvPicPr>
          <p:cNvPr id="8" name="Picture 7"/>
          <p:cNvPicPr>
            <a:picLocks noChangeAspect="1"/>
          </p:cNvPicPr>
          <p:nvPr/>
        </p:nvPicPr>
        <p:blipFill>
          <a:blip r:embed="rId3"/>
          <a:stretch>
            <a:fillRect/>
          </a:stretch>
        </p:blipFill>
        <p:spPr>
          <a:xfrm>
            <a:off x="322458" y="5372469"/>
            <a:ext cx="1438781" cy="1072989"/>
          </a:xfrm>
          <a:prstGeom prst="rect">
            <a:avLst/>
          </a:prstGeom>
        </p:spPr>
      </p:pic>
      <p:sp>
        <p:nvSpPr>
          <p:cNvPr id="11" name="Oval Callout 10"/>
          <p:cNvSpPr/>
          <p:nvPr/>
        </p:nvSpPr>
        <p:spPr>
          <a:xfrm>
            <a:off x="6982691" y="955964"/>
            <a:ext cx="4613564" cy="2161309"/>
          </a:xfrm>
          <a:prstGeom prst="wedgeEllipseCallout">
            <a:avLst>
              <a:gd name="adj1" fmla="val -40547"/>
              <a:gd name="adj2" fmla="val 503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The varied diet meant they were getting lots of nutrients and vitamins so they were healthy. </a:t>
            </a:r>
            <a:endParaRPr lang="en-GB" sz="2400" dirty="0"/>
          </a:p>
        </p:txBody>
      </p:sp>
      <p:sp>
        <p:nvSpPr>
          <p:cNvPr id="12" name="Oval Callout 11"/>
          <p:cNvSpPr/>
          <p:nvPr/>
        </p:nvSpPr>
        <p:spPr>
          <a:xfrm>
            <a:off x="7287489" y="3685309"/>
            <a:ext cx="4308766" cy="2216727"/>
          </a:xfrm>
          <a:prstGeom prst="wedgeEllipseCallout">
            <a:avLst>
              <a:gd name="adj1" fmla="val -64095"/>
              <a:gd name="adj2" fmla="val -18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They were always at risk of being hungry because they didn’t  have easy access to food. </a:t>
            </a:r>
            <a:endParaRPr lang="en-GB" sz="2400" dirty="0"/>
          </a:p>
        </p:txBody>
      </p:sp>
    </p:spTree>
    <p:extLst>
      <p:ext uri="{BB962C8B-B14F-4D97-AF65-F5344CB8AC3E}">
        <p14:creationId xmlns:p14="http://schemas.microsoft.com/office/powerpoint/2010/main" val="313857005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sp>
        <p:nvSpPr>
          <p:cNvPr id="6" name="Oval Callout 5"/>
          <p:cNvSpPr/>
          <p:nvPr/>
        </p:nvSpPr>
        <p:spPr>
          <a:xfrm>
            <a:off x="471054" y="388240"/>
            <a:ext cx="3491346" cy="2036618"/>
          </a:xfrm>
          <a:prstGeom prst="wedgeEllipseCallout">
            <a:avLst>
              <a:gd name="adj1" fmla="val 37579"/>
              <a:gd name="adj2" fmla="val 761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2"/>
          <a:stretch>
            <a:fillRect/>
          </a:stretch>
        </p:blipFill>
        <p:spPr>
          <a:xfrm>
            <a:off x="2490351" y="2949583"/>
            <a:ext cx="7604811" cy="2610834"/>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12" name="TextBox 11"/>
          <p:cNvSpPr txBox="1"/>
          <p:nvPr/>
        </p:nvSpPr>
        <p:spPr>
          <a:xfrm>
            <a:off x="8714509" y="249382"/>
            <a:ext cx="817418" cy="737866"/>
          </a:xfrm>
          <a:prstGeom prst="rect">
            <a:avLst/>
          </a:prstGeom>
          <a:solidFill>
            <a:schemeClr val="bg1"/>
          </a:solidFill>
        </p:spPr>
        <p:txBody>
          <a:bodyPr wrap="square" rtlCol="0">
            <a:spAutoFit/>
          </a:bodyPr>
          <a:lstStyle/>
          <a:p>
            <a:endParaRPr lang="en-GB" dirty="0"/>
          </a:p>
        </p:txBody>
      </p:sp>
      <p:sp>
        <p:nvSpPr>
          <p:cNvPr id="15" name="TextBox 14"/>
          <p:cNvSpPr txBox="1"/>
          <p:nvPr/>
        </p:nvSpPr>
        <p:spPr>
          <a:xfrm>
            <a:off x="817418" y="726145"/>
            <a:ext cx="2743200" cy="1477328"/>
          </a:xfrm>
          <a:prstGeom prst="rect">
            <a:avLst/>
          </a:prstGeom>
          <a:noFill/>
        </p:spPr>
        <p:txBody>
          <a:bodyPr wrap="square" rtlCol="0">
            <a:spAutoFit/>
          </a:bodyPr>
          <a:lstStyle/>
          <a:p>
            <a:r>
              <a:rPr lang="en-GB" dirty="0" smtClean="0"/>
              <a:t>When light hits a dark surface, lots of the light is absorbed. Not very much of the light bounces back off and is reflected. </a:t>
            </a:r>
            <a:endParaRPr lang="en-GB" dirty="0"/>
          </a:p>
        </p:txBody>
      </p:sp>
      <p:sp>
        <p:nvSpPr>
          <p:cNvPr id="16" name="Oval Callout 15"/>
          <p:cNvSpPr/>
          <p:nvPr/>
        </p:nvSpPr>
        <p:spPr>
          <a:xfrm>
            <a:off x="471054" y="3519055"/>
            <a:ext cx="2438401" cy="1399309"/>
          </a:xfrm>
          <a:prstGeom prst="wedgeEllipseCallout">
            <a:avLst>
              <a:gd name="adj1" fmla="val 45555"/>
              <a:gd name="adj2" fmla="val 503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That’s what makes the object seem dark and dull. </a:t>
            </a:r>
            <a:endParaRPr lang="en-GB" dirty="0"/>
          </a:p>
        </p:txBody>
      </p:sp>
      <p:sp>
        <p:nvSpPr>
          <p:cNvPr id="17" name="Oval Callout 16"/>
          <p:cNvSpPr/>
          <p:nvPr/>
        </p:nvSpPr>
        <p:spPr>
          <a:xfrm>
            <a:off x="6871855" y="388239"/>
            <a:ext cx="3568943" cy="238266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7352237" y="871455"/>
            <a:ext cx="2724544" cy="1754326"/>
          </a:xfrm>
          <a:prstGeom prst="rect">
            <a:avLst/>
          </a:prstGeom>
          <a:noFill/>
        </p:spPr>
        <p:txBody>
          <a:bodyPr wrap="square" rtlCol="0">
            <a:spAutoFit/>
          </a:bodyPr>
          <a:lstStyle/>
          <a:p>
            <a:r>
              <a:rPr lang="en-GB" dirty="0" smtClean="0"/>
              <a:t>When a material is reflective, it appears to be smooth and shiny. The light comes to the surface in a straight line and all of the light bounces off it.</a:t>
            </a:r>
            <a:endParaRPr lang="en-GB" dirty="0"/>
          </a:p>
        </p:txBody>
      </p:sp>
      <p:sp>
        <p:nvSpPr>
          <p:cNvPr id="19" name="Oval Callout 18"/>
          <p:cNvSpPr/>
          <p:nvPr/>
        </p:nvSpPr>
        <p:spPr>
          <a:xfrm>
            <a:off x="8922327" y="2770908"/>
            <a:ext cx="2604655" cy="1447801"/>
          </a:xfrm>
          <a:prstGeom prst="wedgeEllipseCallout">
            <a:avLst>
              <a:gd name="adj1" fmla="val -31149"/>
              <a:gd name="adj2" fmla="val 612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That’s what makes the object seem smooth and shiny.</a:t>
            </a:r>
            <a:endParaRPr lang="en-GB" dirty="0"/>
          </a:p>
        </p:txBody>
      </p:sp>
      <p:sp>
        <p:nvSpPr>
          <p:cNvPr id="13" name="Rectangle 12"/>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Tree>
    <p:extLst>
      <p:ext uri="{BB962C8B-B14F-4D97-AF65-F5344CB8AC3E}">
        <p14:creationId xmlns:p14="http://schemas.microsoft.com/office/powerpoint/2010/main" val="87092955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
        <p:nvSpPr>
          <p:cNvPr id="5" name="TextBox 4"/>
          <p:cNvSpPr txBox="1"/>
          <p:nvPr/>
        </p:nvSpPr>
        <p:spPr>
          <a:xfrm>
            <a:off x="271561" y="402473"/>
            <a:ext cx="9759160" cy="584775"/>
          </a:xfrm>
          <a:prstGeom prst="rect">
            <a:avLst/>
          </a:prstGeom>
          <a:noFill/>
        </p:spPr>
        <p:txBody>
          <a:bodyPr wrap="square" rtlCol="0">
            <a:spAutoFit/>
          </a:bodyPr>
          <a:lstStyle/>
          <a:p>
            <a:r>
              <a:rPr lang="en-GB" sz="3200" dirty="0" smtClean="0"/>
              <a:t>Reflective and Non-reflective materials </a:t>
            </a:r>
            <a:endParaRPr lang="en-GB" sz="3200" dirty="0"/>
          </a:p>
        </p:txBody>
      </p:sp>
      <p:sp>
        <p:nvSpPr>
          <p:cNvPr id="12" name="TextBox 11"/>
          <p:cNvSpPr txBox="1"/>
          <p:nvPr/>
        </p:nvSpPr>
        <p:spPr>
          <a:xfrm>
            <a:off x="6871854" y="5281672"/>
            <a:ext cx="4461164" cy="1015663"/>
          </a:xfrm>
          <a:prstGeom prst="rect">
            <a:avLst/>
          </a:prstGeom>
          <a:noFill/>
        </p:spPr>
        <p:txBody>
          <a:bodyPr wrap="square" rtlCol="0">
            <a:spAutoFit/>
          </a:bodyPr>
          <a:lstStyle/>
          <a:p>
            <a:r>
              <a:rPr lang="en-GB" sz="2000" dirty="0" smtClean="0">
                <a:latin typeface="XCCW Joined 4a" panose="03050602040000000000" pitchFamily="66" charset="0"/>
              </a:rPr>
              <a:t>Two examples of a non- reflective material are:</a:t>
            </a:r>
          </a:p>
          <a:p>
            <a:r>
              <a:rPr lang="en-GB" sz="2000" dirty="0" smtClean="0">
                <a:latin typeface="XCCW Joined 4a" panose="03050602040000000000" pitchFamily="66" charset="0"/>
              </a:rPr>
              <a:t>______________ and ________________</a:t>
            </a:r>
          </a:p>
        </p:txBody>
      </p:sp>
      <p:pic>
        <p:nvPicPr>
          <p:cNvPr id="16" name="Picture 15"/>
          <p:cNvPicPr>
            <a:picLocks noChangeAspect="1"/>
          </p:cNvPicPr>
          <p:nvPr/>
        </p:nvPicPr>
        <p:blipFill>
          <a:blip r:embed="rId3"/>
          <a:stretch>
            <a:fillRect/>
          </a:stretch>
        </p:blipFill>
        <p:spPr>
          <a:xfrm>
            <a:off x="1934019" y="819697"/>
            <a:ext cx="8268201" cy="3960121"/>
          </a:xfrm>
          <a:prstGeom prst="rect">
            <a:avLst/>
          </a:prstGeom>
        </p:spPr>
      </p:pic>
      <p:sp>
        <p:nvSpPr>
          <p:cNvPr id="17" name="TextBox 16"/>
          <p:cNvSpPr txBox="1"/>
          <p:nvPr/>
        </p:nvSpPr>
        <p:spPr>
          <a:xfrm>
            <a:off x="1745672" y="5356327"/>
            <a:ext cx="4461164" cy="1015663"/>
          </a:xfrm>
          <a:prstGeom prst="rect">
            <a:avLst/>
          </a:prstGeom>
          <a:noFill/>
        </p:spPr>
        <p:txBody>
          <a:bodyPr wrap="square" rtlCol="0">
            <a:spAutoFit/>
          </a:bodyPr>
          <a:lstStyle/>
          <a:p>
            <a:r>
              <a:rPr lang="en-GB" sz="2000" dirty="0" smtClean="0">
                <a:latin typeface="XCCW Joined 4a" panose="03050602040000000000" pitchFamily="66" charset="0"/>
              </a:rPr>
              <a:t>Two examples of a reflective material are:</a:t>
            </a:r>
          </a:p>
          <a:p>
            <a:r>
              <a:rPr lang="en-GB" sz="2000" dirty="0" smtClean="0">
                <a:latin typeface="XCCW Joined 4a" panose="03050602040000000000" pitchFamily="66" charset="0"/>
              </a:rPr>
              <a:t>______________ and ________________</a:t>
            </a:r>
          </a:p>
        </p:txBody>
      </p:sp>
      <p:pic>
        <p:nvPicPr>
          <p:cNvPr id="18" name="Picture 17"/>
          <p:cNvPicPr>
            <a:picLocks noChangeAspect="1"/>
          </p:cNvPicPr>
          <p:nvPr/>
        </p:nvPicPr>
        <p:blipFill rotWithShape="1">
          <a:blip r:embed="rId4"/>
          <a:srcRect l="3187" t="12804" r="53288" b="20478"/>
          <a:stretch/>
        </p:blipFill>
        <p:spPr>
          <a:xfrm>
            <a:off x="9739745" y="1537854"/>
            <a:ext cx="1173390" cy="1066801"/>
          </a:xfrm>
          <a:prstGeom prst="rect">
            <a:avLst/>
          </a:prstGeom>
        </p:spPr>
      </p:pic>
      <p:pic>
        <p:nvPicPr>
          <p:cNvPr id="20" name="Picture 19"/>
          <p:cNvPicPr>
            <a:picLocks noChangeAspect="1"/>
          </p:cNvPicPr>
          <p:nvPr/>
        </p:nvPicPr>
        <p:blipFill rotWithShape="1">
          <a:blip r:embed="rId4"/>
          <a:srcRect l="48971" t="32280" r="5805"/>
          <a:stretch/>
        </p:blipFill>
        <p:spPr>
          <a:xfrm>
            <a:off x="10303535" y="3232666"/>
            <a:ext cx="1219200" cy="767707"/>
          </a:xfrm>
          <a:prstGeom prst="rect">
            <a:avLst/>
          </a:prstGeom>
        </p:spPr>
      </p:pic>
      <p:sp>
        <p:nvSpPr>
          <p:cNvPr id="21" name="TextBox 20"/>
          <p:cNvSpPr txBox="1"/>
          <p:nvPr/>
        </p:nvSpPr>
        <p:spPr>
          <a:xfrm>
            <a:off x="9770065" y="1240878"/>
            <a:ext cx="1143070" cy="369332"/>
          </a:xfrm>
          <a:prstGeom prst="rect">
            <a:avLst/>
          </a:prstGeom>
          <a:noFill/>
        </p:spPr>
        <p:txBody>
          <a:bodyPr wrap="none" rtlCol="0">
            <a:spAutoFit/>
          </a:bodyPr>
          <a:lstStyle/>
          <a:p>
            <a:r>
              <a:rPr lang="en-GB" dirty="0" smtClean="0"/>
              <a:t>cardboard</a:t>
            </a:r>
            <a:endParaRPr lang="en-GB" dirty="0"/>
          </a:p>
        </p:txBody>
      </p:sp>
      <p:sp>
        <p:nvSpPr>
          <p:cNvPr id="22" name="TextBox 21"/>
          <p:cNvSpPr txBox="1"/>
          <p:nvPr/>
        </p:nvSpPr>
        <p:spPr>
          <a:xfrm>
            <a:off x="10529696" y="2863334"/>
            <a:ext cx="766877" cy="369332"/>
          </a:xfrm>
          <a:prstGeom prst="rect">
            <a:avLst/>
          </a:prstGeom>
          <a:noFill/>
        </p:spPr>
        <p:txBody>
          <a:bodyPr wrap="none" rtlCol="0">
            <a:spAutoFit/>
          </a:bodyPr>
          <a:lstStyle/>
          <a:p>
            <a:r>
              <a:rPr lang="en-GB" dirty="0"/>
              <a:t>f</a:t>
            </a:r>
            <a:r>
              <a:rPr lang="en-GB" dirty="0" smtClean="0"/>
              <a:t>abric </a:t>
            </a:r>
            <a:endParaRPr lang="en-GB" dirty="0"/>
          </a:p>
        </p:txBody>
      </p:sp>
      <p:pic>
        <p:nvPicPr>
          <p:cNvPr id="23" name="Picture 22"/>
          <p:cNvPicPr>
            <a:picLocks noChangeAspect="1"/>
          </p:cNvPicPr>
          <p:nvPr/>
        </p:nvPicPr>
        <p:blipFill>
          <a:blip r:embed="rId5"/>
          <a:stretch>
            <a:fillRect/>
          </a:stretch>
        </p:blipFill>
        <p:spPr>
          <a:xfrm>
            <a:off x="390547" y="1741161"/>
            <a:ext cx="797989" cy="1122173"/>
          </a:xfrm>
          <a:prstGeom prst="rect">
            <a:avLst/>
          </a:prstGeom>
        </p:spPr>
      </p:pic>
      <p:sp>
        <p:nvSpPr>
          <p:cNvPr id="24" name="TextBox 23"/>
          <p:cNvSpPr txBox="1"/>
          <p:nvPr/>
        </p:nvSpPr>
        <p:spPr>
          <a:xfrm flipH="1">
            <a:off x="390547" y="1425544"/>
            <a:ext cx="1108364" cy="369332"/>
          </a:xfrm>
          <a:prstGeom prst="rect">
            <a:avLst/>
          </a:prstGeom>
          <a:noFill/>
        </p:spPr>
        <p:txBody>
          <a:bodyPr wrap="square" rtlCol="0">
            <a:spAutoFit/>
          </a:bodyPr>
          <a:lstStyle/>
          <a:p>
            <a:r>
              <a:rPr lang="en-GB" dirty="0" smtClean="0"/>
              <a:t>mirror</a:t>
            </a:r>
            <a:endParaRPr lang="en-GB" dirty="0"/>
          </a:p>
        </p:txBody>
      </p:sp>
      <p:pic>
        <p:nvPicPr>
          <p:cNvPr id="25" name="Picture 24"/>
          <p:cNvPicPr>
            <a:picLocks noChangeAspect="1"/>
          </p:cNvPicPr>
          <p:nvPr/>
        </p:nvPicPr>
        <p:blipFill>
          <a:blip r:embed="rId6"/>
          <a:stretch>
            <a:fillRect/>
          </a:stretch>
        </p:blipFill>
        <p:spPr>
          <a:xfrm>
            <a:off x="933818" y="3428999"/>
            <a:ext cx="1086002" cy="790685"/>
          </a:xfrm>
          <a:prstGeom prst="rect">
            <a:avLst/>
          </a:prstGeom>
        </p:spPr>
      </p:pic>
      <p:sp>
        <p:nvSpPr>
          <p:cNvPr id="26" name="TextBox 25"/>
          <p:cNvSpPr txBox="1"/>
          <p:nvPr/>
        </p:nvSpPr>
        <p:spPr>
          <a:xfrm>
            <a:off x="933818" y="3075709"/>
            <a:ext cx="811854" cy="369332"/>
          </a:xfrm>
          <a:prstGeom prst="rect">
            <a:avLst/>
          </a:prstGeom>
          <a:noFill/>
        </p:spPr>
        <p:txBody>
          <a:bodyPr wrap="square" rtlCol="0">
            <a:spAutoFit/>
          </a:bodyPr>
          <a:lstStyle/>
          <a:p>
            <a:r>
              <a:rPr lang="en-GB" dirty="0" smtClean="0"/>
              <a:t>spoon</a:t>
            </a:r>
            <a:endParaRPr lang="en-GB" dirty="0"/>
          </a:p>
        </p:txBody>
      </p:sp>
      <p:sp>
        <p:nvSpPr>
          <p:cNvPr id="19" name="Rectangle 18"/>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Tree>
    <p:extLst>
      <p:ext uri="{BB962C8B-B14F-4D97-AF65-F5344CB8AC3E}">
        <p14:creationId xmlns:p14="http://schemas.microsoft.com/office/powerpoint/2010/main" val="82085998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16" name="Picture 15"/>
          <p:cNvPicPr>
            <a:picLocks noChangeAspect="1"/>
          </p:cNvPicPr>
          <p:nvPr/>
        </p:nvPicPr>
        <p:blipFill>
          <a:blip r:embed="rId2"/>
          <a:stretch>
            <a:fillRect/>
          </a:stretch>
        </p:blipFill>
        <p:spPr>
          <a:xfrm>
            <a:off x="2320562" y="203973"/>
            <a:ext cx="6216438" cy="2684698"/>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61" y="212519"/>
            <a:ext cx="1299108" cy="964684"/>
          </a:xfrm>
          <a:prstGeom prst="rect">
            <a:avLst/>
          </a:prstGeom>
        </p:spPr>
      </p:pic>
      <p:pic>
        <p:nvPicPr>
          <p:cNvPr id="18" name="Picture 17"/>
          <p:cNvPicPr>
            <a:picLocks noChangeAspect="1"/>
          </p:cNvPicPr>
          <p:nvPr/>
        </p:nvPicPr>
        <p:blipFill>
          <a:blip r:embed="rId4"/>
          <a:stretch>
            <a:fillRect/>
          </a:stretch>
        </p:blipFill>
        <p:spPr>
          <a:xfrm>
            <a:off x="2244129" y="2888671"/>
            <a:ext cx="6292871" cy="3416515"/>
          </a:xfrm>
          <a:prstGeom prst="rect">
            <a:avLst/>
          </a:prstGeom>
        </p:spPr>
      </p:pic>
      <p:sp>
        <p:nvSpPr>
          <p:cNvPr id="19" name="TextBox 18"/>
          <p:cNvSpPr txBox="1"/>
          <p:nvPr/>
        </p:nvSpPr>
        <p:spPr>
          <a:xfrm>
            <a:off x="1764325" y="388240"/>
            <a:ext cx="479804" cy="523220"/>
          </a:xfrm>
          <a:prstGeom prst="rect">
            <a:avLst/>
          </a:prstGeom>
          <a:noFill/>
        </p:spPr>
        <p:txBody>
          <a:bodyPr wrap="square" rtlCol="0">
            <a:spAutoFit/>
          </a:bodyPr>
          <a:lstStyle/>
          <a:p>
            <a:r>
              <a:rPr lang="en-GB" sz="2800" dirty="0" smtClean="0"/>
              <a:t>1.</a:t>
            </a:r>
            <a:endParaRPr lang="en-GB" sz="2800" dirty="0"/>
          </a:p>
        </p:txBody>
      </p:sp>
      <p:sp>
        <p:nvSpPr>
          <p:cNvPr id="20" name="TextBox 19"/>
          <p:cNvSpPr txBox="1"/>
          <p:nvPr/>
        </p:nvSpPr>
        <p:spPr>
          <a:xfrm>
            <a:off x="1676823" y="3006749"/>
            <a:ext cx="479804" cy="523220"/>
          </a:xfrm>
          <a:prstGeom prst="rect">
            <a:avLst/>
          </a:prstGeom>
          <a:noFill/>
        </p:spPr>
        <p:txBody>
          <a:bodyPr wrap="square" rtlCol="0">
            <a:spAutoFit/>
          </a:bodyPr>
          <a:lstStyle/>
          <a:p>
            <a:r>
              <a:rPr lang="en-GB" sz="2800" dirty="0" smtClean="0"/>
              <a:t>2.</a:t>
            </a:r>
            <a:endParaRPr lang="en-GB" sz="2800" dirty="0"/>
          </a:p>
        </p:txBody>
      </p:sp>
      <p:sp>
        <p:nvSpPr>
          <p:cNvPr id="9" name="Rectangle 8"/>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Tree>
    <p:extLst>
      <p:ext uri="{BB962C8B-B14F-4D97-AF65-F5344CB8AC3E}">
        <p14:creationId xmlns:p14="http://schemas.microsoft.com/office/powerpoint/2010/main" val="251497150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561" y="212519"/>
            <a:ext cx="1299108" cy="964684"/>
          </a:xfrm>
          <a:prstGeom prst="rect">
            <a:avLst/>
          </a:prstGeom>
        </p:spPr>
      </p:pic>
      <p:sp>
        <p:nvSpPr>
          <p:cNvPr id="3" name="TextBox 2"/>
          <p:cNvSpPr txBox="1"/>
          <p:nvPr/>
        </p:nvSpPr>
        <p:spPr>
          <a:xfrm>
            <a:off x="1570669" y="225583"/>
            <a:ext cx="9837560" cy="1200329"/>
          </a:xfrm>
          <a:prstGeom prst="rect">
            <a:avLst/>
          </a:prstGeom>
          <a:noFill/>
        </p:spPr>
        <p:txBody>
          <a:bodyPr wrap="square" rtlCol="0">
            <a:spAutoFit/>
          </a:bodyPr>
          <a:lstStyle/>
          <a:p>
            <a:r>
              <a:rPr lang="en-GB" sz="2400" b="1" dirty="0" smtClean="0">
                <a:solidFill>
                  <a:srgbClr val="FF0000"/>
                </a:solidFill>
              </a:rPr>
              <a:t>Time to investigate.  </a:t>
            </a:r>
          </a:p>
          <a:p>
            <a:r>
              <a:rPr lang="en-GB" sz="2400" dirty="0" smtClean="0"/>
              <a:t>Look around the room to find reflective and non-reflective </a:t>
            </a:r>
          </a:p>
          <a:p>
            <a:r>
              <a:rPr lang="en-GB" sz="2400" dirty="0" smtClean="0"/>
              <a:t>materials/objects.    Record your finding in the table below.    </a:t>
            </a:r>
            <a:endParaRPr lang="en-GB" sz="2400" dirty="0"/>
          </a:p>
        </p:txBody>
      </p:sp>
      <p:graphicFrame>
        <p:nvGraphicFramePr>
          <p:cNvPr id="5" name="Table 4"/>
          <p:cNvGraphicFramePr>
            <a:graphicFrameLocks noGrp="1"/>
          </p:cNvGraphicFramePr>
          <p:nvPr/>
        </p:nvGraphicFramePr>
        <p:xfrm>
          <a:off x="2946400" y="1465943"/>
          <a:ext cx="8461829" cy="4542975"/>
        </p:xfrm>
        <a:graphic>
          <a:graphicData uri="http://schemas.openxmlformats.org/drawingml/2006/table">
            <a:tbl>
              <a:tblPr firstRow="1" bandRow="1">
                <a:tableStyleId>{5C22544A-7EE6-4342-B048-85BDC9FD1C3A}</a:tableStyleId>
              </a:tblPr>
              <a:tblGrid>
                <a:gridCol w="4230914">
                  <a:extLst>
                    <a:ext uri="{9D8B030D-6E8A-4147-A177-3AD203B41FA5}">
                      <a16:colId xmlns:a16="http://schemas.microsoft.com/office/drawing/2014/main" val="2564234243"/>
                    </a:ext>
                  </a:extLst>
                </a:gridCol>
                <a:gridCol w="4230915">
                  <a:extLst>
                    <a:ext uri="{9D8B030D-6E8A-4147-A177-3AD203B41FA5}">
                      <a16:colId xmlns:a16="http://schemas.microsoft.com/office/drawing/2014/main" val="2858078975"/>
                    </a:ext>
                  </a:extLst>
                </a:gridCol>
              </a:tblGrid>
              <a:tr h="778480">
                <a:tc>
                  <a:txBody>
                    <a:bodyPr/>
                    <a:lstStyle/>
                    <a:p>
                      <a:pPr algn="ctr"/>
                      <a:r>
                        <a:rPr lang="en-GB" sz="2400" dirty="0" smtClean="0"/>
                        <a:t>Reflective</a:t>
                      </a:r>
                      <a:r>
                        <a:rPr lang="en-GB" sz="2400" baseline="0" dirty="0" smtClean="0"/>
                        <a:t> </a:t>
                      </a:r>
                      <a:endParaRPr lang="en-GB" sz="2400" dirty="0"/>
                    </a:p>
                  </a:txBody>
                  <a:tcPr/>
                </a:tc>
                <a:tc>
                  <a:txBody>
                    <a:bodyPr/>
                    <a:lstStyle/>
                    <a:p>
                      <a:pPr algn="ctr"/>
                      <a:r>
                        <a:rPr lang="en-GB" sz="2400" dirty="0" smtClean="0"/>
                        <a:t>Non-Reflective</a:t>
                      </a:r>
                      <a:r>
                        <a:rPr lang="en-GB" baseline="0" dirty="0" smtClean="0"/>
                        <a:t> </a:t>
                      </a:r>
                      <a:endParaRPr lang="en-GB" dirty="0"/>
                    </a:p>
                  </a:txBody>
                  <a:tcPr/>
                </a:tc>
                <a:extLst>
                  <a:ext uri="{0D108BD9-81ED-4DB2-BD59-A6C34878D82A}">
                    <a16:rowId xmlns:a16="http://schemas.microsoft.com/office/drawing/2014/main" val="2228016580"/>
                  </a:ext>
                </a:extLst>
              </a:tr>
              <a:tr h="537785">
                <a:tc>
                  <a:txBody>
                    <a:bodyPr/>
                    <a:lstStyle/>
                    <a:p>
                      <a:endParaRPr lang="en-GB" dirty="0"/>
                    </a:p>
                  </a:txBody>
                  <a:tcPr/>
                </a:tc>
                <a:tc>
                  <a:txBody>
                    <a:bodyPr/>
                    <a:lstStyle/>
                    <a:p>
                      <a:endParaRPr lang="en-GB"/>
                    </a:p>
                  </a:txBody>
                  <a:tcPr/>
                </a:tc>
                <a:extLst>
                  <a:ext uri="{0D108BD9-81ED-4DB2-BD59-A6C34878D82A}">
                    <a16:rowId xmlns:a16="http://schemas.microsoft.com/office/drawing/2014/main" val="3246099747"/>
                  </a:ext>
                </a:extLst>
              </a:tr>
              <a:tr h="537785">
                <a:tc>
                  <a:txBody>
                    <a:bodyPr/>
                    <a:lstStyle/>
                    <a:p>
                      <a:endParaRPr lang="en-GB" dirty="0"/>
                    </a:p>
                  </a:txBody>
                  <a:tcPr/>
                </a:tc>
                <a:tc>
                  <a:txBody>
                    <a:bodyPr/>
                    <a:lstStyle/>
                    <a:p>
                      <a:endParaRPr lang="en-GB"/>
                    </a:p>
                  </a:txBody>
                  <a:tcPr/>
                </a:tc>
                <a:extLst>
                  <a:ext uri="{0D108BD9-81ED-4DB2-BD59-A6C34878D82A}">
                    <a16:rowId xmlns:a16="http://schemas.microsoft.com/office/drawing/2014/main" val="1238904087"/>
                  </a:ext>
                </a:extLst>
              </a:tr>
              <a:tr h="537785">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645401013"/>
                  </a:ext>
                </a:extLst>
              </a:tr>
              <a:tr h="537785">
                <a:tc>
                  <a:txBody>
                    <a:bodyPr/>
                    <a:lstStyle/>
                    <a:p>
                      <a:endParaRPr lang="en-GB" dirty="0"/>
                    </a:p>
                  </a:txBody>
                  <a:tcPr/>
                </a:tc>
                <a:tc>
                  <a:txBody>
                    <a:bodyPr/>
                    <a:lstStyle/>
                    <a:p>
                      <a:endParaRPr lang="en-GB"/>
                    </a:p>
                  </a:txBody>
                  <a:tcPr/>
                </a:tc>
                <a:extLst>
                  <a:ext uri="{0D108BD9-81ED-4DB2-BD59-A6C34878D82A}">
                    <a16:rowId xmlns:a16="http://schemas.microsoft.com/office/drawing/2014/main" val="755510440"/>
                  </a:ext>
                </a:extLst>
              </a:tr>
              <a:tr h="537785">
                <a:tc>
                  <a:txBody>
                    <a:bodyPr/>
                    <a:lstStyle/>
                    <a:p>
                      <a:endParaRPr lang="en-GB"/>
                    </a:p>
                  </a:txBody>
                  <a:tcPr/>
                </a:tc>
                <a:tc>
                  <a:txBody>
                    <a:bodyPr/>
                    <a:lstStyle/>
                    <a:p>
                      <a:endParaRPr lang="en-GB"/>
                    </a:p>
                  </a:txBody>
                  <a:tcPr/>
                </a:tc>
                <a:extLst>
                  <a:ext uri="{0D108BD9-81ED-4DB2-BD59-A6C34878D82A}">
                    <a16:rowId xmlns:a16="http://schemas.microsoft.com/office/drawing/2014/main" val="12835502"/>
                  </a:ext>
                </a:extLst>
              </a:tr>
              <a:tr h="537785">
                <a:tc>
                  <a:txBody>
                    <a:bodyPr/>
                    <a:lstStyle/>
                    <a:p>
                      <a:endParaRPr lang="en-GB"/>
                    </a:p>
                  </a:txBody>
                  <a:tcPr/>
                </a:tc>
                <a:tc>
                  <a:txBody>
                    <a:bodyPr/>
                    <a:lstStyle/>
                    <a:p>
                      <a:endParaRPr lang="en-GB"/>
                    </a:p>
                  </a:txBody>
                  <a:tcPr/>
                </a:tc>
                <a:extLst>
                  <a:ext uri="{0D108BD9-81ED-4DB2-BD59-A6C34878D82A}">
                    <a16:rowId xmlns:a16="http://schemas.microsoft.com/office/drawing/2014/main" val="810557383"/>
                  </a:ext>
                </a:extLst>
              </a:tr>
              <a:tr h="537785">
                <a:tc>
                  <a:txBody>
                    <a:bodyPr/>
                    <a:lstStyle/>
                    <a:p>
                      <a:endParaRPr lang="en-GB"/>
                    </a:p>
                  </a:txBody>
                  <a:tcPr/>
                </a:tc>
                <a:tc>
                  <a:txBody>
                    <a:bodyPr/>
                    <a:lstStyle/>
                    <a:p>
                      <a:endParaRPr lang="en-GB" dirty="0"/>
                    </a:p>
                  </a:txBody>
                  <a:tcPr/>
                </a:tc>
                <a:extLst>
                  <a:ext uri="{0D108BD9-81ED-4DB2-BD59-A6C34878D82A}">
                    <a16:rowId xmlns:a16="http://schemas.microsoft.com/office/drawing/2014/main" val="4223517445"/>
                  </a:ext>
                </a:extLst>
              </a:tr>
            </a:tbl>
          </a:graphicData>
        </a:graphic>
      </p:graphicFrame>
      <p:sp>
        <p:nvSpPr>
          <p:cNvPr id="6" name="Oval Callout 5"/>
          <p:cNvSpPr/>
          <p:nvPr/>
        </p:nvSpPr>
        <p:spPr>
          <a:xfrm>
            <a:off x="271561" y="4847771"/>
            <a:ext cx="2413582" cy="156754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If you don’t have a torch use the torch on a phone. </a:t>
            </a:r>
            <a:endParaRPr lang="en-GB" dirty="0"/>
          </a:p>
        </p:txBody>
      </p:sp>
      <p:sp>
        <p:nvSpPr>
          <p:cNvPr id="7" name="Oval Callout 6"/>
          <p:cNvSpPr/>
          <p:nvPr/>
        </p:nvSpPr>
        <p:spPr>
          <a:xfrm>
            <a:off x="271561" y="1756229"/>
            <a:ext cx="2544209" cy="217714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609600" y="2191658"/>
            <a:ext cx="2075543" cy="1569660"/>
          </a:xfrm>
          <a:prstGeom prst="rect">
            <a:avLst/>
          </a:prstGeom>
          <a:noFill/>
        </p:spPr>
        <p:txBody>
          <a:bodyPr wrap="square" rtlCol="0">
            <a:spAutoFit/>
          </a:bodyPr>
          <a:lstStyle/>
          <a:p>
            <a:r>
              <a:rPr lang="en-GB" sz="2400" dirty="0" smtClean="0"/>
              <a:t>Shine a light at an object, if it bounces off it is reflective</a:t>
            </a:r>
            <a:r>
              <a:rPr lang="en-GB" dirty="0" smtClean="0"/>
              <a:t>. </a:t>
            </a:r>
            <a:endParaRPr lang="en-GB" dirty="0"/>
          </a:p>
        </p:txBody>
      </p:sp>
      <p:sp>
        <p:nvSpPr>
          <p:cNvPr id="10" name="Rectangle 9"/>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Tree>
    <p:extLst>
      <p:ext uri="{BB962C8B-B14F-4D97-AF65-F5344CB8AC3E}">
        <p14:creationId xmlns:p14="http://schemas.microsoft.com/office/powerpoint/2010/main" val="39978667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561" y="212519"/>
            <a:ext cx="1299108" cy="964684"/>
          </a:xfrm>
          <a:prstGeom prst="rect">
            <a:avLst/>
          </a:prstGeom>
        </p:spPr>
      </p:pic>
      <p:sp>
        <p:nvSpPr>
          <p:cNvPr id="3" name="TextBox 2"/>
          <p:cNvSpPr txBox="1"/>
          <p:nvPr/>
        </p:nvSpPr>
        <p:spPr>
          <a:xfrm>
            <a:off x="1570669" y="225583"/>
            <a:ext cx="9837560" cy="1200329"/>
          </a:xfrm>
          <a:prstGeom prst="rect">
            <a:avLst/>
          </a:prstGeom>
          <a:noFill/>
        </p:spPr>
        <p:txBody>
          <a:bodyPr wrap="square" rtlCol="0">
            <a:spAutoFit/>
          </a:bodyPr>
          <a:lstStyle/>
          <a:p>
            <a:r>
              <a:rPr lang="en-GB" sz="2400" b="1" dirty="0" smtClean="0">
                <a:solidFill>
                  <a:srgbClr val="FF0000"/>
                </a:solidFill>
              </a:rPr>
              <a:t>Time to apply what you have learnt. </a:t>
            </a:r>
          </a:p>
          <a:p>
            <a:endParaRPr lang="en-GB" sz="2400" b="1" dirty="0">
              <a:solidFill>
                <a:srgbClr val="FF0000"/>
              </a:solidFill>
            </a:endParaRPr>
          </a:p>
          <a:p>
            <a:r>
              <a:rPr lang="en-GB" sz="2400" dirty="0" smtClean="0"/>
              <a:t>From the objects below, tick the ones that will be reflective. </a:t>
            </a:r>
          </a:p>
        </p:txBody>
      </p:sp>
      <p:pic>
        <p:nvPicPr>
          <p:cNvPr id="6" name="Picture 5"/>
          <p:cNvPicPr>
            <a:picLocks noChangeAspect="1"/>
          </p:cNvPicPr>
          <p:nvPr/>
        </p:nvPicPr>
        <p:blipFill>
          <a:blip r:embed="rId3"/>
          <a:stretch>
            <a:fillRect/>
          </a:stretch>
        </p:blipFill>
        <p:spPr>
          <a:xfrm>
            <a:off x="798286" y="1752289"/>
            <a:ext cx="10966883" cy="2725368"/>
          </a:xfrm>
          <a:prstGeom prst="rect">
            <a:avLst/>
          </a:prstGeom>
        </p:spPr>
      </p:pic>
      <p:sp>
        <p:nvSpPr>
          <p:cNvPr id="7" name="Oval Callout 6"/>
          <p:cNvSpPr/>
          <p:nvPr/>
        </p:nvSpPr>
        <p:spPr>
          <a:xfrm>
            <a:off x="798286" y="4405085"/>
            <a:ext cx="4673600" cy="19666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Remember, reflective materials appear smooth and shiny. </a:t>
            </a:r>
            <a:endParaRPr lang="en-GB" sz="2400" dirty="0"/>
          </a:p>
        </p:txBody>
      </p:sp>
      <p:sp>
        <p:nvSpPr>
          <p:cNvPr id="8" name="TextBox 7"/>
          <p:cNvSpPr txBox="1"/>
          <p:nvPr/>
        </p:nvSpPr>
        <p:spPr>
          <a:xfrm>
            <a:off x="5631543" y="4557486"/>
            <a:ext cx="6288901" cy="2062103"/>
          </a:xfrm>
          <a:prstGeom prst="rect">
            <a:avLst/>
          </a:prstGeom>
          <a:noFill/>
        </p:spPr>
        <p:txBody>
          <a:bodyPr wrap="none" rtlCol="0">
            <a:spAutoFit/>
          </a:bodyPr>
          <a:lstStyle/>
          <a:p>
            <a:r>
              <a:rPr lang="en-GB" sz="2400" dirty="0" smtClean="0"/>
              <a:t>What happens to the light when it hits </a:t>
            </a:r>
          </a:p>
          <a:p>
            <a:r>
              <a:rPr lang="en-GB" sz="2400" dirty="0" smtClean="0"/>
              <a:t>the cardboard? </a:t>
            </a:r>
          </a:p>
          <a:p>
            <a:r>
              <a:rPr lang="en-GB" sz="2800" dirty="0" smtClean="0"/>
              <a:t>__________________________________</a:t>
            </a:r>
          </a:p>
          <a:p>
            <a:r>
              <a:rPr lang="en-GB" sz="2800" dirty="0" smtClean="0"/>
              <a:t>__________________________________</a:t>
            </a:r>
          </a:p>
          <a:p>
            <a:endParaRPr lang="en-GB" sz="2400" dirty="0"/>
          </a:p>
        </p:txBody>
      </p:sp>
      <p:sp>
        <p:nvSpPr>
          <p:cNvPr id="9" name="Rectangle 8"/>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Tree>
    <p:extLst>
      <p:ext uri="{BB962C8B-B14F-4D97-AF65-F5344CB8AC3E}">
        <p14:creationId xmlns:p14="http://schemas.microsoft.com/office/powerpoint/2010/main" val="153023119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561" y="212519"/>
            <a:ext cx="1299108" cy="964684"/>
          </a:xfrm>
          <a:prstGeom prst="rect">
            <a:avLst/>
          </a:prstGeom>
        </p:spPr>
      </p:pic>
      <p:pic>
        <p:nvPicPr>
          <p:cNvPr id="5" name="Picture 4"/>
          <p:cNvPicPr>
            <a:picLocks noChangeAspect="1"/>
          </p:cNvPicPr>
          <p:nvPr/>
        </p:nvPicPr>
        <p:blipFill>
          <a:blip r:embed="rId3"/>
          <a:stretch>
            <a:fillRect/>
          </a:stretch>
        </p:blipFill>
        <p:spPr>
          <a:xfrm>
            <a:off x="1570669" y="489609"/>
            <a:ext cx="10161990" cy="5537117"/>
          </a:xfrm>
          <a:prstGeom prst="rect">
            <a:avLst/>
          </a:prstGeom>
        </p:spPr>
      </p:pic>
      <p:sp>
        <p:nvSpPr>
          <p:cNvPr id="6" name="Rectangle 5"/>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Tree>
    <p:extLst>
      <p:ext uri="{BB962C8B-B14F-4D97-AF65-F5344CB8AC3E}">
        <p14:creationId xmlns:p14="http://schemas.microsoft.com/office/powerpoint/2010/main" val="148113828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7E8A39-E67B-1840-9E5D-A3DC4E9F774F}"/>
              </a:ext>
            </a:extLst>
          </p:cNvPr>
          <p:cNvSpPr txBox="1"/>
          <p:nvPr/>
        </p:nvSpPr>
        <p:spPr>
          <a:xfrm>
            <a:off x="5036254" y="2905780"/>
            <a:ext cx="21194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End of lesson</a:t>
            </a:r>
          </a:p>
        </p:txBody>
      </p:sp>
      <p:sp>
        <p:nvSpPr>
          <p:cNvPr id="2" name="TextBox 1"/>
          <p:cNvSpPr txBox="1"/>
          <p:nvPr/>
        </p:nvSpPr>
        <p:spPr>
          <a:xfrm>
            <a:off x="4932219" y="2905780"/>
            <a:ext cx="4059381" cy="461665"/>
          </a:xfrm>
          <a:prstGeom prst="rect">
            <a:avLst/>
          </a:prstGeom>
          <a:noFill/>
        </p:spPr>
        <p:txBody>
          <a:bodyPr wrap="square" rtlCol="0">
            <a:spAutoFit/>
          </a:bodyPr>
          <a:lstStyle/>
          <a:p>
            <a:r>
              <a:rPr lang="en-GB" sz="2400" dirty="0" smtClean="0"/>
              <a:t>End of lesson </a:t>
            </a:r>
            <a:endParaRPr lang="en-GB" sz="2400" dirty="0"/>
          </a:p>
        </p:txBody>
      </p:sp>
    </p:spTree>
    <p:extLst>
      <p:ext uri="{BB962C8B-B14F-4D97-AF65-F5344CB8AC3E}">
        <p14:creationId xmlns:p14="http://schemas.microsoft.com/office/powerpoint/2010/main" val="41084552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439" y="420331"/>
            <a:ext cx="9905917" cy="461665"/>
          </a:xfrm>
          <a:prstGeom prst="rect">
            <a:avLst/>
          </a:prstGeom>
          <a:noFill/>
        </p:spPr>
        <p:txBody>
          <a:bodyPr wrap="none" rtlCol="0">
            <a:spAutoFit/>
          </a:bodyPr>
          <a:lstStyle/>
          <a:p>
            <a:r>
              <a:rPr lang="en-GB" sz="2400" dirty="0" smtClean="0"/>
              <a:t>During the agricultural revelation the sickle was invented to cut down wheat. </a:t>
            </a:r>
            <a:endParaRPr lang="en-GB" sz="2400" dirty="0"/>
          </a:p>
        </p:txBody>
      </p:sp>
      <p:pic>
        <p:nvPicPr>
          <p:cNvPr id="8" name="Picture 7"/>
          <p:cNvPicPr>
            <a:picLocks noChangeAspect="1"/>
          </p:cNvPicPr>
          <p:nvPr/>
        </p:nvPicPr>
        <p:blipFill>
          <a:blip r:embed="rId2"/>
          <a:stretch>
            <a:fillRect/>
          </a:stretch>
        </p:blipFill>
        <p:spPr>
          <a:xfrm>
            <a:off x="322458" y="5372469"/>
            <a:ext cx="1438781" cy="1072989"/>
          </a:xfrm>
          <a:prstGeom prst="rect">
            <a:avLst/>
          </a:prstGeom>
        </p:spPr>
      </p:pic>
      <p:pic>
        <p:nvPicPr>
          <p:cNvPr id="4" name="Picture 3"/>
          <p:cNvPicPr>
            <a:picLocks noChangeAspect="1"/>
          </p:cNvPicPr>
          <p:nvPr/>
        </p:nvPicPr>
        <p:blipFill>
          <a:blip r:embed="rId3"/>
          <a:stretch>
            <a:fillRect/>
          </a:stretch>
        </p:blipFill>
        <p:spPr>
          <a:xfrm>
            <a:off x="675109" y="881996"/>
            <a:ext cx="2172259" cy="3995885"/>
          </a:xfrm>
          <a:prstGeom prst="rect">
            <a:avLst/>
          </a:prstGeom>
        </p:spPr>
      </p:pic>
      <p:pic>
        <p:nvPicPr>
          <p:cNvPr id="6" name="Picture 5"/>
          <p:cNvPicPr>
            <a:picLocks noChangeAspect="1"/>
          </p:cNvPicPr>
          <p:nvPr/>
        </p:nvPicPr>
        <p:blipFill>
          <a:blip r:embed="rId4"/>
          <a:stretch>
            <a:fillRect/>
          </a:stretch>
        </p:blipFill>
        <p:spPr>
          <a:xfrm>
            <a:off x="2747098" y="2944181"/>
            <a:ext cx="6032785" cy="3485076"/>
          </a:xfrm>
          <a:prstGeom prst="rect">
            <a:avLst/>
          </a:prstGeom>
        </p:spPr>
      </p:pic>
      <p:pic>
        <p:nvPicPr>
          <p:cNvPr id="9" name="Picture 8"/>
          <p:cNvPicPr>
            <a:picLocks noChangeAspect="1"/>
          </p:cNvPicPr>
          <p:nvPr/>
        </p:nvPicPr>
        <p:blipFill>
          <a:blip r:embed="rId5"/>
          <a:stretch>
            <a:fillRect/>
          </a:stretch>
        </p:blipFill>
        <p:spPr>
          <a:xfrm>
            <a:off x="2747098" y="845233"/>
            <a:ext cx="3724979" cy="2292295"/>
          </a:xfrm>
          <a:prstGeom prst="rect">
            <a:avLst/>
          </a:prstGeom>
        </p:spPr>
      </p:pic>
      <p:sp>
        <p:nvSpPr>
          <p:cNvPr id="10" name="Oval Callout 9"/>
          <p:cNvSpPr/>
          <p:nvPr/>
        </p:nvSpPr>
        <p:spPr>
          <a:xfrm>
            <a:off x="6698672" y="1696655"/>
            <a:ext cx="3034146" cy="144087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The grass can be cut down and then stored away. </a:t>
            </a:r>
            <a:endParaRPr lang="en-GB" dirty="0"/>
          </a:p>
        </p:txBody>
      </p:sp>
      <p:sp>
        <p:nvSpPr>
          <p:cNvPr id="13" name="Oval Callout 12"/>
          <p:cNvSpPr/>
          <p:nvPr/>
        </p:nvSpPr>
        <p:spPr>
          <a:xfrm>
            <a:off x="9102436" y="2868071"/>
            <a:ext cx="2743200" cy="1489890"/>
          </a:xfrm>
          <a:prstGeom prst="wedgeEllipseCallout">
            <a:avLst>
              <a:gd name="adj1" fmla="val -54671"/>
              <a:gd name="adj2" fmla="val 215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9538855" y="2944181"/>
            <a:ext cx="2112818" cy="1200329"/>
          </a:xfrm>
          <a:prstGeom prst="rect">
            <a:avLst/>
          </a:prstGeom>
          <a:noFill/>
        </p:spPr>
        <p:txBody>
          <a:bodyPr wrap="square" rtlCol="0">
            <a:spAutoFit/>
          </a:bodyPr>
          <a:lstStyle/>
          <a:p>
            <a:r>
              <a:rPr lang="en-GB" sz="2400" dirty="0" smtClean="0">
                <a:solidFill>
                  <a:schemeClr val="bg1"/>
                </a:solidFill>
              </a:rPr>
              <a:t>There will be plenty of food for people.</a:t>
            </a:r>
            <a:endParaRPr lang="en-GB" sz="2400" dirty="0">
              <a:solidFill>
                <a:schemeClr val="bg1"/>
              </a:solidFill>
            </a:endParaRPr>
          </a:p>
        </p:txBody>
      </p:sp>
      <p:sp>
        <p:nvSpPr>
          <p:cNvPr id="16" name="Oval Callout 15"/>
          <p:cNvSpPr/>
          <p:nvPr/>
        </p:nvSpPr>
        <p:spPr>
          <a:xfrm>
            <a:off x="8918429" y="4565808"/>
            <a:ext cx="3065753" cy="2145488"/>
          </a:xfrm>
          <a:prstGeom prst="wedgeEllipseCallout">
            <a:avLst>
              <a:gd name="adj1" fmla="val -65600"/>
              <a:gd name="adj2" fmla="val 129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9462654" y="4772304"/>
            <a:ext cx="2521528" cy="1938992"/>
          </a:xfrm>
          <a:prstGeom prst="rect">
            <a:avLst/>
          </a:prstGeom>
          <a:noFill/>
        </p:spPr>
        <p:txBody>
          <a:bodyPr wrap="square" rtlCol="0">
            <a:spAutoFit/>
          </a:bodyPr>
          <a:lstStyle/>
          <a:p>
            <a:r>
              <a:rPr lang="en-GB" sz="2400" dirty="0" smtClean="0">
                <a:solidFill>
                  <a:schemeClr val="bg1"/>
                </a:solidFill>
              </a:rPr>
              <a:t>Settlements will grow because people will stay as they enough food to eat. </a:t>
            </a:r>
            <a:endParaRPr lang="en-GB" sz="2400" dirty="0">
              <a:solidFill>
                <a:schemeClr val="bg1"/>
              </a:solidFill>
            </a:endParaRPr>
          </a:p>
        </p:txBody>
      </p:sp>
    </p:spTree>
    <p:extLst>
      <p:ext uri="{BB962C8B-B14F-4D97-AF65-F5344CB8AC3E}">
        <p14:creationId xmlns:p14="http://schemas.microsoft.com/office/powerpoint/2010/main" val="24946595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305359336"/>
              </p:ext>
            </p:extLst>
          </p:nvPr>
        </p:nvGraphicFramePr>
        <p:xfrm>
          <a:off x="3424978" y="1405708"/>
          <a:ext cx="7976447" cy="4937760"/>
        </p:xfrm>
        <a:graphic>
          <a:graphicData uri="http://schemas.openxmlformats.org/drawingml/2006/table">
            <a:tbl>
              <a:tblPr/>
              <a:tblGrid>
                <a:gridCol w="7976447">
                  <a:extLst>
                    <a:ext uri="{9D8B030D-6E8A-4147-A177-3AD203B41FA5}">
                      <a16:colId xmlns:a16="http://schemas.microsoft.com/office/drawing/2014/main" val="3426647107"/>
                    </a:ext>
                  </a:extLst>
                </a:gridCol>
              </a:tblGrid>
              <a:tr h="4579456">
                <a:tc>
                  <a:txBody>
                    <a:bodyPr/>
                    <a:lstStyle/>
                    <a:p>
                      <a:r>
                        <a:rPr lang="en-GB" sz="2400" dirty="0" smtClean="0">
                          <a:solidFill>
                            <a:srgbClr val="FF0000"/>
                          </a:solidFill>
                        </a:rPr>
                        <a:t>Complete</a:t>
                      </a:r>
                      <a:r>
                        <a:rPr lang="en-GB" sz="2400" baseline="0" dirty="0" smtClean="0">
                          <a:solidFill>
                            <a:srgbClr val="FF0000"/>
                          </a:solidFill>
                        </a:rPr>
                        <a:t> these </a:t>
                      </a:r>
                      <a:r>
                        <a:rPr lang="en-GB" sz="2400" dirty="0" smtClean="0">
                          <a:solidFill>
                            <a:srgbClr val="FF0000"/>
                          </a:solidFill>
                        </a:rPr>
                        <a:t>three reasons why farming was good for people:</a:t>
                      </a:r>
                    </a:p>
                    <a:p>
                      <a:endParaRPr lang="en-GB" sz="1800" dirty="0" smtClean="0">
                        <a:solidFill>
                          <a:srgbClr val="FF0000"/>
                        </a:solidFill>
                      </a:endParaRPr>
                    </a:p>
                    <a:p>
                      <a:pPr marL="342900" indent="-342900">
                        <a:buAutoNum type="arabicPeriod"/>
                      </a:pPr>
                      <a:r>
                        <a:rPr lang="en-GB" sz="2400" dirty="0" smtClean="0">
                          <a:solidFill>
                            <a:srgbClr val="7030A0"/>
                          </a:solidFill>
                        </a:rPr>
                        <a:t>People could _____________</a:t>
                      </a:r>
                      <a:r>
                        <a:rPr lang="en-GB" sz="2400" baseline="0" dirty="0" smtClean="0">
                          <a:solidFill>
                            <a:srgbClr val="7030A0"/>
                          </a:solidFill>
                        </a:rPr>
                        <a:t> gather their own _______________. </a:t>
                      </a:r>
                    </a:p>
                    <a:p>
                      <a:pPr marL="342900" indent="-342900">
                        <a:buAutoNum type="arabicPeriod"/>
                      </a:pPr>
                      <a:endParaRPr lang="en-GB" sz="2400" baseline="0" dirty="0" smtClean="0">
                        <a:solidFill>
                          <a:srgbClr val="7030A0"/>
                        </a:solidFill>
                      </a:endParaRPr>
                    </a:p>
                    <a:p>
                      <a:pPr marL="342900" indent="-342900">
                        <a:buAutoNum type="arabicPeriod"/>
                      </a:pPr>
                      <a:r>
                        <a:rPr lang="en-GB" sz="2400" baseline="0" dirty="0" smtClean="0">
                          <a:solidFill>
                            <a:srgbClr val="7030A0"/>
                          </a:solidFill>
                        </a:rPr>
                        <a:t>There was ______________ of food to ________________.</a:t>
                      </a:r>
                    </a:p>
                    <a:p>
                      <a:pPr marL="342900" indent="-342900">
                        <a:buAutoNum type="arabicPeriod"/>
                      </a:pPr>
                      <a:endParaRPr lang="en-GB" sz="2400" baseline="0" dirty="0" smtClean="0">
                        <a:solidFill>
                          <a:srgbClr val="7030A0"/>
                        </a:solidFill>
                      </a:endParaRPr>
                    </a:p>
                    <a:p>
                      <a:pPr marL="342900" indent="-342900">
                        <a:buAutoNum type="arabicPeriod"/>
                      </a:pPr>
                      <a:r>
                        <a:rPr lang="en-GB" sz="2400" baseline="0" dirty="0" smtClean="0">
                          <a:solidFill>
                            <a:srgbClr val="7030A0"/>
                          </a:solidFill>
                        </a:rPr>
                        <a:t>Settlements got bigger because _______________________________________________</a:t>
                      </a:r>
                      <a:endParaRPr lang="en-GB" sz="2400" dirty="0" smtClean="0">
                        <a:solidFill>
                          <a:srgbClr val="7030A0"/>
                        </a:solidFill>
                      </a:endParaRPr>
                    </a:p>
                    <a:p>
                      <a:endParaRPr lang="en-GB" sz="2400" dirty="0" smtClean="0">
                        <a:solidFill>
                          <a:srgbClr val="7030A0"/>
                        </a:solidFill>
                      </a:endParaRPr>
                    </a:p>
                    <a:p>
                      <a:endParaRPr lang="en-GB" sz="1800" dirty="0" smtClean="0">
                        <a:solidFill>
                          <a:srgbClr val="FF0000"/>
                        </a:solidFill>
                      </a:endParaRPr>
                    </a:p>
                    <a:p>
                      <a:endParaRPr lang="en-GB" sz="2400" b="0" dirty="0" smtClean="0">
                        <a:effectLst/>
                        <a:latin typeface="Calibri (Body)"/>
                      </a:endParaRPr>
                    </a:p>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5" name="Picture 4"/>
          <p:cNvPicPr>
            <a:picLocks noChangeAspect="1"/>
          </p:cNvPicPr>
          <p:nvPr/>
        </p:nvPicPr>
        <p:blipFill>
          <a:blip r:embed="rId2"/>
          <a:stretch>
            <a:fillRect/>
          </a:stretch>
        </p:blipFill>
        <p:spPr>
          <a:xfrm>
            <a:off x="244893" y="5608833"/>
            <a:ext cx="1255885" cy="932769"/>
          </a:xfrm>
          <a:prstGeom prst="rect">
            <a:avLst/>
          </a:prstGeom>
        </p:spPr>
      </p:pic>
      <p:sp>
        <p:nvSpPr>
          <p:cNvPr id="2" name="Rectangle 1"/>
          <p:cNvSpPr/>
          <p:nvPr/>
        </p:nvSpPr>
        <p:spPr>
          <a:xfrm>
            <a:off x="383438" y="321071"/>
            <a:ext cx="10229143" cy="830997"/>
          </a:xfrm>
          <a:prstGeom prst="rect">
            <a:avLst/>
          </a:prstGeom>
        </p:spPr>
        <p:txBody>
          <a:bodyPr wrap="square">
            <a:spAutoFit/>
          </a:bodyPr>
          <a:lstStyle/>
          <a:p>
            <a:r>
              <a:rPr lang="en-GB" sz="2400" dirty="0">
                <a:latin typeface="Calibri body"/>
              </a:rPr>
              <a:t>When stone age people invented the sickle, they used it to farm by collecting and storing wheat and barley</a:t>
            </a:r>
            <a:r>
              <a:rPr lang="en-GB" dirty="0">
                <a:latin typeface="Calibri body"/>
              </a:rPr>
              <a:t>. </a:t>
            </a:r>
            <a:endParaRPr lang="en-GB" dirty="0"/>
          </a:p>
        </p:txBody>
      </p:sp>
      <p:pic>
        <p:nvPicPr>
          <p:cNvPr id="8" name="Picture 7">
            <a:extLst>
              <a:ext uri="{FF2B5EF4-FFF2-40B4-BE49-F238E27FC236}">
                <a16:creationId xmlns:a16="http://schemas.microsoft.com/office/drawing/2014/main" id="{84E04445-CA38-4005-BED1-393C13792DDD}"/>
              </a:ext>
            </a:extLst>
          </p:cNvPr>
          <p:cNvPicPr>
            <a:picLocks noChangeAspect="1"/>
          </p:cNvPicPr>
          <p:nvPr/>
        </p:nvPicPr>
        <p:blipFill>
          <a:blip r:embed="rId3"/>
          <a:stretch>
            <a:fillRect/>
          </a:stretch>
        </p:blipFill>
        <p:spPr>
          <a:xfrm>
            <a:off x="543232" y="1344324"/>
            <a:ext cx="2763129" cy="2077873"/>
          </a:xfrm>
          <a:prstGeom prst="rect">
            <a:avLst/>
          </a:prstGeom>
        </p:spPr>
      </p:pic>
      <p:sp>
        <p:nvSpPr>
          <p:cNvPr id="6" name="Oval Callout 5"/>
          <p:cNvSpPr/>
          <p:nvPr/>
        </p:nvSpPr>
        <p:spPr>
          <a:xfrm>
            <a:off x="231503" y="3581973"/>
            <a:ext cx="3193475" cy="1929878"/>
          </a:xfrm>
          <a:prstGeom prst="wedgeEllipseCallout">
            <a:avLst>
              <a:gd name="adj1" fmla="val 44850"/>
              <a:gd name="adj2" fmla="val -438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72836" y="3726873"/>
            <a:ext cx="2216727" cy="1569660"/>
          </a:xfrm>
          <a:prstGeom prst="rect">
            <a:avLst/>
          </a:prstGeom>
          <a:noFill/>
        </p:spPr>
        <p:txBody>
          <a:bodyPr wrap="square" rtlCol="0">
            <a:spAutoFit/>
          </a:bodyPr>
          <a:lstStyle/>
          <a:p>
            <a:r>
              <a:rPr lang="en-GB" sz="2400" dirty="0" smtClean="0">
                <a:solidFill>
                  <a:schemeClr val="bg1"/>
                </a:solidFill>
              </a:rPr>
              <a:t>Use the information on the slide before to help. </a:t>
            </a:r>
            <a:endParaRPr lang="en-GB" sz="2400" dirty="0">
              <a:solidFill>
                <a:schemeClr val="bg1"/>
              </a:solidFill>
            </a:endParaRPr>
          </a:p>
        </p:txBody>
      </p:sp>
    </p:spTree>
    <p:extLst>
      <p:ext uri="{BB962C8B-B14F-4D97-AF65-F5344CB8AC3E}">
        <p14:creationId xmlns:p14="http://schemas.microsoft.com/office/powerpoint/2010/main" val="9849043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1325</TotalTime>
  <Words>3147</Words>
  <Application>Microsoft Office PowerPoint</Application>
  <PresentationFormat>Widescreen</PresentationFormat>
  <Paragraphs>442</Paragraphs>
  <Slides>76</Slides>
  <Notes>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76</vt:i4>
      </vt:variant>
    </vt:vector>
  </HeadingPairs>
  <TitlesOfParts>
    <vt:vector size="88" baseType="lpstr">
      <vt:lpstr>Aharoni</vt:lpstr>
      <vt:lpstr>arial</vt:lpstr>
      <vt:lpstr>arial</vt:lpstr>
      <vt:lpstr>Calibri</vt:lpstr>
      <vt:lpstr>Calibri (Body)</vt:lpstr>
      <vt:lpstr>Calibri (Body)</vt:lpstr>
      <vt:lpstr>Calibri body</vt:lpstr>
      <vt:lpstr>Calibri Light</vt:lpstr>
      <vt:lpstr>XCCW Joined 4a</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Natural light sources can be caused by three different  things.  Match the pictures to the correct source.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Counting 0-10 Quiz</vt:lpstr>
      <vt:lpstr>Which number is huit?</vt:lpstr>
      <vt:lpstr>Which of these is the answer to 8 - 4?</vt:lpstr>
      <vt:lpstr>Which number is cinq?</vt:lpstr>
      <vt:lpstr>10 – 1 = …?</vt:lpstr>
      <vt:lpstr>Which number is seven?</vt:lpstr>
      <vt:lpstr>How many Eiffel Towers did you spot on each of the previous question pages?</vt:lpstr>
      <vt:lpstr>Answers</vt:lpstr>
      <vt:lpstr>PowerPoint Presentation</vt:lpstr>
      <vt:lpstr>Quel âge as-tu? </vt:lpstr>
      <vt:lpstr>J’ai ___ ans.</vt:lpstr>
      <vt:lpstr>Quel  _ _ _ as-_ _? </vt:lpstr>
      <vt:lpstr>Task</vt:lpstr>
      <vt:lpstr>Challenge</vt:lpstr>
      <vt:lpstr>https://www.french-games.net/frenchgames/pelmanism?topic=Numbers%20-%201%20to%2010&amp;level=primary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Eyre</dc:creator>
  <cp:lastModifiedBy>P. Gingell [ Wheatley Hill Primary School ]</cp:lastModifiedBy>
  <cp:revision>156</cp:revision>
  <dcterms:created xsi:type="dcterms:W3CDTF">2021-01-18T21:34:21Z</dcterms:created>
  <dcterms:modified xsi:type="dcterms:W3CDTF">2021-01-29T11:14:15Z</dcterms:modified>
</cp:coreProperties>
</file>