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</a:t>
            </a:r>
            <a:r>
              <a:rPr lang="en-GB" sz="3200" dirty="0" smtClean="0"/>
              <a:t>18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/>
              <a:t>– Friday </a:t>
            </a:r>
            <a:r>
              <a:rPr lang="en-GB" sz="3200" dirty="0" smtClean="0"/>
              <a:t>22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 smtClean="0"/>
              <a:t>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recognise special friends.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Special Friends – Sound 1 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When we put </a:t>
            </a:r>
            <a:r>
              <a:rPr lang="en-GB" sz="2000" dirty="0" smtClean="0"/>
              <a:t>‘n’ </a:t>
            </a:r>
            <a:r>
              <a:rPr lang="en-GB" sz="2000" dirty="0" smtClean="0"/>
              <a:t>and </a:t>
            </a:r>
            <a:r>
              <a:rPr lang="en-GB" sz="2000" dirty="0" smtClean="0"/>
              <a:t>‘g’ </a:t>
            </a:r>
            <a:r>
              <a:rPr lang="en-GB" sz="2000" dirty="0" smtClean="0"/>
              <a:t>together they form the sound </a:t>
            </a:r>
            <a:r>
              <a:rPr lang="en-GB" sz="2000" dirty="0" smtClean="0"/>
              <a:t>‘ng’.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my turn, your turn with a partner </a:t>
            </a:r>
            <a:r>
              <a:rPr lang="en-GB" sz="2000" dirty="0" smtClean="0"/>
              <a:t>“ng” </a:t>
            </a:r>
            <a:r>
              <a:rPr lang="en-GB" sz="2000" dirty="0" smtClean="0"/>
              <a:t>&gt; </a:t>
            </a:r>
            <a:r>
              <a:rPr lang="en-GB" sz="2000" dirty="0" smtClean="0"/>
              <a:t>“ng”</a:t>
            </a:r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05100" y="4426679"/>
            <a:ext cx="4673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nnnng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cat jumps when he sees a thi</a:t>
            </a:r>
            <a:r>
              <a:rPr lang="en-GB" u="sng" dirty="0" smtClean="0"/>
              <a:t>ng</a:t>
            </a:r>
            <a:r>
              <a:rPr lang="en-GB" dirty="0" smtClean="0"/>
              <a:t> on a stri</a:t>
            </a:r>
            <a:r>
              <a:rPr lang="en-GB" u="sng" dirty="0" smtClean="0"/>
              <a:t>ng</a:t>
            </a:r>
            <a:r>
              <a:rPr lang="en-GB" dirty="0" smtClean="0"/>
              <a:t>.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(This is </a:t>
            </a:r>
            <a:r>
              <a:rPr lang="en-GB" dirty="0" smtClean="0">
                <a:solidFill>
                  <a:schemeClr val="bg1"/>
                </a:solidFill>
              </a:rPr>
              <a:t>a stretchy sound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214" t="44553" r="47056" b="31518"/>
          <a:stretch/>
        </p:blipFill>
        <p:spPr>
          <a:xfrm>
            <a:off x="1554480" y="4426679"/>
            <a:ext cx="1005840" cy="1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Blending Independently – Special Friends </a:t>
            </a:r>
            <a:endParaRPr lang="en-GB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46109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thi</a:t>
            </a:r>
            <a:r>
              <a:rPr lang="en-GB" sz="3600" u="sng" dirty="0" smtClean="0">
                <a:solidFill>
                  <a:schemeClr val="tx1"/>
                </a:solidFill>
              </a:rPr>
              <a:t>ng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Fred Talk -  Fred Frog can only say words in sounds but not the entire word all at once for example </a:t>
            </a:r>
            <a:r>
              <a:rPr lang="en-GB" dirty="0" err="1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-ng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Phonics green word card: Special Friends, Fred talk, read the word.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fi</a:t>
            </a:r>
            <a:r>
              <a:rPr lang="en-GB" sz="3600" u="sng" dirty="0" err="1" smtClean="0">
                <a:solidFill>
                  <a:schemeClr val="tx1"/>
                </a:solidFill>
              </a:rPr>
              <a:t>ng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5201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ri</a:t>
            </a:r>
            <a:r>
              <a:rPr lang="en-GB" sz="3600" u="sng" dirty="0" smtClean="0">
                <a:solidFill>
                  <a:schemeClr val="tx1"/>
                </a:solidFill>
              </a:rPr>
              <a:t>ng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ti</a:t>
            </a:r>
            <a:r>
              <a:rPr lang="en-GB" sz="3600" u="sng" dirty="0" smtClean="0">
                <a:solidFill>
                  <a:schemeClr val="tx1"/>
                </a:solidFill>
              </a:rPr>
              <a:t>ng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separate the real words from the alien words?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227110"/>
            <a:ext cx="4313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Special Friends, Fred Talk, read the word</a:t>
            </a:r>
          </a:p>
          <a:p>
            <a:pPr marL="342900" indent="-342900">
              <a:buAutoNum type="arabicPeriod"/>
            </a:pPr>
            <a:r>
              <a:rPr lang="en-GB" dirty="0" smtClean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 smtClean="0"/>
              <a:t>Speedy reading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556" y="1450727"/>
            <a:ext cx="3017044" cy="2375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Can you spot todays Special Friends?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199" y="3195439"/>
            <a:ext cx="614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thinking of some other words that have the sound </a:t>
            </a:r>
            <a:r>
              <a:rPr lang="en-GB" dirty="0" smtClean="0"/>
              <a:t>‘ng’.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Examples -  </a:t>
            </a:r>
            <a:r>
              <a:rPr lang="en-GB" dirty="0" smtClean="0">
                <a:solidFill>
                  <a:schemeClr val="bg1"/>
                </a:solidFill>
              </a:rPr>
              <a:t>wing sing 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4672204"/>
            <a:ext cx="614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Challenge! Can you put a word from your list into a sentence?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Example-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 saved a bird with a poorly wing.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Special Friends – Sound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we put </a:t>
            </a:r>
            <a:r>
              <a:rPr lang="en-GB" sz="2000" dirty="0" smtClean="0"/>
              <a:t>‘q’ </a:t>
            </a:r>
            <a:r>
              <a:rPr lang="en-GB" sz="2000" dirty="0"/>
              <a:t>and </a:t>
            </a:r>
            <a:r>
              <a:rPr lang="en-GB" sz="2000" dirty="0" smtClean="0"/>
              <a:t>‘u’ </a:t>
            </a:r>
            <a:r>
              <a:rPr lang="en-GB" sz="2000" dirty="0"/>
              <a:t>together they form the sound </a:t>
            </a:r>
            <a:r>
              <a:rPr lang="en-GB" sz="2000" dirty="0" smtClean="0"/>
              <a:t>‘</a:t>
            </a:r>
            <a:r>
              <a:rPr lang="en-GB" sz="2000" dirty="0" err="1" smtClean="0"/>
              <a:t>qu</a:t>
            </a:r>
            <a:r>
              <a:rPr lang="en-GB" sz="2000" dirty="0" smtClean="0"/>
              <a:t>’.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Try my turn, your turn with a partner </a:t>
            </a:r>
            <a:r>
              <a:rPr lang="en-GB" sz="2000" dirty="0" smtClean="0"/>
              <a:t>“</a:t>
            </a:r>
            <a:r>
              <a:rPr lang="en-GB" sz="2000" dirty="0" err="1" smtClean="0"/>
              <a:t>qu</a:t>
            </a:r>
            <a:r>
              <a:rPr lang="en-GB" sz="2000" dirty="0" smtClean="0"/>
              <a:t>” </a:t>
            </a:r>
            <a:r>
              <a:rPr lang="en-GB" sz="2000" dirty="0"/>
              <a:t>&gt; </a:t>
            </a:r>
            <a:r>
              <a:rPr lang="en-GB" sz="2000" dirty="0" smtClean="0"/>
              <a:t>“</a:t>
            </a:r>
            <a:r>
              <a:rPr lang="en-GB" sz="2000" dirty="0" err="1" smtClean="0"/>
              <a:t>qu</a:t>
            </a:r>
            <a:r>
              <a:rPr lang="en-GB" sz="2000" dirty="0" smtClean="0"/>
              <a:t>”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54087" y="4389120"/>
            <a:ext cx="4990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qu</a:t>
            </a:r>
            <a:r>
              <a:rPr lang="en-GB" dirty="0" smtClean="0">
                <a:solidFill>
                  <a:schemeClr val="bg1"/>
                </a:solidFill>
              </a:rPr>
              <a:t> – </a:t>
            </a:r>
            <a:r>
              <a:rPr lang="en-GB" dirty="0" err="1" smtClean="0">
                <a:solidFill>
                  <a:schemeClr val="bg1"/>
                </a:solidFill>
              </a:rPr>
              <a:t>qu</a:t>
            </a:r>
            <a:r>
              <a:rPr lang="en-GB" dirty="0" smtClean="0">
                <a:solidFill>
                  <a:schemeClr val="bg1"/>
                </a:solidFill>
              </a:rPr>
              <a:t> – </a:t>
            </a:r>
            <a:r>
              <a:rPr lang="en-GB" dirty="0" err="1" smtClean="0">
                <a:solidFill>
                  <a:schemeClr val="bg1"/>
                </a:solidFill>
              </a:rPr>
              <a:t>qu</a:t>
            </a:r>
            <a:r>
              <a:rPr lang="en-GB" dirty="0" smtClean="0">
                <a:solidFill>
                  <a:schemeClr val="bg1"/>
                </a:solidFill>
              </a:rPr>
              <a:t> queen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 smtClean="0"/>
              <a:t>queen carries her umbrella wherever she goes.</a:t>
            </a:r>
            <a:endParaRPr lang="en-GB" u="sng" dirty="0" smtClean="0"/>
          </a:p>
          <a:p>
            <a:endParaRPr lang="en-GB" u="sng" dirty="0">
              <a:solidFill>
                <a:schemeClr val="bg1"/>
              </a:solidFill>
            </a:endParaRPr>
          </a:p>
          <a:p>
            <a:r>
              <a:rPr lang="en-GB" u="sng" dirty="0" smtClean="0">
                <a:solidFill>
                  <a:schemeClr val="bg1"/>
                </a:solidFill>
              </a:rPr>
              <a:t>(Bouncy </a:t>
            </a:r>
            <a:r>
              <a:rPr lang="en-GB" u="sng" dirty="0" smtClean="0">
                <a:solidFill>
                  <a:schemeClr val="bg1"/>
                </a:solidFill>
              </a:rPr>
              <a:t>sound)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43" t="45536" r="64725" b="31820"/>
          <a:stretch/>
        </p:blipFill>
        <p:spPr>
          <a:xfrm>
            <a:off x="1436915" y="4274096"/>
            <a:ext cx="1058091" cy="16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Blending Independently – Special Friends 2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063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430297"/>
            <a:ext cx="98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Fred Talk -  Fred Frog can only say words in sounds but not the entire word all at once for </a:t>
            </a:r>
            <a:r>
              <a:rPr lang="en-GB" dirty="0" smtClean="0">
                <a:solidFill>
                  <a:schemeClr val="bg1"/>
                </a:solidFill>
              </a:rPr>
              <a:t>example 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card: Special Friends, Fred talk, read the word.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9983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smtClean="0">
                <a:solidFill>
                  <a:schemeClr val="tx1"/>
                </a:solidFill>
              </a:rPr>
              <a:t>qu</a:t>
            </a:r>
            <a:r>
              <a:rPr lang="en-GB" sz="3600" dirty="0" smtClean="0">
                <a:solidFill>
                  <a:schemeClr val="tx1"/>
                </a:solidFill>
              </a:rPr>
              <a:t>ick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smtClean="0">
                <a:solidFill>
                  <a:schemeClr val="tx1"/>
                </a:solidFill>
              </a:rPr>
              <a:t>qu</a:t>
            </a:r>
            <a:r>
              <a:rPr lang="en-GB" sz="3600" dirty="0" smtClean="0">
                <a:solidFill>
                  <a:schemeClr val="tx1"/>
                </a:solidFill>
              </a:rPr>
              <a:t>een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smtClean="0">
                <a:solidFill>
                  <a:schemeClr val="tx1"/>
                </a:solidFill>
              </a:rPr>
              <a:t>qu</a:t>
            </a:r>
            <a:r>
              <a:rPr lang="en-GB" sz="3600" dirty="0" smtClean="0">
                <a:solidFill>
                  <a:schemeClr val="tx1"/>
                </a:solidFill>
              </a:rPr>
              <a:t>ip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err="1" smtClean="0">
                <a:solidFill>
                  <a:schemeClr val="tx1"/>
                </a:solidFill>
              </a:rPr>
              <a:t>qu</a:t>
            </a:r>
            <a:r>
              <a:rPr lang="en-GB" sz="3600" dirty="0" err="1" smtClean="0">
                <a:solidFill>
                  <a:schemeClr val="tx1"/>
                </a:solidFill>
              </a:rPr>
              <a:t>ith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71446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89313"/>
            <a:ext cx="1993565" cy="1883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89" y="4423729"/>
            <a:ext cx="437730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 2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375" y="1027906"/>
            <a:ext cx="3017782" cy="237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5964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Try and think of other words that have the sound </a:t>
            </a:r>
            <a:r>
              <a:rPr lang="en-GB" dirty="0" smtClean="0"/>
              <a:t>‘</a:t>
            </a:r>
            <a:r>
              <a:rPr lang="en-GB" dirty="0" err="1" smtClean="0"/>
              <a:t>qu</a:t>
            </a:r>
            <a:r>
              <a:rPr lang="en-GB" dirty="0" smtClean="0"/>
              <a:t>’.</a:t>
            </a:r>
            <a:endParaRPr lang="en-GB" dirty="0" smtClean="0"/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Examples – </a:t>
            </a:r>
            <a:r>
              <a:rPr lang="en-GB" dirty="0" smtClean="0">
                <a:solidFill>
                  <a:schemeClr val="bg1"/>
                </a:solidFill>
              </a:rPr>
              <a:t>quick quack quit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Challenge! Can you put a word from your list into a sentence?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 – </a:t>
            </a:r>
            <a:r>
              <a:rPr lang="en-GB" dirty="0" smtClean="0">
                <a:solidFill>
                  <a:schemeClr val="bg1"/>
                </a:solidFill>
              </a:rPr>
              <a:t>It is important that I carry on and do not quit.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462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Special Friends – Sound 1  </vt:lpstr>
      <vt:lpstr>Blending Independently – Special Friends </vt:lpstr>
      <vt:lpstr>Review and Write</vt:lpstr>
      <vt:lpstr>Special Friends – Sound 2</vt:lpstr>
      <vt:lpstr>Blending Independently – Special Friends 2 </vt:lpstr>
      <vt:lpstr>Review and Write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Sally-Jo Harkness</cp:lastModifiedBy>
  <cp:revision>30</cp:revision>
  <cp:lastPrinted>2021-01-05T13:14:29Z</cp:lastPrinted>
  <dcterms:created xsi:type="dcterms:W3CDTF">2020-11-14T12:23:39Z</dcterms:created>
  <dcterms:modified xsi:type="dcterms:W3CDTF">2021-01-05T14:35:51Z</dcterms:modified>
</cp:coreProperties>
</file>