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7.xml" ContentType="application/vnd.openxmlformats-officedocument.presentationml.comment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9" r:id="rId2"/>
    <p:sldMasterId id="2147483713" r:id="rId3"/>
  </p:sldMasterIdLst>
  <p:notesMasterIdLst>
    <p:notesMasterId r:id="rId142"/>
  </p:notesMasterIdLst>
  <p:sldIdLst>
    <p:sldId id="638" r:id="rId4"/>
    <p:sldId id="639" r:id="rId5"/>
    <p:sldId id="643" r:id="rId6"/>
    <p:sldId id="683" r:id="rId7"/>
    <p:sldId id="644" r:id="rId8"/>
    <p:sldId id="645" r:id="rId9"/>
    <p:sldId id="646" r:id="rId10"/>
    <p:sldId id="647" r:id="rId11"/>
    <p:sldId id="648" r:id="rId12"/>
    <p:sldId id="649" r:id="rId13"/>
    <p:sldId id="650" r:id="rId14"/>
    <p:sldId id="651" r:id="rId15"/>
    <p:sldId id="652" r:id="rId16"/>
    <p:sldId id="653" r:id="rId17"/>
    <p:sldId id="654" r:id="rId18"/>
    <p:sldId id="655" r:id="rId19"/>
    <p:sldId id="656" r:id="rId20"/>
    <p:sldId id="657" r:id="rId21"/>
    <p:sldId id="658" r:id="rId22"/>
    <p:sldId id="659" r:id="rId23"/>
    <p:sldId id="660" r:id="rId24"/>
    <p:sldId id="661" r:id="rId25"/>
    <p:sldId id="662" r:id="rId26"/>
    <p:sldId id="663" r:id="rId27"/>
    <p:sldId id="664" r:id="rId28"/>
    <p:sldId id="665" r:id="rId29"/>
    <p:sldId id="666" r:id="rId30"/>
    <p:sldId id="667" r:id="rId31"/>
    <p:sldId id="668" r:id="rId32"/>
    <p:sldId id="669" r:id="rId33"/>
    <p:sldId id="670" r:id="rId34"/>
    <p:sldId id="671" r:id="rId35"/>
    <p:sldId id="672" r:id="rId36"/>
    <p:sldId id="673" r:id="rId37"/>
    <p:sldId id="674" r:id="rId38"/>
    <p:sldId id="675" r:id="rId39"/>
    <p:sldId id="676" r:id="rId40"/>
    <p:sldId id="677" r:id="rId41"/>
    <p:sldId id="678" r:id="rId42"/>
    <p:sldId id="679" r:id="rId43"/>
    <p:sldId id="680" r:id="rId44"/>
    <p:sldId id="681" r:id="rId45"/>
    <p:sldId id="359" r:id="rId46"/>
    <p:sldId id="569" r:id="rId47"/>
    <p:sldId id="637" r:id="rId48"/>
    <p:sldId id="682" r:id="rId49"/>
    <p:sldId id="571" r:id="rId50"/>
    <p:sldId id="572" r:id="rId51"/>
    <p:sldId id="573" r:id="rId52"/>
    <p:sldId id="574" r:id="rId53"/>
    <p:sldId id="575" r:id="rId54"/>
    <p:sldId id="576" r:id="rId55"/>
    <p:sldId id="577" r:id="rId56"/>
    <p:sldId id="578" r:id="rId57"/>
    <p:sldId id="579" r:id="rId58"/>
    <p:sldId id="580" r:id="rId59"/>
    <p:sldId id="581" r:id="rId60"/>
    <p:sldId id="582" r:id="rId61"/>
    <p:sldId id="583" r:id="rId62"/>
    <p:sldId id="584" r:id="rId63"/>
    <p:sldId id="585" r:id="rId64"/>
    <p:sldId id="586" r:id="rId65"/>
    <p:sldId id="587" r:id="rId66"/>
    <p:sldId id="588" r:id="rId67"/>
    <p:sldId id="589" r:id="rId68"/>
    <p:sldId id="590" r:id="rId69"/>
    <p:sldId id="261" r:id="rId70"/>
    <p:sldId id="559" r:id="rId71"/>
    <p:sldId id="567" r:id="rId72"/>
    <p:sldId id="297" r:id="rId73"/>
    <p:sldId id="306" r:id="rId74"/>
    <p:sldId id="397" r:id="rId75"/>
    <p:sldId id="398" r:id="rId76"/>
    <p:sldId id="399" r:id="rId77"/>
    <p:sldId id="400" r:id="rId78"/>
    <p:sldId id="300" r:id="rId79"/>
    <p:sldId id="298" r:id="rId80"/>
    <p:sldId id="302" r:id="rId81"/>
    <p:sldId id="401" r:id="rId82"/>
    <p:sldId id="403" r:id="rId83"/>
    <p:sldId id="404" r:id="rId84"/>
    <p:sldId id="303" r:id="rId85"/>
    <p:sldId id="409" r:id="rId86"/>
    <p:sldId id="410" r:id="rId87"/>
    <p:sldId id="411" r:id="rId88"/>
    <p:sldId id="343" r:id="rId89"/>
    <p:sldId id="362" r:id="rId90"/>
    <p:sldId id="564" r:id="rId91"/>
    <p:sldId id="568" r:id="rId92"/>
    <p:sldId id="449" r:id="rId93"/>
    <p:sldId id="433" r:id="rId94"/>
    <p:sldId id="437" r:id="rId95"/>
    <p:sldId id="440" r:id="rId96"/>
    <p:sldId id="441" r:id="rId97"/>
    <p:sldId id="435" r:id="rId98"/>
    <p:sldId id="434" r:id="rId99"/>
    <p:sldId id="418" r:id="rId100"/>
    <p:sldId id="419" r:id="rId101"/>
    <p:sldId id="420" r:id="rId102"/>
    <p:sldId id="421" r:id="rId103"/>
    <p:sldId id="422" r:id="rId104"/>
    <p:sldId id="423" r:id="rId105"/>
    <p:sldId id="424" r:id="rId106"/>
    <p:sldId id="430" r:id="rId107"/>
    <p:sldId id="431" r:id="rId108"/>
    <p:sldId id="432" r:id="rId109"/>
    <p:sldId id="442" r:id="rId110"/>
    <p:sldId id="443" r:id="rId111"/>
    <p:sldId id="456" r:id="rId112"/>
    <p:sldId id="457" r:id="rId113"/>
    <p:sldId id="635" r:id="rId114"/>
    <p:sldId id="636" r:id="rId115"/>
    <p:sldId id="446" r:id="rId116"/>
    <p:sldId id="450" r:id="rId117"/>
    <p:sldId id="363" r:id="rId118"/>
    <p:sldId id="382" r:id="rId119"/>
    <p:sldId id="566" r:id="rId120"/>
    <p:sldId id="471" r:id="rId121"/>
    <p:sldId id="472" r:id="rId122"/>
    <p:sldId id="473" r:id="rId123"/>
    <p:sldId id="453" r:id="rId124"/>
    <p:sldId id="454" r:id="rId125"/>
    <p:sldId id="517" r:id="rId126"/>
    <p:sldId id="518" r:id="rId127"/>
    <p:sldId id="462" r:id="rId128"/>
    <p:sldId id="469" r:id="rId129"/>
    <p:sldId id="460" r:id="rId130"/>
    <p:sldId id="467" r:id="rId131"/>
    <p:sldId id="553" r:id="rId132"/>
    <p:sldId id="554" r:id="rId133"/>
    <p:sldId id="555" r:id="rId134"/>
    <p:sldId id="389" r:id="rId135"/>
    <p:sldId id="519" r:id="rId136"/>
    <p:sldId id="556" r:id="rId137"/>
    <p:sldId id="557" r:id="rId138"/>
    <p:sldId id="393" r:id="rId139"/>
    <p:sldId id="522" r:id="rId140"/>
    <p:sldId id="383" r:id="rId1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. Palmer [ Wheatley Hill Primary School ]" initials="DP[WHPS]" lastIdx="14" clrIdx="0">
    <p:extLst>
      <p:ext uri="{19B8F6BF-5375-455C-9EA6-DF929625EA0E}">
        <p15:presenceInfo xmlns:p15="http://schemas.microsoft.com/office/powerpoint/2012/main" userId="D. Palmer [ Wheatley Hill Primary School ]" providerId="None"/>
      </p:ext>
    </p:extLst>
  </p:cmAuthor>
  <p:cmAuthor id="2" name="simon.j.herdman" initials="s" lastIdx="2" clrIdx="1">
    <p:extLst>
      <p:ext uri="{19B8F6BF-5375-455C-9EA6-DF929625EA0E}">
        <p15:presenceInfo xmlns:p15="http://schemas.microsoft.com/office/powerpoint/2012/main" userId="simon.j.herd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5"/>
    <a:srgbClr val="252A98"/>
    <a:srgbClr val="E5F1FF"/>
    <a:srgbClr val="CCCCFF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presProps" Target="pres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137" Type="http://schemas.openxmlformats.org/officeDocument/2006/relationships/slide" Target="slides/slide13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40" Type="http://schemas.openxmlformats.org/officeDocument/2006/relationships/slide" Target="slides/slide137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43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3T09:13:42.418" idx="1">
    <p:pos x="6842" y="1231"/>
    <p:text>maybe show how this is answered, adding a speech bubble or text box, recapping the steps to answer.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3T09:19:04.575" idx="11">
    <p:pos x="10" y="10"/>
    <p:text>Good - this will be tricky, so make sure your animations are clear which shape is being reflected first, etc.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3T09:20:24.361" idx="12">
    <p:pos x="6830" y="328"/>
    <p:text>I would maybe label the x an y axis for any children who may have missed work on coordinates or for those who may have forgotten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3T09:21:24.136" idx="13">
    <p:pos x="10" y="10"/>
    <p:text>Good task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3T09:21:37.032" idx="14">
    <p:pos x="10" y="10"/>
    <p:text>Good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3T09:20:24.361" idx="12">
    <p:pos x="6830" y="328"/>
    <p:text>I would maybe label the x an y axis for any children who may have missed work on coordinates or for those who may have forgotten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3T09:21:24.136" idx="13">
    <p:pos x="10" y="10"/>
    <p:text>Good task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3T09:21:37.032" idx="14">
    <p:pos x="10" y="10"/>
    <p:text>Good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3T09:13:42.418" idx="1">
    <p:pos x="6842" y="1231"/>
    <p:text>maybe show how this is answered, adding a speech bubble or text box, recapping the steps to answer.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3T09:14:43.725" idx="2">
    <p:pos x="1652" y="323"/>
    <p:text>Same again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3T09:15:38.775" idx="3">
    <p:pos x="10" y="10"/>
    <p:text>Great!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3T09:16:24.729" idx="4">
    <p:pos x="10" y="10"/>
    <p:text>Great - very clear.</p:text>
    <p:extLst>
      <p:ext uri="{C676402C-5697-4E1C-873F-D02D1690AC5C}">
        <p15:threadingInfo xmlns:p15="http://schemas.microsoft.com/office/powerpoint/2012/main" timeZoneBias="0"/>
      </p:ext>
    </p:extLst>
  </p:cm>
  <p:cm authorId="1" dt="2021-02-03T09:16:41.154" idx="5">
    <p:pos x="146" y="146"/>
    <p:text>As you already mentioned, just need to add animations here.</p:text>
    <p:extLst>
      <p:ext uri="{C676402C-5697-4E1C-873F-D02D1690AC5C}">
        <p15:threadingInfo xmlns:p15="http://schemas.microsoft.com/office/powerpoint/2012/main" timeZoneBias="0"/>
      </p:ext>
    </p:extLst>
  </p:cm>
  <p:cm authorId="2" dt="2021-02-03T12:12:52.829" idx="1">
    <p:pos x="282" y="282"/>
    <p:text>I'd remove slides 14 to 16 personally.
Too repetitve, but will see what you think of this first.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3T09:17:36.564" idx="6">
    <p:pos x="10" y="10"/>
    <p:text>Great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3T09:17:44.316" idx="7">
    <p:pos x="10" y="10"/>
    <p:text>Great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3T09:18:25.454" idx="8">
    <p:pos x="10" y="10"/>
    <p:text>Good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3T09:18:32.677" idx="9">
    <p:pos x="10" y="10"/>
    <p:text>Good</p:text>
    <p:extLst>
      <p:ext uri="{C676402C-5697-4E1C-873F-D02D1690AC5C}">
        <p15:threadingInfo xmlns:p15="http://schemas.microsoft.com/office/powerpoint/2012/main" timeZoneBias="0"/>
      </p:ext>
    </p:extLst>
  </p:cm>
  <p:cm authorId="2" dt="2021-02-03T12:34:07.701" idx="2">
    <p:pos x="146" y="146"/>
    <p:text>Again, are these necessary here?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3T09:18:44.846" idx="10">
    <p:pos x="10" y="10"/>
    <p:text>Good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76FEF-92B3-4ACA-84F8-D667E2DFAE8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95DD0-B432-4415-AECA-EA2B425B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4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081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95DD0-B432-4415-AECA-EA2B425BBA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184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95DD0-B432-4415-AECA-EA2B425BBA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511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5EA8C-E1AB-944C-BFD0-962B7F8FD48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89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5EA8C-E1AB-944C-BFD0-962B7F8FD48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95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95DD0-B432-4415-AECA-EA2B425BBA7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06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95DD0-B432-4415-AECA-EA2B425BBA77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0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95DD0-B432-4415-AECA-EA2B425BBA77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98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55EA8C-E1AB-944C-BFD0-962B7F8FD4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405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95DD0-B432-4415-AECA-EA2B425BBA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59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3D14F-A7D6-8440-A589-036B19B461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301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95DD0-B432-4415-AECA-EA2B425BBA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005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95DD0-B432-4415-AECA-EA2B425BBA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529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95DD0-B432-4415-AECA-EA2B425BBA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036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95DD0-B432-4415-AECA-EA2B425BBA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39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95DD0-B432-4415-AECA-EA2B425BBA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414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95DD0-B432-4415-AECA-EA2B425BBA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17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2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20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125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1B3E2-3279-499B-810A-974DB2075612}" type="slidenum">
              <a:rPr altLang="zh-CN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4611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708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/>
              <a:t>Have a go at questions 		 on the worksheet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32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EC0FE-0046-F84C-9DAE-C4E3317E0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C3F78-BE97-7940-9626-91F05B13A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744E6-979F-8C4C-B8CE-42AA8E824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DB0-5EA0-734C-9CE0-FB4AEEB46A3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5D1B5-686D-3D49-8D65-63318770E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B469C-9B4C-0F44-A7D6-3E965094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1439-96BD-3F4E-A205-3495E0BB7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7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4945D-4D08-C344-8283-99D81C9E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FE387-F5D1-7A48-AA36-CB0F77FCC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05DC4-7A11-6A4A-9408-DCF7B647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DB0-5EA0-734C-9CE0-FB4AEEB46A3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191E9-67EB-1E43-BE92-F6A97356E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9EC78-3E30-D847-A187-C78D7FF6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1439-96BD-3F4E-A205-3495E0BB7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79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41DC1-188F-0744-8FD0-A08EBB93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7C995-CEBA-4945-A5DD-D9AC0CA40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0C5F2-D3FA-964C-BEB4-B7C1A3B6A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DB0-5EA0-734C-9CE0-FB4AEEB46A3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57E10-C8AF-B948-8EF6-DB0A892E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8D061-B35D-BD4A-86FF-AA3EEA9C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1439-96BD-3F4E-A205-3495E0BB7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75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58DE7-DF81-8845-B202-F3F4E7FBB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5BED-2300-C24B-85F0-8596D7B39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AC553-B9D4-9947-B6A8-5C6E20C91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1DB52-679B-6E49-86E0-A1FEC9717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DB0-5EA0-734C-9CE0-FB4AEEB46A3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E2DB6-4706-5649-9377-A854CA1BC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7FD3DF-4607-E54A-96E6-568F01D8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1439-96BD-3F4E-A205-3495E0BB7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72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6C358-E542-9D47-BC00-6851311A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53157-7686-3643-9C8D-0714FEC4C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33180-8C93-AE47-A50F-E2DFCD9CC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A2B19-E5A5-374F-BA78-E6389814B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4B6A9-8A70-A941-86D2-4DC3CC73F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6336E6-C098-9A47-8B8C-2830392E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DB0-5EA0-734C-9CE0-FB4AEEB46A3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1623B2-2500-5548-A064-820660FDC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5E9E8E-E6CE-5F4F-AF9B-541974E8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1439-96BD-3F4E-A205-3495E0BB7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2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72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5A6F-8E7C-6E45-9B13-E281EFF2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8DFE0-63A1-744C-B585-476406CF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DB0-5EA0-734C-9CE0-FB4AEEB46A3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80F67-2344-1F4C-8692-EE8D334D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9143B2-BBC2-CB48-BF44-F827E1F1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1439-96BD-3F4E-A205-3495E0BB7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91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546FB9-4491-6C43-B55E-331EDDACD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DB0-5EA0-734C-9CE0-FB4AEEB46A3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EEE3AA-7B1D-8445-8B40-7C7A2EF2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2BF19-6BC1-D947-B4EA-0A15A27A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1439-96BD-3F4E-A205-3495E0BB7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40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EE840-1AC8-6348-84A0-DAC7DEDB2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838E2-DD1E-174A-BFE3-C3841DB7B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0055C-E028-FB47-87FF-77D27E537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ACBF3-7FE3-D74A-9CCB-10B3D528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DB0-5EA0-734C-9CE0-FB4AEEB46A3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F3ABB-478B-7747-B494-DA9C2B88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948A9-692C-6A4F-8D0E-9EE86112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1439-96BD-3F4E-A205-3495E0BB7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4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C7E8-A89B-964D-AC8C-8C533CBAD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82522B-E67C-C148-8E9E-7C29B3F7E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44CCB-FC7B-8B42-B863-99D5782A1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4517B-5F15-3444-A3D2-7CFE202C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DB0-5EA0-734C-9CE0-FB4AEEB46A3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F5367-196B-BF49-A8F0-DFC8F1EF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A984B-1990-244F-82BB-B5E51DFA8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1439-96BD-3F4E-A205-3495E0BB7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83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B36FF-3B66-7843-98B4-96365E5FC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64432-103B-E040-8A4E-24771526F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F9165-8767-F94A-8309-65D0B99A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DB0-5EA0-734C-9CE0-FB4AEEB46A3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B94D4-E2E2-7143-B93D-550AF849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AFEB0-9360-F446-B7B0-068CB193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1439-96BD-3F4E-A205-3495E0BB7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63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1753A8-4C1F-9046-9930-54302EFEE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6A00C-D47E-CE4F-B8C5-EF5FA8324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FCF9A-D47D-2D46-8BB9-BF9798A0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BDB0-5EA0-734C-9CE0-FB4AEEB46A3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DEAEA-4609-5F4C-AEC8-8B917798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DB21D-16E9-9A44-8E74-09FE4BD7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1439-96BD-3F4E-A205-3495E0BB7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98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659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04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256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52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446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10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744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436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496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1283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88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95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3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94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81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42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95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78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FE5E-4EA8-48A8-8F1B-D4BDB6075AE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0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98" r:id="rId12"/>
    <p:sldLayoutId id="2147483711" r:id="rId13"/>
    <p:sldLayoutId id="214748371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1662DF-939C-EF4A-AE49-69AA66CF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F4872-13A1-614E-9B8D-B23D37F2A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E479C-754B-6C46-976E-A7547C1B0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8BDB0-5EA0-734C-9CE0-FB4AEEB46A3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F7EB0-B62D-2343-9329-1F7214EA5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576E2-48B7-D34A-B400-0F2CA3CC4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31439-96BD-3F4E-A205-3495E0BB7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3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FE5E-4EA8-48A8-8F1B-D4BDB6075AE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comments" Target="../comments/comment3.xml"/><Relationship Id="rId4" Type="http://schemas.openxmlformats.org/officeDocument/2006/relationships/image" Target="../media/image9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opmarks.co.uk/maths-games/7-11-years/times-tables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comments" Target="../comments/comment8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comments" Target="../comments/comment9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opmarks.co.uk/maths-games/7-11-years/times-table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reflecting-simple-shapes-6mu3ec?step=2&amp;activity=vide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classroom.thenational.academy/lessons/to-recognise-and-describe-repeating-patterns-6hjk4c?step=1&amp;activity=video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opmarks.co.uk/maths-games/7-11-years/times-tables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whprimary.com/copy-4-of-covid19" TargetMode="Externa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classroom.thenational.academy/lessons/to-recognise-and-describe-repeating-patterns-6hjk4c?step=1&amp;activity=video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emf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5.tiff"/><Relationship Id="rId4" Type="http://schemas.openxmlformats.org/officeDocument/2006/relationships/image" Target="../media/image1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opmarks.co.uk/maths-games/7-11-years/times-tables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find-missing-angles-around-a-point-and-on-a-straight-line-c9k32c?activity=video&amp;step=1" TargetMode="External"/><Relationship Id="rId2" Type="http://schemas.openxmlformats.org/officeDocument/2006/relationships/hyperlink" Target="https://classroom.thenational.academy/lessons/to-vary-sentence-length-for-effect-c4rk6e?activity=video&amp;step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classroom.thenational.academy/lessons/find-missing-angles-around-a-point-and-on-a-straight-line-c9k32c?activity=video&amp;step=1" TargetMode="External"/><Relationship Id="rId4" Type="http://schemas.openxmlformats.org/officeDocument/2006/relationships/hyperlink" Target="https://classroom.thenational.academy/lessons/to-recognise-and-describe-repeating-patterns-6hjk4c?step=1&amp;activity=vide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opmarks.co.uk/maths-games/7-11-years/times-tables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Dtz5fBe7_Q" TargetMode="External"/><Relationship Id="rId2" Type="http://schemas.openxmlformats.org/officeDocument/2006/relationships/hyperlink" Target="https://classroom.thenational.academy/lessons/to-vary-sentence-length-for-effect-c4rk6e?activity=video&amp;step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hyperlink" Target="http://www.youtube.com/watch?v=8Dtz5fBe7_Q" TargetMode="External"/><Relationship Id="rId4" Type="http://schemas.openxmlformats.org/officeDocument/2006/relationships/hyperlink" Target="https://classroom.thenational.academy/lessons/to-recognise-and-describe-repeating-patterns-6hjk4c?step=1&amp;activity=vide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110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Pack: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Subject: Maths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200" y="1092200"/>
            <a:ext cx="4638239" cy="463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87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348" y="1290349"/>
            <a:ext cx="5038231" cy="4909046"/>
          </a:xfrm>
          <a:prstGeom prst="rect">
            <a:avLst/>
          </a:prstGeom>
        </p:spPr>
      </p:pic>
      <p:sp>
        <p:nvSpPr>
          <p:cNvPr id="7" name="标题 57345">
            <a:extLst>
              <a:ext uri="{FF2B5EF4-FFF2-40B4-BE49-F238E27FC236}">
                <a16:creationId xmlns:a16="http://schemas.microsoft.com/office/drawing/2014/main" id="{8C5A778B-80AD-4937-BF38-8E3E369BC4AA}"/>
              </a:ext>
            </a:extLst>
          </p:cNvPr>
          <p:cNvSpPr txBox="1">
            <a:spLocks noChangeArrowheads="1"/>
          </p:cNvSpPr>
          <p:nvPr/>
        </p:nvSpPr>
        <p:spPr>
          <a:xfrm>
            <a:off x="252563" y="243840"/>
            <a:ext cx="10608477" cy="982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Recap answer</a:t>
            </a:r>
            <a:endParaRPr kumimoji="0" lang="en-GB" altLang="en-US" sz="3200" b="0" i="1" u="none" strike="noStrike" kern="1200" cap="none" spc="0" normalizeH="0" baseline="3000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899E4-5386-4668-B31D-AA605C903565}"/>
              </a:ext>
            </a:extLst>
          </p:cNvPr>
          <p:cNvSpPr txBox="1"/>
          <p:nvPr/>
        </p:nvSpPr>
        <p:spPr>
          <a:xfrm>
            <a:off x="3232951" y="402797"/>
            <a:ext cx="5726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Reflect the shape in the x-axis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E721E3-9D2F-4C26-AFCB-D4A34196F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515634-80FA-456D-9A41-018B9E1A1274}"/>
              </a:ext>
            </a:extLst>
          </p:cNvPr>
          <p:cNvSpPr txBox="1"/>
          <p:nvPr/>
        </p:nvSpPr>
        <p:spPr>
          <a:xfrm>
            <a:off x="3242106" y="6083802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A96781-066B-45D8-BCDA-67A3F1CC0339}"/>
              </a:ext>
            </a:extLst>
          </p:cNvPr>
          <p:cNvSpPr txBox="1"/>
          <p:nvPr/>
        </p:nvSpPr>
        <p:spPr>
          <a:xfrm>
            <a:off x="289438" y="3592088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X-AXIS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CBD6CB-E10A-46EF-828C-60A4C69E6653}"/>
              </a:ext>
            </a:extLst>
          </p:cNvPr>
          <p:cNvSpPr txBox="1"/>
          <p:nvPr/>
        </p:nvSpPr>
        <p:spPr>
          <a:xfrm>
            <a:off x="5039933" y="1405909"/>
            <a:ext cx="6815380" cy="50056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 is (-3, 5) in the second quadrant.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the x-axis it is four spaces up to Vertex 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Starting from x-axis, go four spaces down into the third quadrant. The new coordinate for Vertex A is (-5, 3).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 is (-4, 3) in the second quadrant.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the x-axis it is three spaces up to Vertex 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Starting from x-axis, go three spaces down into the third quadrant. The new coordinate for Vertex B is (-4, -3).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 is (1, 3) in the first quadrant.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the x-axis it is three spaces up to Vertex 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Starting from x-axis, go three spaces down into the fourth quadrant. The new coordinate for Vertex C is (-3, 1).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D is (0, 5) on the y-axis with positive coordinates.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the x-axis it is five spaces up to Vertex 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Starting from x-axis, go five spaces down into the y-axis with negative coordinates. The new coordinate for Vertex D is (0, -5).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86953B-8527-4B83-910B-E528FBE88B00}"/>
              </a:ext>
            </a:extLst>
          </p:cNvPr>
          <p:cNvSpPr txBox="1"/>
          <p:nvPr/>
        </p:nvSpPr>
        <p:spPr>
          <a:xfrm>
            <a:off x="2093999" y="1290349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B111E0-9E51-418F-AE0B-7DC172FAAE80}"/>
              </a:ext>
            </a:extLst>
          </p:cNvPr>
          <p:cNvSpPr txBox="1"/>
          <p:nvPr/>
        </p:nvSpPr>
        <p:spPr>
          <a:xfrm>
            <a:off x="1650319" y="2604158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C36D2E-4A42-46A6-9E38-B59E7DB5E157}"/>
              </a:ext>
            </a:extLst>
          </p:cNvPr>
          <p:cNvSpPr txBox="1"/>
          <p:nvPr/>
        </p:nvSpPr>
        <p:spPr>
          <a:xfrm>
            <a:off x="4304437" y="2604158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CB6CCF-FD67-4C71-99F3-6636853D0116}"/>
              </a:ext>
            </a:extLst>
          </p:cNvPr>
          <p:cNvCxnSpPr>
            <a:cxnSpLocks/>
          </p:cNvCxnSpPr>
          <p:nvPr/>
        </p:nvCxnSpPr>
        <p:spPr>
          <a:xfrm flipV="1">
            <a:off x="2541181" y="1743740"/>
            <a:ext cx="0" cy="2020187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5D9185D-28BA-4C14-BD3C-B0BCEFB98E93}"/>
              </a:ext>
            </a:extLst>
          </p:cNvPr>
          <p:cNvSpPr txBox="1"/>
          <p:nvPr/>
        </p:nvSpPr>
        <p:spPr>
          <a:xfrm>
            <a:off x="3861295" y="1290349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08CA6B-8529-4FE6-AC11-280D6BC79972}"/>
              </a:ext>
            </a:extLst>
          </p:cNvPr>
          <p:cNvCxnSpPr>
            <a:cxnSpLocks/>
          </p:cNvCxnSpPr>
          <p:nvPr/>
        </p:nvCxnSpPr>
        <p:spPr>
          <a:xfrm flipV="1">
            <a:off x="2541181" y="3763927"/>
            <a:ext cx="0" cy="2020187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214473E-2409-49C1-B9CC-1AD423881EEF}"/>
              </a:ext>
            </a:extLst>
          </p:cNvPr>
          <p:cNvSpPr txBox="1"/>
          <p:nvPr/>
        </p:nvSpPr>
        <p:spPr>
          <a:xfrm>
            <a:off x="2093999" y="5917575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A2535A-4D16-4583-8412-E812B2AE5313}"/>
              </a:ext>
            </a:extLst>
          </p:cNvPr>
          <p:cNvSpPr/>
          <p:nvPr/>
        </p:nvSpPr>
        <p:spPr>
          <a:xfrm>
            <a:off x="2492642" y="5744639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C85E49-18D9-4D0E-B154-943D7319B65A}"/>
              </a:ext>
            </a:extLst>
          </p:cNvPr>
          <p:cNvCxnSpPr>
            <a:cxnSpLocks/>
          </p:cNvCxnSpPr>
          <p:nvPr/>
        </p:nvCxnSpPr>
        <p:spPr>
          <a:xfrm flipV="1">
            <a:off x="2136531" y="2593525"/>
            <a:ext cx="0" cy="1159769"/>
          </a:xfrm>
          <a:prstGeom prst="line">
            <a:avLst/>
          </a:prstGeom>
          <a:ln w="76200" cap="flat" cmpd="sng" algn="ctr">
            <a:solidFill>
              <a:srgbClr val="FF66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9CF5DA4-2D17-424C-BF63-334EE709DCEF}"/>
              </a:ext>
            </a:extLst>
          </p:cNvPr>
          <p:cNvSpPr txBox="1"/>
          <p:nvPr/>
        </p:nvSpPr>
        <p:spPr>
          <a:xfrm>
            <a:off x="1650319" y="4600903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B8C012-4A26-4492-A098-E195526B1906}"/>
              </a:ext>
            </a:extLst>
          </p:cNvPr>
          <p:cNvCxnSpPr>
            <a:cxnSpLocks/>
          </p:cNvCxnSpPr>
          <p:nvPr/>
        </p:nvCxnSpPr>
        <p:spPr>
          <a:xfrm flipV="1">
            <a:off x="2136531" y="3821891"/>
            <a:ext cx="0" cy="1159769"/>
          </a:xfrm>
          <a:prstGeom prst="line">
            <a:avLst/>
          </a:prstGeom>
          <a:ln w="76200" cap="flat" cmpd="sng" algn="ctr">
            <a:solidFill>
              <a:srgbClr val="FF66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405FD204-FF52-456F-A28B-D2B52D69D729}"/>
              </a:ext>
            </a:extLst>
          </p:cNvPr>
          <p:cNvSpPr/>
          <p:nvPr/>
        </p:nvSpPr>
        <p:spPr>
          <a:xfrm>
            <a:off x="2093999" y="4929363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0FDA1B-4FE1-4DB3-BDAC-A1AD30C634B7}"/>
              </a:ext>
            </a:extLst>
          </p:cNvPr>
          <p:cNvSpPr txBox="1"/>
          <p:nvPr/>
        </p:nvSpPr>
        <p:spPr>
          <a:xfrm>
            <a:off x="4230006" y="4583129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A462B11-C857-48AC-977D-8CF4B45A66E9}"/>
              </a:ext>
            </a:extLst>
          </p:cNvPr>
          <p:cNvCxnSpPr>
            <a:cxnSpLocks/>
          </p:cNvCxnSpPr>
          <p:nvPr/>
        </p:nvCxnSpPr>
        <p:spPr>
          <a:xfrm flipV="1">
            <a:off x="4120543" y="2572259"/>
            <a:ext cx="0" cy="1217733"/>
          </a:xfrm>
          <a:prstGeom prst="line">
            <a:avLst/>
          </a:prstGeom>
          <a:ln w="762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877CC82-EBB9-4DB5-AFBE-FF107FDB16F7}"/>
              </a:ext>
            </a:extLst>
          </p:cNvPr>
          <p:cNvSpPr/>
          <p:nvPr/>
        </p:nvSpPr>
        <p:spPr>
          <a:xfrm>
            <a:off x="4082637" y="4929363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0957B2C-36D5-4418-84D2-95B8C5DE99D5}"/>
              </a:ext>
            </a:extLst>
          </p:cNvPr>
          <p:cNvCxnSpPr>
            <a:cxnSpLocks/>
          </p:cNvCxnSpPr>
          <p:nvPr/>
        </p:nvCxnSpPr>
        <p:spPr>
          <a:xfrm flipV="1">
            <a:off x="4129829" y="3768726"/>
            <a:ext cx="0" cy="1217733"/>
          </a:xfrm>
          <a:prstGeom prst="line">
            <a:avLst/>
          </a:prstGeom>
          <a:ln w="762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6594C2E-445D-40AC-B1FD-73F09A0387B8}"/>
              </a:ext>
            </a:extLst>
          </p:cNvPr>
          <p:cNvCxnSpPr>
            <a:cxnSpLocks/>
          </p:cNvCxnSpPr>
          <p:nvPr/>
        </p:nvCxnSpPr>
        <p:spPr>
          <a:xfrm flipV="1">
            <a:off x="3724939" y="1763092"/>
            <a:ext cx="0" cy="2020187"/>
          </a:xfrm>
          <a:prstGeom prst="line">
            <a:avLst/>
          </a:prstGeom>
          <a:ln w="7620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AD16369-B598-4F30-A1BC-A489E9C04A38}"/>
              </a:ext>
            </a:extLst>
          </p:cNvPr>
          <p:cNvSpPr txBox="1"/>
          <p:nvPr/>
        </p:nvSpPr>
        <p:spPr>
          <a:xfrm>
            <a:off x="3868419" y="5610997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C445544-DE8F-457B-BDE4-A41B01B0AF68}"/>
              </a:ext>
            </a:extLst>
          </p:cNvPr>
          <p:cNvSpPr/>
          <p:nvPr/>
        </p:nvSpPr>
        <p:spPr>
          <a:xfrm>
            <a:off x="3693479" y="5747697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8E1C455-3D7E-4BB7-BD16-3061228BC7DC}"/>
              </a:ext>
            </a:extLst>
          </p:cNvPr>
          <p:cNvCxnSpPr>
            <a:cxnSpLocks/>
          </p:cNvCxnSpPr>
          <p:nvPr/>
        </p:nvCxnSpPr>
        <p:spPr>
          <a:xfrm flipV="1">
            <a:off x="3724939" y="3761420"/>
            <a:ext cx="0" cy="2020187"/>
          </a:xfrm>
          <a:prstGeom prst="line">
            <a:avLst/>
          </a:prstGeom>
          <a:ln w="7620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Trapezoid 38">
            <a:extLst>
              <a:ext uri="{FF2B5EF4-FFF2-40B4-BE49-F238E27FC236}">
                <a16:creationId xmlns:a16="http://schemas.microsoft.com/office/drawing/2014/main" id="{D00BB3A1-E3D1-4B17-BE68-AE6C758EF0FA}"/>
              </a:ext>
            </a:extLst>
          </p:cNvPr>
          <p:cNvSpPr/>
          <p:nvPr/>
        </p:nvSpPr>
        <p:spPr>
          <a:xfrm flipV="1">
            <a:off x="2126414" y="4973609"/>
            <a:ext cx="2003415" cy="812871"/>
          </a:xfrm>
          <a:prstGeom prst="trapezoid">
            <a:avLst>
              <a:gd name="adj" fmla="val 5116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A0EFDCB-7363-4875-B940-B46172028772}"/>
              </a:ext>
            </a:extLst>
          </p:cNvPr>
          <p:cNvCxnSpPr>
            <a:cxnSpLocks/>
          </p:cNvCxnSpPr>
          <p:nvPr/>
        </p:nvCxnSpPr>
        <p:spPr>
          <a:xfrm flipH="1" flipV="1">
            <a:off x="1298348" y="3776771"/>
            <a:ext cx="3741585" cy="16548"/>
          </a:xfrm>
          <a:prstGeom prst="line">
            <a:avLst/>
          </a:prstGeom>
          <a:ln w="762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18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25" grpId="0" animBg="1"/>
      <p:bldP spid="27" grpId="0" animBg="1"/>
      <p:bldP spid="28" grpId="0" animBg="1"/>
      <p:bldP spid="33" grpId="0" animBg="1"/>
      <p:bldP spid="36" grpId="0" animBg="1"/>
      <p:bldP spid="37" grpId="0" animBg="1"/>
      <p:bldP spid="39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</a:rPr>
              <a:t>Translate this shape 7 squares to the right and 3 squares down. </a:t>
            </a: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What are its new coordinates?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FAC876-B292-FD47-B702-FD5DE47681E1}"/>
              </a:ext>
            </a:extLst>
          </p:cNvPr>
          <p:cNvSpPr/>
          <p:nvPr/>
        </p:nvSpPr>
        <p:spPr>
          <a:xfrm>
            <a:off x="3247371" y="1523529"/>
            <a:ext cx="5486400" cy="32456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AEBCF48-0630-8347-8B84-FD11EE20426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77857" y="1882523"/>
          <a:ext cx="4647552" cy="2323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968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59777272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422245987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1229508229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87689588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368445663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66549986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12305849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594171542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244257838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14161061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934987217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706445945"/>
                    </a:ext>
                  </a:extLst>
                </a:gridCol>
              </a:tblGrid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040226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08283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16667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751597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5106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4944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9033F67-836D-BE42-A3B1-096909523E6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16647" y="4232208"/>
          <a:ext cx="4979520" cy="331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968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59777272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422245987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1229508229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87689588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368445663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66549986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12305849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594171542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244257838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14161061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934987217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706445945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966996011"/>
                    </a:ext>
                  </a:extLst>
                </a:gridCol>
              </a:tblGrid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1726604-C5C0-664E-80F9-16DFF49832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33270" y="1699525"/>
          <a:ext cx="170355" cy="2655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355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</a:tblGrid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040226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08283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16667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751597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5106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4944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001307"/>
                  </a:ext>
                </a:extLst>
              </a:tr>
            </a:tbl>
          </a:graphicData>
        </a:graphic>
      </p:graphicFrame>
      <p:sp>
        <p:nvSpPr>
          <p:cNvPr id="24" name="Isosceles Triangle 33">
            <a:extLst>
              <a:ext uri="{FF2B5EF4-FFF2-40B4-BE49-F238E27FC236}">
                <a16:creationId xmlns:a16="http://schemas.microsoft.com/office/drawing/2014/main" id="{5E8C62E0-EF08-EC4F-AED9-71B184F8ED8C}"/>
              </a:ext>
            </a:extLst>
          </p:cNvPr>
          <p:cNvSpPr/>
          <p:nvPr/>
        </p:nvSpPr>
        <p:spPr>
          <a:xfrm rot="5400000">
            <a:off x="8345923" y="4145899"/>
            <a:ext cx="95710" cy="1208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5" name="Isosceles Triangle 34">
            <a:extLst>
              <a:ext uri="{FF2B5EF4-FFF2-40B4-BE49-F238E27FC236}">
                <a16:creationId xmlns:a16="http://schemas.microsoft.com/office/drawing/2014/main" id="{E69D63E8-1655-5249-B228-0AB9892E529A}"/>
              </a:ext>
            </a:extLst>
          </p:cNvPr>
          <p:cNvSpPr/>
          <p:nvPr/>
        </p:nvSpPr>
        <p:spPr>
          <a:xfrm rot="16200000">
            <a:off x="3565612" y="4145894"/>
            <a:ext cx="95715" cy="12080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6" name="Isosceles Triangle 35">
            <a:extLst>
              <a:ext uri="{FF2B5EF4-FFF2-40B4-BE49-F238E27FC236}">
                <a16:creationId xmlns:a16="http://schemas.microsoft.com/office/drawing/2014/main" id="{E37E37A1-256C-1F49-9EE8-91EEB9C8E575}"/>
              </a:ext>
            </a:extLst>
          </p:cNvPr>
          <p:cNvSpPr/>
          <p:nvPr/>
        </p:nvSpPr>
        <p:spPr>
          <a:xfrm rot="10800000">
            <a:off x="5932664" y="4339368"/>
            <a:ext cx="115815" cy="13288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7" name="Isosceles Triangle 36">
            <a:extLst>
              <a:ext uri="{FF2B5EF4-FFF2-40B4-BE49-F238E27FC236}">
                <a16:creationId xmlns:a16="http://schemas.microsoft.com/office/drawing/2014/main" id="{13C2869C-6725-D047-8BEC-BCA36512615C}"/>
              </a:ext>
            </a:extLst>
          </p:cNvPr>
          <p:cNvSpPr/>
          <p:nvPr/>
        </p:nvSpPr>
        <p:spPr>
          <a:xfrm>
            <a:off x="5943726" y="1566639"/>
            <a:ext cx="115815" cy="13288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BB8972-9190-8743-B58C-6991357A3773}"/>
              </a:ext>
            </a:extLst>
          </p:cNvPr>
          <p:cNvSpPr/>
          <p:nvPr/>
        </p:nvSpPr>
        <p:spPr>
          <a:xfrm>
            <a:off x="4019796" y="2216253"/>
            <a:ext cx="1307618" cy="9791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</a:rPr>
              <a:t>Translate this shape 7 squares to the right and 3 squares down. </a:t>
            </a: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What are its new coordinates?</a:t>
            </a:r>
          </a:p>
          <a:p>
            <a:pPr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(1, 3), (5, 3), (5, 0), (1, 0)</a:t>
            </a: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FAC876-B292-FD47-B702-FD5DE47681E1}"/>
              </a:ext>
            </a:extLst>
          </p:cNvPr>
          <p:cNvSpPr/>
          <p:nvPr/>
        </p:nvSpPr>
        <p:spPr>
          <a:xfrm>
            <a:off x="3247371" y="1523529"/>
            <a:ext cx="5486400" cy="32456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AEBCF48-0630-8347-8B84-FD11EE20426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77857" y="1882523"/>
          <a:ext cx="4647552" cy="2323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968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59777272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422245987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1229508229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87689588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368445663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66549986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12305849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594171542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244257838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14161061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934987217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706445945"/>
                    </a:ext>
                  </a:extLst>
                </a:gridCol>
              </a:tblGrid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040226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08283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16667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751597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5106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4944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9033F67-836D-BE42-A3B1-096909523E6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16647" y="4232208"/>
          <a:ext cx="4979520" cy="331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968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59777272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422245987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1229508229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87689588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368445663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66549986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12305849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594171542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244257838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14161061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934987217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706445945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966996011"/>
                    </a:ext>
                  </a:extLst>
                </a:gridCol>
              </a:tblGrid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1726604-C5C0-664E-80F9-16DFF49832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33270" y="1699525"/>
          <a:ext cx="170355" cy="2655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355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</a:tblGrid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040226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08283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16667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751597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5106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4944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001307"/>
                  </a:ext>
                </a:extLst>
              </a:tr>
            </a:tbl>
          </a:graphicData>
        </a:graphic>
      </p:graphicFrame>
      <p:sp>
        <p:nvSpPr>
          <p:cNvPr id="24" name="Isosceles Triangle 33">
            <a:extLst>
              <a:ext uri="{FF2B5EF4-FFF2-40B4-BE49-F238E27FC236}">
                <a16:creationId xmlns:a16="http://schemas.microsoft.com/office/drawing/2014/main" id="{5E8C62E0-EF08-EC4F-AED9-71B184F8ED8C}"/>
              </a:ext>
            </a:extLst>
          </p:cNvPr>
          <p:cNvSpPr/>
          <p:nvPr/>
        </p:nvSpPr>
        <p:spPr>
          <a:xfrm rot="5400000">
            <a:off x="8345923" y="4145899"/>
            <a:ext cx="95710" cy="1208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5" name="Isosceles Triangle 34">
            <a:extLst>
              <a:ext uri="{FF2B5EF4-FFF2-40B4-BE49-F238E27FC236}">
                <a16:creationId xmlns:a16="http://schemas.microsoft.com/office/drawing/2014/main" id="{E69D63E8-1655-5249-B228-0AB9892E529A}"/>
              </a:ext>
            </a:extLst>
          </p:cNvPr>
          <p:cNvSpPr/>
          <p:nvPr/>
        </p:nvSpPr>
        <p:spPr>
          <a:xfrm rot="16200000">
            <a:off x="3565612" y="4145894"/>
            <a:ext cx="95715" cy="12080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6" name="Isosceles Triangle 35">
            <a:extLst>
              <a:ext uri="{FF2B5EF4-FFF2-40B4-BE49-F238E27FC236}">
                <a16:creationId xmlns:a16="http://schemas.microsoft.com/office/drawing/2014/main" id="{E37E37A1-256C-1F49-9EE8-91EEB9C8E575}"/>
              </a:ext>
            </a:extLst>
          </p:cNvPr>
          <p:cNvSpPr/>
          <p:nvPr/>
        </p:nvSpPr>
        <p:spPr>
          <a:xfrm rot="10800000">
            <a:off x="5932664" y="4339368"/>
            <a:ext cx="115815" cy="13288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7" name="Isosceles Triangle 36">
            <a:extLst>
              <a:ext uri="{FF2B5EF4-FFF2-40B4-BE49-F238E27FC236}">
                <a16:creationId xmlns:a16="http://schemas.microsoft.com/office/drawing/2014/main" id="{13C2869C-6725-D047-8BEC-BCA36512615C}"/>
              </a:ext>
            </a:extLst>
          </p:cNvPr>
          <p:cNvSpPr/>
          <p:nvPr/>
        </p:nvSpPr>
        <p:spPr>
          <a:xfrm>
            <a:off x="5943726" y="1566639"/>
            <a:ext cx="115815" cy="13288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BB8972-9190-8743-B58C-6991357A3773}"/>
              </a:ext>
            </a:extLst>
          </p:cNvPr>
          <p:cNvSpPr/>
          <p:nvPr/>
        </p:nvSpPr>
        <p:spPr>
          <a:xfrm>
            <a:off x="4019796" y="2216253"/>
            <a:ext cx="1307618" cy="9791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B6BCD8B-F060-8440-8098-6DC2CF93B541}"/>
              </a:ext>
            </a:extLst>
          </p:cNvPr>
          <p:cNvSpPr/>
          <p:nvPr/>
        </p:nvSpPr>
        <p:spPr>
          <a:xfrm>
            <a:off x="6336418" y="3210873"/>
            <a:ext cx="1307618" cy="9791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</a:rPr>
              <a:t> This shape is translated so that point A moves to point B.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Draw the shape in its new position and write down the coordinates.</a:t>
            </a: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9DAC85-DD2C-2E4D-96A4-B271927F3A62}"/>
              </a:ext>
            </a:extLst>
          </p:cNvPr>
          <p:cNvSpPr/>
          <p:nvPr/>
        </p:nvSpPr>
        <p:spPr>
          <a:xfrm>
            <a:off x="3725662" y="1322775"/>
            <a:ext cx="4740676" cy="36664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E55CF9-065A-524E-ACBB-77DB0DF5C4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51091" y="1835430"/>
          <a:ext cx="2936230" cy="2564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623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  <a:gridCol w="293623">
                  <a:extLst>
                    <a:ext uri="{9D8B030D-6E8A-4147-A177-3AD203B41FA5}">
                      <a16:colId xmlns:a16="http://schemas.microsoft.com/office/drawing/2014/main" val="3597772720"/>
                    </a:ext>
                  </a:extLst>
                </a:gridCol>
                <a:gridCol w="293623">
                  <a:extLst>
                    <a:ext uri="{9D8B030D-6E8A-4147-A177-3AD203B41FA5}">
                      <a16:colId xmlns:a16="http://schemas.microsoft.com/office/drawing/2014/main" val="4222459870"/>
                    </a:ext>
                  </a:extLst>
                </a:gridCol>
                <a:gridCol w="293623">
                  <a:extLst>
                    <a:ext uri="{9D8B030D-6E8A-4147-A177-3AD203B41FA5}">
                      <a16:colId xmlns:a16="http://schemas.microsoft.com/office/drawing/2014/main" val="1229508229"/>
                    </a:ext>
                  </a:extLst>
                </a:gridCol>
                <a:gridCol w="293623">
                  <a:extLst>
                    <a:ext uri="{9D8B030D-6E8A-4147-A177-3AD203B41FA5}">
                      <a16:colId xmlns:a16="http://schemas.microsoft.com/office/drawing/2014/main" val="2876895880"/>
                    </a:ext>
                  </a:extLst>
                </a:gridCol>
                <a:gridCol w="293623">
                  <a:extLst>
                    <a:ext uri="{9D8B030D-6E8A-4147-A177-3AD203B41FA5}">
                      <a16:colId xmlns:a16="http://schemas.microsoft.com/office/drawing/2014/main" val="3368445663"/>
                    </a:ext>
                  </a:extLst>
                </a:gridCol>
                <a:gridCol w="293623">
                  <a:extLst>
                    <a:ext uri="{9D8B030D-6E8A-4147-A177-3AD203B41FA5}">
                      <a16:colId xmlns:a16="http://schemas.microsoft.com/office/drawing/2014/main" val="366549986"/>
                    </a:ext>
                  </a:extLst>
                </a:gridCol>
                <a:gridCol w="293623">
                  <a:extLst>
                    <a:ext uri="{9D8B030D-6E8A-4147-A177-3AD203B41FA5}">
                      <a16:colId xmlns:a16="http://schemas.microsoft.com/office/drawing/2014/main" val="3340662685"/>
                    </a:ext>
                  </a:extLst>
                </a:gridCol>
                <a:gridCol w="293623">
                  <a:extLst>
                    <a:ext uri="{9D8B030D-6E8A-4147-A177-3AD203B41FA5}">
                      <a16:colId xmlns:a16="http://schemas.microsoft.com/office/drawing/2014/main" val="2885463129"/>
                    </a:ext>
                  </a:extLst>
                </a:gridCol>
                <a:gridCol w="293623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</a:tblGrid>
              <a:tr h="256459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6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040226"/>
                  </a:ext>
                </a:extLst>
              </a:tr>
              <a:tr h="256459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096761"/>
                  </a:ext>
                </a:extLst>
              </a:tr>
              <a:tr h="256459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031138"/>
                  </a:ext>
                </a:extLst>
              </a:tr>
              <a:tr h="256459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08283"/>
                  </a:ext>
                </a:extLst>
              </a:tr>
              <a:tr h="256459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16667"/>
                  </a:ext>
                </a:extLst>
              </a:tr>
              <a:tr h="256459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751597"/>
                  </a:ext>
                </a:extLst>
              </a:tr>
              <a:tr h="256459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6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5106"/>
                  </a:ext>
                </a:extLst>
              </a:tr>
              <a:tr h="256459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4944"/>
                  </a:ext>
                </a:extLst>
              </a:tr>
              <a:tr h="256459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  <a:tr h="256459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12481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835F49C-F206-9445-91EF-DE6AAD358D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96466" y="1719124"/>
          <a:ext cx="222741" cy="2797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741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</a:tblGrid>
              <a:tr h="254292"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32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649052"/>
                  </a:ext>
                </a:extLst>
              </a:tr>
              <a:tr h="254291"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32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040226"/>
                  </a:ext>
                </a:extLst>
              </a:tr>
              <a:tr h="254291"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32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624196"/>
                  </a:ext>
                </a:extLst>
              </a:tr>
              <a:tr h="254291"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32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309527"/>
                  </a:ext>
                </a:extLst>
              </a:tr>
              <a:tr h="254291"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32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08283"/>
                  </a:ext>
                </a:extLst>
              </a:tr>
              <a:tr h="254291">
                <a:tc>
                  <a:txBody>
                    <a:bodyPr/>
                    <a:lstStyle/>
                    <a:p>
                      <a:pPr algn="r"/>
                      <a:endParaRPr lang="en-GB" sz="900" b="1" dirty="0">
                        <a:latin typeface="Calibri" panose="020F0502020204030204" pitchFamily="34" charset="0"/>
                      </a:endParaRPr>
                    </a:p>
                  </a:txBody>
                  <a:tcPr marL="0" marR="32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16667"/>
                  </a:ext>
                </a:extLst>
              </a:tr>
              <a:tr h="254291"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32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751597"/>
                  </a:ext>
                </a:extLst>
              </a:tr>
              <a:tr h="254291"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0" marR="32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5106"/>
                  </a:ext>
                </a:extLst>
              </a:tr>
              <a:tr h="254291"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32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4944"/>
                  </a:ext>
                </a:extLst>
              </a:tr>
              <a:tr h="254291"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32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  <a:tr h="254291"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32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124817"/>
                  </a:ext>
                </a:extLst>
              </a:tr>
            </a:tbl>
          </a:graphicData>
        </a:graphic>
      </p:graphicFrame>
      <p:sp>
        <p:nvSpPr>
          <p:cNvPr id="10" name="Isosceles Triangle 50">
            <a:extLst>
              <a:ext uri="{FF2B5EF4-FFF2-40B4-BE49-F238E27FC236}">
                <a16:creationId xmlns:a16="http://schemas.microsoft.com/office/drawing/2014/main" id="{FAFFB78B-C7BF-224F-A073-92DA09329466}"/>
              </a:ext>
            </a:extLst>
          </p:cNvPr>
          <p:cNvSpPr/>
          <p:nvPr/>
        </p:nvSpPr>
        <p:spPr>
          <a:xfrm>
            <a:off x="6074134" y="1634060"/>
            <a:ext cx="90144" cy="8212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1" name="Isosceles Triangle 51">
            <a:extLst>
              <a:ext uri="{FF2B5EF4-FFF2-40B4-BE49-F238E27FC236}">
                <a16:creationId xmlns:a16="http://schemas.microsoft.com/office/drawing/2014/main" id="{3A82BE41-DC6A-2447-A58D-A3D15C395BF5}"/>
              </a:ext>
            </a:extLst>
          </p:cNvPr>
          <p:cNvSpPr/>
          <p:nvPr/>
        </p:nvSpPr>
        <p:spPr>
          <a:xfrm flipV="1">
            <a:off x="6074134" y="4520720"/>
            <a:ext cx="99158" cy="90341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9461FFF-C00E-F742-A17A-63E9EE22F0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22896" y="3120263"/>
          <a:ext cx="3192620" cy="157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238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  <a:gridCol w="290238">
                  <a:extLst>
                    <a:ext uri="{9D8B030D-6E8A-4147-A177-3AD203B41FA5}">
                      <a16:colId xmlns:a16="http://schemas.microsoft.com/office/drawing/2014/main" val="3597772720"/>
                    </a:ext>
                  </a:extLst>
                </a:gridCol>
                <a:gridCol w="290238">
                  <a:extLst>
                    <a:ext uri="{9D8B030D-6E8A-4147-A177-3AD203B41FA5}">
                      <a16:colId xmlns:a16="http://schemas.microsoft.com/office/drawing/2014/main" val="119877558"/>
                    </a:ext>
                  </a:extLst>
                </a:gridCol>
                <a:gridCol w="290238">
                  <a:extLst>
                    <a:ext uri="{9D8B030D-6E8A-4147-A177-3AD203B41FA5}">
                      <a16:colId xmlns:a16="http://schemas.microsoft.com/office/drawing/2014/main" val="2168310754"/>
                    </a:ext>
                  </a:extLst>
                </a:gridCol>
                <a:gridCol w="290238">
                  <a:extLst>
                    <a:ext uri="{9D8B030D-6E8A-4147-A177-3AD203B41FA5}">
                      <a16:colId xmlns:a16="http://schemas.microsoft.com/office/drawing/2014/main" val="4222459870"/>
                    </a:ext>
                  </a:extLst>
                </a:gridCol>
                <a:gridCol w="145120">
                  <a:extLst>
                    <a:ext uri="{9D8B030D-6E8A-4147-A177-3AD203B41FA5}">
                      <a16:colId xmlns:a16="http://schemas.microsoft.com/office/drawing/2014/main" val="2876895880"/>
                    </a:ext>
                  </a:extLst>
                </a:gridCol>
                <a:gridCol w="145120">
                  <a:extLst>
                    <a:ext uri="{9D8B030D-6E8A-4147-A177-3AD203B41FA5}">
                      <a16:colId xmlns:a16="http://schemas.microsoft.com/office/drawing/2014/main" val="2640140831"/>
                    </a:ext>
                  </a:extLst>
                </a:gridCol>
                <a:gridCol w="290238">
                  <a:extLst>
                    <a:ext uri="{9D8B030D-6E8A-4147-A177-3AD203B41FA5}">
                      <a16:colId xmlns:a16="http://schemas.microsoft.com/office/drawing/2014/main" val="1305969347"/>
                    </a:ext>
                  </a:extLst>
                </a:gridCol>
                <a:gridCol w="290238">
                  <a:extLst>
                    <a:ext uri="{9D8B030D-6E8A-4147-A177-3AD203B41FA5}">
                      <a16:colId xmlns:a16="http://schemas.microsoft.com/office/drawing/2014/main" val="3368445663"/>
                    </a:ext>
                  </a:extLst>
                </a:gridCol>
                <a:gridCol w="290238">
                  <a:extLst>
                    <a:ext uri="{9D8B030D-6E8A-4147-A177-3AD203B41FA5}">
                      <a16:colId xmlns:a16="http://schemas.microsoft.com/office/drawing/2014/main" val="366549986"/>
                    </a:ext>
                  </a:extLst>
                </a:gridCol>
                <a:gridCol w="290238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  <a:gridCol w="290238">
                  <a:extLst>
                    <a:ext uri="{9D8B030D-6E8A-4147-A177-3AD203B41FA5}">
                      <a16:colId xmlns:a16="http://schemas.microsoft.com/office/drawing/2014/main" val="1695185005"/>
                    </a:ext>
                  </a:extLst>
                </a:gridCol>
              </a:tblGrid>
              <a:tr h="157916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124817"/>
                  </a:ext>
                </a:extLst>
              </a:tr>
            </a:tbl>
          </a:graphicData>
        </a:graphic>
      </p:graphicFrame>
      <p:sp>
        <p:nvSpPr>
          <p:cNvPr id="13" name="Isosceles Triangle 53">
            <a:extLst>
              <a:ext uri="{FF2B5EF4-FFF2-40B4-BE49-F238E27FC236}">
                <a16:creationId xmlns:a16="http://schemas.microsoft.com/office/drawing/2014/main" id="{5182D250-D3B5-BE45-9494-49CFA56883BD}"/>
              </a:ext>
            </a:extLst>
          </p:cNvPr>
          <p:cNvSpPr/>
          <p:nvPr/>
        </p:nvSpPr>
        <p:spPr>
          <a:xfrm rot="5400000">
            <a:off x="7723609" y="3070712"/>
            <a:ext cx="78734" cy="940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4" name="Isosceles Triangle 54">
            <a:extLst>
              <a:ext uri="{FF2B5EF4-FFF2-40B4-BE49-F238E27FC236}">
                <a16:creationId xmlns:a16="http://schemas.microsoft.com/office/drawing/2014/main" id="{190D9FAD-1E40-4845-A2C7-E3CA9B9055A7}"/>
              </a:ext>
            </a:extLst>
          </p:cNvPr>
          <p:cNvSpPr/>
          <p:nvPr/>
        </p:nvSpPr>
        <p:spPr>
          <a:xfrm rot="16200000">
            <a:off x="4436292" y="3070712"/>
            <a:ext cx="78734" cy="940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18B53-5353-3C42-AC51-9B7F436A5AA4}"/>
              </a:ext>
            </a:extLst>
          </p:cNvPr>
          <p:cNvSpPr/>
          <p:nvPr/>
        </p:nvSpPr>
        <p:spPr>
          <a:xfrm>
            <a:off x="6416283" y="3634210"/>
            <a:ext cx="575501" cy="502273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73DDD1-8430-674B-9EF4-53A5EFDB3AE6}"/>
              </a:ext>
            </a:extLst>
          </p:cNvPr>
          <p:cNvSpPr/>
          <p:nvPr/>
        </p:nvSpPr>
        <p:spPr>
          <a:xfrm>
            <a:off x="5202474" y="2319595"/>
            <a:ext cx="58725" cy="564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5DBFC35-BC2A-44DD-9FD8-24A20DEE27BF}"/>
              </a:ext>
            </a:extLst>
          </p:cNvPr>
          <p:cNvSpPr/>
          <p:nvPr/>
        </p:nvSpPr>
        <p:spPr>
          <a:xfrm>
            <a:off x="6387613" y="3605999"/>
            <a:ext cx="58725" cy="564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</a:rPr>
              <a:t> This shape is translated so that point A moves to point B.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Draw the shape in its new position and write down the coordinates.</a:t>
            </a:r>
          </a:p>
          <a:p>
            <a:pPr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(-3, 3), (-1, 3), (-1, 1), (-3, 1)</a:t>
            </a: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9DAC85-DD2C-2E4D-96A4-B271927F3A62}"/>
              </a:ext>
            </a:extLst>
          </p:cNvPr>
          <p:cNvSpPr/>
          <p:nvPr/>
        </p:nvSpPr>
        <p:spPr>
          <a:xfrm>
            <a:off x="3725662" y="1322775"/>
            <a:ext cx="4740676" cy="36664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E55CF9-065A-524E-ACBB-77DB0DF5C4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51091" y="1835430"/>
          <a:ext cx="2936230" cy="2564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623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  <a:gridCol w="293623">
                  <a:extLst>
                    <a:ext uri="{9D8B030D-6E8A-4147-A177-3AD203B41FA5}">
                      <a16:colId xmlns:a16="http://schemas.microsoft.com/office/drawing/2014/main" val="3597772720"/>
                    </a:ext>
                  </a:extLst>
                </a:gridCol>
                <a:gridCol w="293623">
                  <a:extLst>
                    <a:ext uri="{9D8B030D-6E8A-4147-A177-3AD203B41FA5}">
                      <a16:colId xmlns:a16="http://schemas.microsoft.com/office/drawing/2014/main" val="4222459870"/>
                    </a:ext>
                  </a:extLst>
                </a:gridCol>
                <a:gridCol w="293623">
                  <a:extLst>
                    <a:ext uri="{9D8B030D-6E8A-4147-A177-3AD203B41FA5}">
                      <a16:colId xmlns:a16="http://schemas.microsoft.com/office/drawing/2014/main" val="1229508229"/>
                    </a:ext>
                  </a:extLst>
                </a:gridCol>
                <a:gridCol w="293623">
                  <a:extLst>
                    <a:ext uri="{9D8B030D-6E8A-4147-A177-3AD203B41FA5}">
                      <a16:colId xmlns:a16="http://schemas.microsoft.com/office/drawing/2014/main" val="2876895880"/>
                    </a:ext>
                  </a:extLst>
                </a:gridCol>
                <a:gridCol w="293623">
                  <a:extLst>
                    <a:ext uri="{9D8B030D-6E8A-4147-A177-3AD203B41FA5}">
                      <a16:colId xmlns:a16="http://schemas.microsoft.com/office/drawing/2014/main" val="3368445663"/>
                    </a:ext>
                  </a:extLst>
                </a:gridCol>
                <a:gridCol w="293623">
                  <a:extLst>
                    <a:ext uri="{9D8B030D-6E8A-4147-A177-3AD203B41FA5}">
                      <a16:colId xmlns:a16="http://schemas.microsoft.com/office/drawing/2014/main" val="366549986"/>
                    </a:ext>
                  </a:extLst>
                </a:gridCol>
                <a:gridCol w="293623">
                  <a:extLst>
                    <a:ext uri="{9D8B030D-6E8A-4147-A177-3AD203B41FA5}">
                      <a16:colId xmlns:a16="http://schemas.microsoft.com/office/drawing/2014/main" val="3340662685"/>
                    </a:ext>
                  </a:extLst>
                </a:gridCol>
                <a:gridCol w="293623">
                  <a:extLst>
                    <a:ext uri="{9D8B030D-6E8A-4147-A177-3AD203B41FA5}">
                      <a16:colId xmlns:a16="http://schemas.microsoft.com/office/drawing/2014/main" val="2885463129"/>
                    </a:ext>
                  </a:extLst>
                </a:gridCol>
                <a:gridCol w="293623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</a:tblGrid>
              <a:tr h="256459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6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040226"/>
                  </a:ext>
                </a:extLst>
              </a:tr>
              <a:tr h="256459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096761"/>
                  </a:ext>
                </a:extLst>
              </a:tr>
              <a:tr h="256459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031138"/>
                  </a:ext>
                </a:extLst>
              </a:tr>
              <a:tr h="256459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08283"/>
                  </a:ext>
                </a:extLst>
              </a:tr>
              <a:tr h="256459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16667"/>
                  </a:ext>
                </a:extLst>
              </a:tr>
              <a:tr h="256459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751597"/>
                  </a:ext>
                </a:extLst>
              </a:tr>
              <a:tr h="256459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6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5106"/>
                  </a:ext>
                </a:extLst>
              </a:tr>
              <a:tr h="256459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4944"/>
                  </a:ext>
                </a:extLst>
              </a:tr>
              <a:tr h="256459"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  <a:tr h="256459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12481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835F49C-F206-9445-91EF-DE6AAD358D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96466" y="1719124"/>
          <a:ext cx="222741" cy="2797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741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</a:tblGrid>
              <a:tr h="254292"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32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649052"/>
                  </a:ext>
                </a:extLst>
              </a:tr>
              <a:tr h="254291"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32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040226"/>
                  </a:ext>
                </a:extLst>
              </a:tr>
              <a:tr h="254291"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32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624196"/>
                  </a:ext>
                </a:extLst>
              </a:tr>
              <a:tr h="254291"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32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309527"/>
                  </a:ext>
                </a:extLst>
              </a:tr>
              <a:tr h="254291"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32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08283"/>
                  </a:ext>
                </a:extLst>
              </a:tr>
              <a:tr h="254291">
                <a:tc>
                  <a:txBody>
                    <a:bodyPr/>
                    <a:lstStyle/>
                    <a:p>
                      <a:pPr algn="r"/>
                      <a:endParaRPr lang="en-GB" sz="9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32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16667"/>
                  </a:ext>
                </a:extLst>
              </a:tr>
              <a:tr h="254291"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32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751597"/>
                  </a:ext>
                </a:extLst>
              </a:tr>
              <a:tr h="254291"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0" marR="32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5106"/>
                  </a:ext>
                </a:extLst>
              </a:tr>
              <a:tr h="254291"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32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4944"/>
                  </a:ext>
                </a:extLst>
              </a:tr>
              <a:tr h="254291"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32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  <a:tr h="254291">
                <a:tc>
                  <a:txBody>
                    <a:bodyPr/>
                    <a:lstStyle/>
                    <a:p>
                      <a:pPr algn="r"/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32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124817"/>
                  </a:ext>
                </a:extLst>
              </a:tr>
            </a:tbl>
          </a:graphicData>
        </a:graphic>
      </p:graphicFrame>
      <p:sp>
        <p:nvSpPr>
          <p:cNvPr id="10" name="Isosceles Triangle 50">
            <a:extLst>
              <a:ext uri="{FF2B5EF4-FFF2-40B4-BE49-F238E27FC236}">
                <a16:creationId xmlns:a16="http://schemas.microsoft.com/office/drawing/2014/main" id="{FAFFB78B-C7BF-224F-A073-92DA09329466}"/>
              </a:ext>
            </a:extLst>
          </p:cNvPr>
          <p:cNvSpPr/>
          <p:nvPr/>
        </p:nvSpPr>
        <p:spPr>
          <a:xfrm>
            <a:off x="6074134" y="1634060"/>
            <a:ext cx="90144" cy="8212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1" name="Isosceles Triangle 51">
            <a:extLst>
              <a:ext uri="{FF2B5EF4-FFF2-40B4-BE49-F238E27FC236}">
                <a16:creationId xmlns:a16="http://schemas.microsoft.com/office/drawing/2014/main" id="{3A82BE41-DC6A-2447-A58D-A3D15C395BF5}"/>
              </a:ext>
            </a:extLst>
          </p:cNvPr>
          <p:cNvSpPr/>
          <p:nvPr/>
        </p:nvSpPr>
        <p:spPr>
          <a:xfrm flipV="1">
            <a:off x="6074134" y="4520720"/>
            <a:ext cx="99158" cy="90341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9461FFF-C00E-F742-A17A-63E9EE22F0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22896" y="3120263"/>
          <a:ext cx="3192620" cy="157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238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  <a:gridCol w="290238">
                  <a:extLst>
                    <a:ext uri="{9D8B030D-6E8A-4147-A177-3AD203B41FA5}">
                      <a16:colId xmlns:a16="http://schemas.microsoft.com/office/drawing/2014/main" val="3597772720"/>
                    </a:ext>
                  </a:extLst>
                </a:gridCol>
                <a:gridCol w="290238">
                  <a:extLst>
                    <a:ext uri="{9D8B030D-6E8A-4147-A177-3AD203B41FA5}">
                      <a16:colId xmlns:a16="http://schemas.microsoft.com/office/drawing/2014/main" val="119877558"/>
                    </a:ext>
                  </a:extLst>
                </a:gridCol>
                <a:gridCol w="290238">
                  <a:extLst>
                    <a:ext uri="{9D8B030D-6E8A-4147-A177-3AD203B41FA5}">
                      <a16:colId xmlns:a16="http://schemas.microsoft.com/office/drawing/2014/main" val="2168310754"/>
                    </a:ext>
                  </a:extLst>
                </a:gridCol>
                <a:gridCol w="290238">
                  <a:extLst>
                    <a:ext uri="{9D8B030D-6E8A-4147-A177-3AD203B41FA5}">
                      <a16:colId xmlns:a16="http://schemas.microsoft.com/office/drawing/2014/main" val="4222459870"/>
                    </a:ext>
                  </a:extLst>
                </a:gridCol>
                <a:gridCol w="145120">
                  <a:extLst>
                    <a:ext uri="{9D8B030D-6E8A-4147-A177-3AD203B41FA5}">
                      <a16:colId xmlns:a16="http://schemas.microsoft.com/office/drawing/2014/main" val="2876895880"/>
                    </a:ext>
                  </a:extLst>
                </a:gridCol>
                <a:gridCol w="145120">
                  <a:extLst>
                    <a:ext uri="{9D8B030D-6E8A-4147-A177-3AD203B41FA5}">
                      <a16:colId xmlns:a16="http://schemas.microsoft.com/office/drawing/2014/main" val="2640140831"/>
                    </a:ext>
                  </a:extLst>
                </a:gridCol>
                <a:gridCol w="290238">
                  <a:extLst>
                    <a:ext uri="{9D8B030D-6E8A-4147-A177-3AD203B41FA5}">
                      <a16:colId xmlns:a16="http://schemas.microsoft.com/office/drawing/2014/main" val="1305969347"/>
                    </a:ext>
                  </a:extLst>
                </a:gridCol>
                <a:gridCol w="290238">
                  <a:extLst>
                    <a:ext uri="{9D8B030D-6E8A-4147-A177-3AD203B41FA5}">
                      <a16:colId xmlns:a16="http://schemas.microsoft.com/office/drawing/2014/main" val="3368445663"/>
                    </a:ext>
                  </a:extLst>
                </a:gridCol>
                <a:gridCol w="290238">
                  <a:extLst>
                    <a:ext uri="{9D8B030D-6E8A-4147-A177-3AD203B41FA5}">
                      <a16:colId xmlns:a16="http://schemas.microsoft.com/office/drawing/2014/main" val="366549986"/>
                    </a:ext>
                  </a:extLst>
                </a:gridCol>
                <a:gridCol w="290238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  <a:gridCol w="290238">
                  <a:extLst>
                    <a:ext uri="{9D8B030D-6E8A-4147-A177-3AD203B41FA5}">
                      <a16:colId xmlns:a16="http://schemas.microsoft.com/office/drawing/2014/main" val="1695185005"/>
                    </a:ext>
                  </a:extLst>
                </a:gridCol>
              </a:tblGrid>
              <a:tr h="157916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124817"/>
                  </a:ext>
                </a:extLst>
              </a:tr>
            </a:tbl>
          </a:graphicData>
        </a:graphic>
      </p:graphicFrame>
      <p:sp>
        <p:nvSpPr>
          <p:cNvPr id="13" name="Isosceles Triangle 53">
            <a:extLst>
              <a:ext uri="{FF2B5EF4-FFF2-40B4-BE49-F238E27FC236}">
                <a16:creationId xmlns:a16="http://schemas.microsoft.com/office/drawing/2014/main" id="{5182D250-D3B5-BE45-9494-49CFA56883BD}"/>
              </a:ext>
            </a:extLst>
          </p:cNvPr>
          <p:cNvSpPr/>
          <p:nvPr/>
        </p:nvSpPr>
        <p:spPr>
          <a:xfrm rot="5400000">
            <a:off x="7723609" y="3070712"/>
            <a:ext cx="78734" cy="940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4" name="Isosceles Triangle 54">
            <a:extLst>
              <a:ext uri="{FF2B5EF4-FFF2-40B4-BE49-F238E27FC236}">
                <a16:creationId xmlns:a16="http://schemas.microsoft.com/office/drawing/2014/main" id="{190D9FAD-1E40-4845-A2C7-E3CA9B9055A7}"/>
              </a:ext>
            </a:extLst>
          </p:cNvPr>
          <p:cNvSpPr/>
          <p:nvPr/>
        </p:nvSpPr>
        <p:spPr>
          <a:xfrm rot="16200000">
            <a:off x="4436292" y="3070712"/>
            <a:ext cx="78734" cy="940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18B53-5353-3C42-AC51-9B7F436A5AA4}"/>
              </a:ext>
            </a:extLst>
          </p:cNvPr>
          <p:cNvSpPr/>
          <p:nvPr/>
        </p:nvSpPr>
        <p:spPr>
          <a:xfrm>
            <a:off x="6416283" y="3634210"/>
            <a:ext cx="575501" cy="5022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E67E5B-53E3-9145-B7A0-BDC7C74BC419}"/>
              </a:ext>
            </a:extLst>
          </p:cNvPr>
          <p:cNvSpPr/>
          <p:nvPr/>
        </p:nvSpPr>
        <p:spPr>
          <a:xfrm>
            <a:off x="5239874" y="2345902"/>
            <a:ext cx="575501" cy="502273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73DDD1-8430-674B-9EF4-53A5EFDB3AE6}"/>
              </a:ext>
            </a:extLst>
          </p:cNvPr>
          <p:cNvSpPr/>
          <p:nvPr/>
        </p:nvSpPr>
        <p:spPr>
          <a:xfrm>
            <a:off x="5202474" y="2319595"/>
            <a:ext cx="58725" cy="564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D5D1FAD-9FE9-40A0-8B65-8FF76D301160}"/>
              </a:ext>
            </a:extLst>
          </p:cNvPr>
          <p:cNvSpPr/>
          <p:nvPr/>
        </p:nvSpPr>
        <p:spPr>
          <a:xfrm>
            <a:off x="6387613" y="3605999"/>
            <a:ext cx="58725" cy="564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0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 draw </a:t>
            </a:r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</a:rPr>
              <a:t>shape ABCD on the grid. I</a:t>
            </a:r>
            <a:r>
              <a:rPr lang="en-GB" sz="20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want </a:t>
            </a:r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</a:rPr>
              <a:t>to translate the shape so that point D becomes the coordinate (-3,-2</a:t>
            </a:r>
            <a:r>
              <a:rPr lang="en-GB" sz="20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).</a:t>
            </a:r>
            <a:endParaRPr lang="en-GB" sz="2000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Do you agree? Explain why.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425350-C2B7-F945-A462-024058803F09}"/>
              </a:ext>
            </a:extLst>
          </p:cNvPr>
          <p:cNvSpPr/>
          <p:nvPr/>
        </p:nvSpPr>
        <p:spPr>
          <a:xfrm>
            <a:off x="5311788" y="1532926"/>
            <a:ext cx="3816096" cy="34078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113702-967F-174E-AA6E-9F17744B7C3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96963" y="1892211"/>
          <a:ext cx="2658544" cy="2658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318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  <a:gridCol w="332318">
                  <a:extLst>
                    <a:ext uri="{9D8B030D-6E8A-4147-A177-3AD203B41FA5}">
                      <a16:colId xmlns:a16="http://schemas.microsoft.com/office/drawing/2014/main" val="3597772720"/>
                    </a:ext>
                  </a:extLst>
                </a:gridCol>
                <a:gridCol w="332318">
                  <a:extLst>
                    <a:ext uri="{9D8B030D-6E8A-4147-A177-3AD203B41FA5}">
                      <a16:colId xmlns:a16="http://schemas.microsoft.com/office/drawing/2014/main" val="4222459870"/>
                    </a:ext>
                  </a:extLst>
                </a:gridCol>
                <a:gridCol w="332318">
                  <a:extLst>
                    <a:ext uri="{9D8B030D-6E8A-4147-A177-3AD203B41FA5}">
                      <a16:colId xmlns:a16="http://schemas.microsoft.com/office/drawing/2014/main" val="1229508229"/>
                    </a:ext>
                  </a:extLst>
                </a:gridCol>
                <a:gridCol w="332318">
                  <a:extLst>
                    <a:ext uri="{9D8B030D-6E8A-4147-A177-3AD203B41FA5}">
                      <a16:colId xmlns:a16="http://schemas.microsoft.com/office/drawing/2014/main" val="2876895880"/>
                    </a:ext>
                  </a:extLst>
                </a:gridCol>
                <a:gridCol w="332318">
                  <a:extLst>
                    <a:ext uri="{9D8B030D-6E8A-4147-A177-3AD203B41FA5}">
                      <a16:colId xmlns:a16="http://schemas.microsoft.com/office/drawing/2014/main" val="3368445663"/>
                    </a:ext>
                  </a:extLst>
                </a:gridCol>
                <a:gridCol w="332318">
                  <a:extLst>
                    <a:ext uri="{9D8B030D-6E8A-4147-A177-3AD203B41FA5}">
                      <a16:colId xmlns:a16="http://schemas.microsoft.com/office/drawing/2014/main" val="366549986"/>
                    </a:ext>
                  </a:extLst>
                </a:gridCol>
                <a:gridCol w="332318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</a:tblGrid>
              <a:tr h="33231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040226"/>
                  </a:ext>
                </a:extLst>
              </a:tr>
              <a:tr h="33231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08283"/>
                  </a:ext>
                </a:extLst>
              </a:tr>
              <a:tr h="33231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16667"/>
                  </a:ext>
                </a:extLst>
              </a:tr>
              <a:tr h="33231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751597"/>
                  </a:ext>
                </a:extLst>
              </a:tr>
              <a:tr h="33231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5106"/>
                  </a:ext>
                </a:extLst>
              </a:tr>
              <a:tr h="332318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4944"/>
                  </a:ext>
                </a:extLst>
              </a:tr>
              <a:tr h="332318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  <a:tr h="33231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 dirty="0">
                        <a:latin typeface="Calibri" panose="020F0502020204030204" pitchFamily="34" charset="0"/>
                      </a:endParaRPr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12481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A8349AA-5353-F54E-8122-ACD332F0C4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22324" y="1726047"/>
          <a:ext cx="203001" cy="2990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001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</a:tblGrid>
              <a:tr h="332320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649052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040226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08283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216667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r"/>
                      <a:endParaRPr lang="en-GB" sz="1100" b="1" dirty="0">
                        <a:latin typeface="Calibri" panose="020F0502020204030204" pitchFamily="34" charset="0"/>
                      </a:endParaRP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751597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75106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34944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124817"/>
                  </a:ext>
                </a:extLst>
              </a:tr>
            </a:tbl>
          </a:graphicData>
        </a:graphic>
      </p:graphicFrame>
      <p:sp>
        <p:nvSpPr>
          <p:cNvPr id="10" name="Isosceles Triangle 13">
            <a:extLst>
              <a:ext uri="{FF2B5EF4-FFF2-40B4-BE49-F238E27FC236}">
                <a16:creationId xmlns:a16="http://schemas.microsoft.com/office/drawing/2014/main" id="{6F519F3C-FF0F-C948-970C-F3CEC8E38834}"/>
              </a:ext>
            </a:extLst>
          </p:cNvPr>
          <p:cNvSpPr/>
          <p:nvPr/>
        </p:nvSpPr>
        <p:spPr>
          <a:xfrm>
            <a:off x="7184247" y="1625924"/>
            <a:ext cx="82154" cy="8569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1" name="Isosceles Triangle 14">
            <a:extLst>
              <a:ext uri="{FF2B5EF4-FFF2-40B4-BE49-F238E27FC236}">
                <a16:creationId xmlns:a16="http://schemas.microsoft.com/office/drawing/2014/main" id="{B721B35C-CB1B-CF49-A566-D29C6A7C4A35}"/>
              </a:ext>
            </a:extLst>
          </p:cNvPr>
          <p:cNvSpPr/>
          <p:nvPr/>
        </p:nvSpPr>
        <p:spPr>
          <a:xfrm flipV="1">
            <a:off x="7176031" y="4725585"/>
            <a:ext cx="90370" cy="9426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2" name="Isosceles Triangle 15">
            <a:extLst>
              <a:ext uri="{FF2B5EF4-FFF2-40B4-BE49-F238E27FC236}">
                <a16:creationId xmlns:a16="http://schemas.microsoft.com/office/drawing/2014/main" id="{F6C73936-096D-B445-A639-B259F697BE76}"/>
              </a:ext>
            </a:extLst>
          </p:cNvPr>
          <p:cNvSpPr/>
          <p:nvPr/>
        </p:nvSpPr>
        <p:spPr>
          <a:xfrm rot="16200000">
            <a:off x="5646947" y="3186656"/>
            <a:ext cx="82154" cy="8569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F84C52-AC4B-F949-92AE-FB0C45C95F3A}"/>
              </a:ext>
            </a:extLst>
          </p:cNvPr>
          <p:cNvSpPr/>
          <p:nvPr/>
        </p:nvSpPr>
        <p:spPr>
          <a:xfrm>
            <a:off x="7891876" y="2556075"/>
            <a:ext cx="664006" cy="1994680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8CAA9B-317C-694F-B9DA-87376AA8881C}"/>
              </a:ext>
            </a:extLst>
          </p:cNvPr>
          <p:cNvSpPr txBox="1"/>
          <p:nvPr/>
        </p:nvSpPr>
        <p:spPr>
          <a:xfrm>
            <a:off x="7745685" y="4501126"/>
            <a:ext cx="1654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181F0C-31ED-2147-B059-747447996BC0}"/>
              </a:ext>
            </a:extLst>
          </p:cNvPr>
          <p:cNvSpPr txBox="1"/>
          <p:nvPr/>
        </p:nvSpPr>
        <p:spPr>
          <a:xfrm>
            <a:off x="8490940" y="4501126"/>
            <a:ext cx="1707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3DDCC2-8C0A-6D49-A186-6CE853280865}"/>
              </a:ext>
            </a:extLst>
          </p:cNvPr>
          <p:cNvSpPr txBox="1"/>
          <p:nvPr/>
        </p:nvSpPr>
        <p:spPr>
          <a:xfrm>
            <a:off x="8485571" y="2369538"/>
            <a:ext cx="2197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7" name="Speech Bubble: Rectangle with Corners Rounded 22">
            <a:extLst>
              <a:ext uri="{FF2B5EF4-FFF2-40B4-BE49-F238E27FC236}">
                <a16:creationId xmlns:a16="http://schemas.microsoft.com/office/drawing/2014/main" id="{07250C7F-F1AE-E54B-B636-6E4C2F193E00}"/>
              </a:ext>
            </a:extLst>
          </p:cNvPr>
          <p:cNvSpPr/>
          <p:nvPr/>
        </p:nvSpPr>
        <p:spPr>
          <a:xfrm>
            <a:off x="2530107" y="1749216"/>
            <a:ext cx="2514031" cy="1250633"/>
          </a:xfrm>
          <a:prstGeom prst="wedgeRoundRectCallout">
            <a:avLst>
              <a:gd name="adj1" fmla="val 96048"/>
              <a:gd name="adj2" fmla="val 119421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Point B will become the coordinate (1, 4). 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5CDE970-BD2F-9946-BA32-03D10D5B723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36495" y="3231016"/>
          <a:ext cx="2977658" cy="16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851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  <a:gridCol w="330851">
                  <a:extLst>
                    <a:ext uri="{9D8B030D-6E8A-4147-A177-3AD203B41FA5}">
                      <a16:colId xmlns:a16="http://schemas.microsoft.com/office/drawing/2014/main" val="3597772720"/>
                    </a:ext>
                  </a:extLst>
                </a:gridCol>
                <a:gridCol w="330851">
                  <a:extLst>
                    <a:ext uri="{9D8B030D-6E8A-4147-A177-3AD203B41FA5}">
                      <a16:colId xmlns:a16="http://schemas.microsoft.com/office/drawing/2014/main" val="4222459870"/>
                    </a:ext>
                  </a:extLst>
                </a:gridCol>
                <a:gridCol w="330851">
                  <a:extLst>
                    <a:ext uri="{9D8B030D-6E8A-4147-A177-3AD203B41FA5}">
                      <a16:colId xmlns:a16="http://schemas.microsoft.com/office/drawing/2014/main" val="1229508229"/>
                    </a:ext>
                  </a:extLst>
                </a:gridCol>
                <a:gridCol w="165425">
                  <a:extLst>
                    <a:ext uri="{9D8B030D-6E8A-4147-A177-3AD203B41FA5}">
                      <a16:colId xmlns:a16="http://schemas.microsoft.com/office/drawing/2014/main" val="2876895880"/>
                    </a:ext>
                  </a:extLst>
                </a:gridCol>
                <a:gridCol w="165425">
                  <a:extLst>
                    <a:ext uri="{9D8B030D-6E8A-4147-A177-3AD203B41FA5}">
                      <a16:colId xmlns:a16="http://schemas.microsoft.com/office/drawing/2014/main" val="2640140831"/>
                    </a:ext>
                  </a:extLst>
                </a:gridCol>
                <a:gridCol w="330851">
                  <a:extLst>
                    <a:ext uri="{9D8B030D-6E8A-4147-A177-3AD203B41FA5}">
                      <a16:colId xmlns:a16="http://schemas.microsoft.com/office/drawing/2014/main" val="3368445663"/>
                    </a:ext>
                  </a:extLst>
                </a:gridCol>
                <a:gridCol w="330851">
                  <a:extLst>
                    <a:ext uri="{9D8B030D-6E8A-4147-A177-3AD203B41FA5}">
                      <a16:colId xmlns:a16="http://schemas.microsoft.com/office/drawing/2014/main" val="366549986"/>
                    </a:ext>
                  </a:extLst>
                </a:gridCol>
                <a:gridCol w="330851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  <a:gridCol w="330851">
                  <a:extLst>
                    <a:ext uri="{9D8B030D-6E8A-4147-A177-3AD203B41FA5}">
                      <a16:colId xmlns:a16="http://schemas.microsoft.com/office/drawing/2014/main" val="1695185005"/>
                    </a:ext>
                  </a:extLst>
                </a:gridCol>
              </a:tblGrid>
              <a:tr h="164776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124817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F59F600-E923-DE4A-8C8D-7EC06392F8EE}"/>
              </a:ext>
            </a:extLst>
          </p:cNvPr>
          <p:cNvSpPr txBox="1"/>
          <p:nvPr/>
        </p:nvSpPr>
        <p:spPr>
          <a:xfrm>
            <a:off x="7712795" y="2369538"/>
            <a:ext cx="1654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22" name="Isosceles Triangle 15">
            <a:extLst>
              <a:ext uri="{FF2B5EF4-FFF2-40B4-BE49-F238E27FC236}">
                <a16:creationId xmlns:a16="http://schemas.microsoft.com/office/drawing/2014/main" id="{E05CB0C6-0724-4843-BC3C-807E6E86FACB}"/>
              </a:ext>
            </a:extLst>
          </p:cNvPr>
          <p:cNvSpPr/>
          <p:nvPr/>
        </p:nvSpPr>
        <p:spPr>
          <a:xfrm rot="5400000">
            <a:off x="8687340" y="3186656"/>
            <a:ext cx="82154" cy="8569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</a:rPr>
              <a:t>I draw shape ABCD on the grid. I want to translate the shape so that point D becomes the coordinate (-3,-2).</a:t>
            </a: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Do you agree? Explain why. </a:t>
            </a:r>
          </a:p>
          <a:p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No, it is incorrect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because…</a:t>
            </a:r>
            <a:endParaRPr lang="en-GB" sz="2000" u="sng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425350-C2B7-F945-A462-024058803F09}"/>
              </a:ext>
            </a:extLst>
          </p:cNvPr>
          <p:cNvSpPr/>
          <p:nvPr/>
        </p:nvSpPr>
        <p:spPr>
          <a:xfrm>
            <a:off x="5311788" y="1532926"/>
            <a:ext cx="3816096" cy="34078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113702-967F-174E-AA6E-9F17744B7C3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96963" y="1892211"/>
          <a:ext cx="2658544" cy="2658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318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  <a:gridCol w="332318">
                  <a:extLst>
                    <a:ext uri="{9D8B030D-6E8A-4147-A177-3AD203B41FA5}">
                      <a16:colId xmlns:a16="http://schemas.microsoft.com/office/drawing/2014/main" val="3597772720"/>
                    </a:ext>
                  </a:extLst>
                </a:gridCol>
                <a:gridCol w="332318">
                  <a:extLst>
                    <a:ext uri="{9D8B030D-6E8A-4147-A177-3AD203B41FA5}">
                      <a16:colId xmlns:a16="http://schemas.microsoft.com/office/drawing/2014/main" val="4222459870"/>
                    </a:ext>
                  </a:extLst>
                </a:gridCol>
                <a:gridCol w="332318">
                  <a:extLst>
                    <a:ext uri="{9D8B030D-6E8A-4147-A177-3AD203B41FA5}">
                      <a16:colId xmlns:a16="http://schemas.microsoft.com/office/drawing/2014/main" val="1229508229"/>
                    </a:ext>
                  </a:extLst>
                </a:gridCol>
                <a:gridCol w="332318">
                  <a:extLst>
                    <a:ext uri="{9D8B030D-6E8A-4147-A177-3AD203B41FA5}">
                      <a16:colId xmlns:a16="http://schemas.microsoft.com/office/drawing/2014/main" val="2876895880"/>
                    </a:ext>
                  </a:extLst>
                </a:gridCol>
                <a:gridCol w="332318">
                  <a:extLst>
                    <a:ext uri="{9D8B030D-6E8A-4147-A177-3AD203B41FA5}">
                      <a16:colId xmlns:a16="http://schemas.microsoft.com/office/drawing/2014/main" val="3368445663"/>
                    </a:ext>
                  </a:extLst>
                </a:gridCol>
                <a:gridCol w="332318">
                  <a:extLst>
                    <a:ext uri="{9D8B030D-6E8A-4147-A177-3AD203B41FA5}">
                      <a16:colId xmlns:a16="http://schemas.microsoft.com/office/drawing/2014/main" val="366549986"/>
                    </a:ext>
                  </a:extLst>
                </a:gridCol>
                <a:gridCol w="332318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</a:tblGrid>
              <a:tr h="33231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040226"/>
                  </a:ext>
                </a:extLst>
              </a:tr>
              <a:tr h="33231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08283"/>
                  </a:ext>
                </a:extLst>
              </a:tr>
              <a:tr h="33231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16667"/>
                  </a:ext>
                </a:extLst>
              </a:tr>
              <a:tr h="33231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751597"/>
                  </a:ext>
                </a:extLst>
              </a:tr>
              <a:tr h="33231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5106"/>
                  </a:ext>
                </a:extLst>
              </a:tr>
              <a:tr h="332318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4944"/>
                  </a:ext>
                </a:extLst>
              </a:tr>
              <a:tr h="332318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  <a:tr h="33231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 dirty="0">
                        <a:latin typeface="Calibri" panose="020F0502020204030204" pitchFamily="34" charset="0"/>
                      </a:endParaRPr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12481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A8349AA-5353-F54E-8122-ACD332F0C4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22324" y="1726047"/>
          <a:ext cx="203001" cy="2990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001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</a:tblGrid>
              <a:tr h="332320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649052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040226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08283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216667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r"/>
                      <a:endParaRPr lang="en-GB" sz="1100" b="1" dirty="0">
                        <a:latin typeface="Calibri" panose="020F0502020204030204" pitchFamily="34" charset="0"/>
                      </a:endParaRP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751597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75106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34944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124817"/>
                  </a:ext>
                </a:extLst>
              </a:tr>
            </a:tbl>
          </a:graphicData>
        </a:graphic>
      </p:graphicFrame>
      <p:sp>
        <p:nvSpPr>
          <p:cNvPr id="10" name="Isosceles Triangle 13">
            <a:extLst>
              <a:ext uri="{FF2B5EF4-FFF2-40B4-BE49-F238E27FC236}">
                <a16:creationId xmlns:a16="http://schemas.microsoft.com/office/drawing/2014/main" id="{6F519F3C-FF0F-C948-970C-F3CEC8E38834}"/>
              </a:ext>
            </a:extLst>
          </p:cNvPr>
          <p:cNvSpPr/>
          <p:nvPr/>
        </p:nvSpPr>
        <p:spPr>
          <a:xfrm>
            <a:off x="7184247" y="1625924"/>
            <a:ext cx="82154" cy="8569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1" name="Isosceles Triangle 14">
            <a:extLst>
              <a:ext uri="{FF2B5EF4-FFF2-40B4-BE49-F238E27FC236}">
                <a16:creationId xmlns:a16="http://schemas.microsoft.com/office/drawing/2014/main" id="{B721B35C-CB1B-CF49-A566-D29C6A7C4A35}"/>
              </a:ext>
            </a:extLst>
          </p:cNvPr>
          <p:cNvSpPr/>
          <p:nvPr/>
        </p:nvSpPr>
        <p:spPr>
          <a:xfrm flipV="1">
            <a:off x="7176031" y="4725585"/>
            <a:ext cx="90370" cy="9426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2" name="Isosceles Triangle 15">
            <a:extLst>
              <a:ext uri="{FF2B5EF4-FFF2-40B4-BE49-F238E27FC236}">
                <a16:creationId xmlns:a16="http://schemas.microsoft.com/office/drawing/2014/main" id="{F6C73936-096D-B445-A639-B259F697BE76}"/>
              </a:ext>
            </a:extLst>
          </p:cNvPr>
          <p:cNvSpPr/>
          <p:nvPr/>
        </p:nvSpPr>
        <p:spPr>
          <a:xfrm rot="16200000">
            <a:off x="5646947" y="3186656"/>
            <a:ext cx="82154" cy="8569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F84C52-AC4B-F949-92AE-FB0C45C95F3A}"/>
              </a:ext>
            </a:extLst>
          </p:cNvPr>
          <p:cNvSpPr/>
          <p:nvPr/>
        </p:nvSpPr>
        <p:spPr>
          <a:xfrm>
            <a:off x="7891876" y="2556075"/>
            <a:ext cx="664006" cy="1994680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8CAA9B-317C-694F-B9DA-87376AA8881C}"/>
              </a:ext>
            </a:extLst>
          </p:cNvPr>
          <p:cNvSpPr txBox="1"/>
          <p:nvPr/>
        </p:nvSpPr>
        <p:spPr>
          <a:xfrm>
            <a:off x="7745685" y="4501126"/>
            <a:ext cx="1654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181F0C-31ED-2147-B059-747447996BC0}"/>
              </a:ext>
            </a:extLst>
          </p:cNvPr>
          <p:cNvSpPr txBox="1"/>
          <p:nvPr/>
        </p:nvSpPr>
        <p:spPr>
          <a:xfrm>
            <a:off x="8490940" y="4501126"/>
            <a:ext cx="1707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3DDCC2-8C0A-6D49-A186-6CE853280865}"/>
              </a:ext>
            </a:extLst>
          </p:cNvPr>
          <p:cNvSpPr txBox="1"/>
          <p:nvPr/>
        </p:nvSpPr>
        <p:spPr>
          <a:xfrm>
            <a:off x="8485571" y="2369538"/>
            <a:ext cx="2197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7" name="Speech Bubble: Rectangle with Corners Rounded 22">
            <a:extLst>
              <a:ext uri="{FF2B5EF4-FFF2-40B4-BE49-F238E27FC236}">
                <a16:creationId xmlns:a16="http://schemas.microsoft.com/office/drawing/2014/main" id="{07250C7F-F1AE-E54B-B636-6E4C2F193E00}"/>
              </a:ext>
            </a:extLst>
          </p:cNvPr>
          <p:cNvSpPr/>
          <p:nvPr/>
        </p:nvSpPr>
        <p:spPr>
          <a:xfrm>
            <a:off x="2530107" y="1749216"/>
            <a:ext cx="2514031" cy="1250633"/>
          </a:xfrm>
          <a:prstGeom prst="wedgeRoundRectCallout">
            <a:avLst>
              <a:gd name="adj1" fmla="val 92584"/>
              <a:gd name="adj2" fmla="val 118028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Point B will become the coordinate (1, 4). 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5CDE970-BD2F-9946-BA32-03D10D5B723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36495" y="3231016"/>
          <a:ext cx="2977658" cy="16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851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  <a:gridCol w="330851">
                  <a:extLst>
                    <a:ext uri="{9D8B030D-6E8A-4147-A177-3AD203B41FA5}">
                      <a16:colId xmlns:a16="http://schemas.microsoft.com/office/drawing/2014/main" val="3597772720"/>
                    </a:ext>
                  </a:extLst>
                </a:gridCol>
                <a:gridCol w="330851">
                  <a:extLst>
                    <a:ext uri="{9D8B030D-6E8A-4147-A177-3AD203B41FA5}">
                      <a16:colId xmlns:a16="http://schemas.microsoft.com/office/drawing/2014/main" val="4222459870"/>
                    </a:ext>
                  </a:extLst>
                </a:gridCol>
                <a:gridCol w="330851">
                  <a:extLst>
                    <a:ext uri="{9D8B030D-6E8A-4147-A177-3AD203B41FA5}">
                      <a16:colId xmlns:a16="http://schemas.microsoft.com/office/drawing/2014/main" val="1229508229"/>
                    </a:ext>
                  </a:extLst>
                </a:gridCol>
                <a:gridCol w="165425">
                  <a:extLst>
                    <a:ext uri="{9D8B030D-6E8A-4147-A177-3AD203B41FA5}">
                      <a16:colId xmlns:a16="http://schemas.microsoft.com/office/drawing/2014/main" val="2876895880"/>
                    </a:ext>
                  </a:extLst>
                </a:gridCol>
                <a:gridCol w="165425">
                  <a:extLst>
                    <a:ext uri="{9D8B030D-6E8A-4147-A177-3AD203B41FA5}">
                      <a16:colId xmlns:a16="http://schemas.microsoft.com/office/drawing/2014/main" val="2640140831"/>
                    </a:ext>
                  </a:extLst>
                </a:gridCol>
                <a:gridCol w="330851">
                  <a:extLst>
                    <a:ext uri="{9D8B030D-6E8A-4147-A177-3AD203B41FA5}">
                      <a16:colId xmlns:a16="http://schemas.microsoft.com/office/drawing/2014/main" val="3368445663"/>
                    </a:ext>
                  </a:extLst>
                </a:gridCol>
                <a:gridCol w="330851">
                  <a:extLst>
                    <a:ext uri="{9D8B030D-6E8A-4147-A177-3AD203B41FA5}">
                      <a16:colId xmlns:a16="http://schemas.microsoft.com/office/drawing/2014/main" val="366549986"/>
                    </a:ext>
                  </a:extLst>
                </a:gridCol>
                <a:gridCol w="330851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  <a:gridCol w="330851">
                  <a:extLst>
                    <a:ext uri="{9D8B030D-6E8A-4147-A177-3AD203B41FA5}">
                      <a16:colId xmlns:a16="http://schemas.microsoft.com/office/drawing/2014/main" val="1695185005"/>
                    </a:ext>
                  </a:extLst>
                </a:gridCol>
              </a:tblGrid>
              <a:tr h="164776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124817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F59F600-E923-DE4A-8C8D-7EC06392F8EE}"/>
              </a:ext>
            </a:extLst>
          </p:cNvPr>
          <p:cNvSpPr txBox="1"/>
          <p:nvPr/>
        </p:nvSpPr>
        <p:spPr>
          <a:xfrm>
            <a:off x="7712795" y="2369538"/>
            <a:ext cx="1654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22" name="Isosceles Triangle 15">
            <a:extLst>
              <a:ext uri="{FF2B5EF4-FFF2-40B4-BE49-F238E27FC236}">
                <a16:creationId xmlns:a16="http://schemas.microsoft.com/office/drawing/2014/main" id="{E05CB0C6-0724-4843-BC3C-807E6E86FACB}"/>
              </a:ext>
            </a:extLst>
          </p:cNvPr>
          <p:cNvSpPr/>
          <p:nvPr/>
        </p:nvSpPr>
        <p:spPr>
          <a:xfrm rot="5400000">
            <a:off x="8687340" y="3186656"/>
            <a:ext cx="82154" cy="8569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</a:rPr>
              <a:t>I draw shape ABCD on the grid. I want to translate the shape so that point D becomes the coordinate (-3,-2).</a:t>
            </a: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Do you agree? Explain why.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No, </a:t>
            </a:r>
            <a:r>
              <a:rPr lang="en-GB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it </a:t>
            </a: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is incorrect. Point B will translate to (-1, 4). I</a:t>
            </a:r>
            <a:r>
              <a:rPr lang="en-GB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forgot to include the negative sign.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425350-C2B7-F945-A462-024058803F09}"/>
              </a:ext>
            </a:extLst>
          </p:cNvPr>
          <p:cNvSpPr/>
          <p:nvPr/>
        </p:nvSpPr>
        <p:spPr>
          <a:xfrm>
            <a:off x="5311788" y="1532926"/>
            <a:ext cx="3816096" cy="34078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113702-967F-174E-AA6E-9F17744B7C3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96963" y="1892211"/>
          <a:ext cx="2658544" cy="2658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318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  <a:gridCol w="332318">
                  <a:extLst>
                    <a:ext uri="{9D8B030D-6E8A-4147-A177-3AD203B41FA5}">
                      <a16:colId xmlns:a16="http://schemas.microsoft.com/office/drawing/2014/main" val="3597772720"/>
                    </a:ext>
                  </a:extLst>
                </a:gridCol>
                <a:gridCol w="332318">
                  <a:extLst>
                    <a:ext uri="{9D8B030D-6E8A-4147-A177-3AD203B41FA5}">
                      <a16:colId xmlns:a16="http://schemas.microsoft.com/office/drawing/2014/main" val="4222459870"/>
                    </a:ext>
                  </a:extLst>
                </a:gridCol>
                <a:gridCol w="332318">
                  <a:extLst>
                    <a:ext uri="{9D8B030D-6E8A-4147-A177-3AD203B41FA5}">
                      <a16:colId xmlns:a16="http://schemas.microsoft.com/office/drawing/2014/main" val="1229508229"/>
                    </a:ext>
                  </a:extLst>
                </a:gridCol>
                <a:gridCol w="332318">
                  <a:extLst>
                    <a:ext uri="{9D8B030D-6E8A-4147-A177-3AD203B41FA5}">
                      <a16:colId xmlns:a16="http://schemas.microsoft.com/office/drawing/2014/main" val="2876895880"/>
                    </a:ext>
                  </a:extLst>
                </a:gridCol>
                <a:gridCol w="332318">
                  <a:extLst>
                    <a:ext uri="{9D8B030D-6E8A-4147-A177-3AD203B41FA5}">
                      <a16:colId xmlns:a16="http://schemas.microsoft.com/office/drawing/2014/main" val="3368445663"/>
                    </a:ext>
                  </a:extLst>
                </a:gridCol>
                <a:gridCol w="332318">
                  <a:extLst>
                    <a:ext uri="{9D8B030D-6E8A-4147-A177-3AD203B41FA5}">
                      <a16:colId xmlns:a16="http://schemas.microsoft.com/office/drawing/2014/main" val="366549986"/>
                    </a:ext>
                  </a:extLst>
                </a:gridCol>
                <a:gridCol w="332318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</a:tblGrid>
              <a:tr h="33231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040226"/>
                  </a:ext>
                </a:extLst>
              </a:tr>
              <a:tr h="33231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08283"/>
                  </a:ext>
                </a:extLst>
              </a:tr>
              <a:tr h="33231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16667"/>
                  </a:ext>
                </a:extLst>
              </a:tr>
              <a:tr h="33231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751597"/>
                  </a:ext>
                </a:extLst>
              </a:tr>
              <a:tr h="33231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5106"/>
                  </a:ext>
                </a:extLst>
              </a:tr>
              <a:tr h="332318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4944"/>
                  </a:ext>
                </a:extLst>
              </a:tr>
              <a:tr h="332318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  <a:tr h="33231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 dirty="0">
                        <a:latin typeface="Calibri" panose="020F0502020204030204" pitchFamily="34" charset="0"/>
                      </a:endParaRPr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3520" marR="53520" marT="53520" marB="535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12481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A8349AA-5353-F54E-8122-ACD332F0C4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22324" y="1726047"/>
          <a:ext cx="203001" cy="2990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001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</a:tblGrid>
              <a:tr h="332320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649052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040226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08283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216667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r"/>
                      <a:endParaRPr lang="en-GB" sz="1100" b="1" dirty="0">
                        <a:latin typeface="Calibri" panose="020F0502020204030204" pitchFamily="34" charset="0"/>
                      </a:endParaRP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751597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75106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34944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486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124817"/>
                  </a:ext>
                </a:extLst>
              </a:tr>
            </a:tbl>
          </a:graphicData>
        </a:graphic>
      </p:graphicFrame>
      <p:sp>
        <p:nvSpPr>
          <p:cNvPr id="10" name="Isosceles Triangle 13">
            <a:extLst>
              <a:ext uri="{FF2B5EF4-FFF2-40B4-BE49-F238E27FC236}">
                <a16:creationId xmlns:a16="http://schemas.microsoft.com/office/drawing/2014/main" id="{6F519F3C-FF0F-C948-970C-F3CEC8E38834}"/>
              </a:ext>
            </a:extLst>
          </p:cNvPr>
          <p:cNvSpPr/>
          <p:nvPr/>
        </p:nvSpPr>
        <p:spPr>
          <a:xfrm>
            <a:off x="7184247" y="1625924"/>
            <a:ext cx="82154" cy="8569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1" name="Isosceles Triangle 14">
            <a:extLst>
              <a:ext uri="{FF2B5EF4-FFF2-40B4-BE49-F238E27FC236}">
                <a16:creationId xmlns:a16="http://schemas.microsoft.com/office/drawing/2014/main" id="{B721B35C-CB1B-CF49-A566-D29C6A7C4A35}"/>
              </a:ext>
            </a:extLst>
          </p:cNvPr>
          <p:cNvSpPr/>
          <p:nvPr/>
        </p:nvSpPr>
        <p:spPr>
          <a:xfrm flipV="1">
            <a:off x="7176031" y="4725585"/>
            <a:ext cx="90370" cy="9426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2" name="Isosceles Triangle 15">
            <a:extLst>
              <a:ext uri="{FF2B5EF4-FFF2-40B4-BE49-F238E27FC236}">
                <a16:creationId xmlns:a16="http://schemas.microsoft.com/office/drawing/2014/main" id="{F6C73936-096D-B445-A639-B259F697BE76}"/>
              </a:ext>
            </a:extLst>
          </p:cNvPr>
          <p:cNvSpPr/>
          <p:nvPr/>
        </p:nvSpPr>
        <p:spPr>
          <a:xfrm rot="16200000">
            <a:off x="5646947" y="3186656"/>
            <a:ext cx="82154" cy="8569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F84C52-AC4B-F949-92AE-FB0C45C95F3A}"/>
              </a:ext>
            </a:extLst>
          </p:cNvPr>
          <p:cNvSpPr/>
          <p:nvPr/>
        </p:nvSpPr>
        <p:spPr>
          <a:xfrm>
            <a:off x="7891876" y="2556075"/>
            <a:ext cx="664006" cy="1994680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8CAA9B-317C-694F-B9DA-87376AA8881C}"/>
              </a:ext>
            </a:extLst>
          </p:cNvPr>
          <p:cNvSpPr txBox="1"/>
          <p:nvPr/>
        </p:nvSpPr>
        <p:spPr>
          <a:xfrm>
            <a:off x="7745685" y="4501126"/>
            <a:ext cx="1654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181F0C-31ED-2147-B059-747447996BC0}"/>
              </a:ext>
            </a:extLst>
          </p:cNvPr>
          <p:cNvSpPr txBox="1"/>
          <p:nvPr/>
        </p:nvSpPr>
        <p:spPr>
          <a:xfrm>
            <a:off x="8490940" y="4501126"/>
            <a:ext cx="1707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3DDCC2-8C0A-6D49-A186-6CE853280865}"/>
              </a:ext>
            </a:extLst>
          </p:cNvPr>
          <p:cNvSpPr txBox="1"/>
          <p:nvPr/>
        </p:nvSpPr>
        <p:spPr>
          <a:xfrm>
            <a:off x="8485571" y="2369538"/>
            <a:ext cx="2197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7" name="Speech Bubble: Rectangle with Corners Rounded 22">
            <a:extLst>
              <a:ext uri="{FF2B5EF4-FFF2-40B4-BE49-F238E27FC236}">
                <a16:creationId xmlns:a16="http://schemas.microsoft.com/office/drawing/2014/main" id="{07250C7F-F1AE-E54B-B636-6E4C2F193E00}"/>
              </a:ext>
            </a:extLst>
          </p:cNvPr>
          <p:cNvSpPr/>
          <p:nvPr/>
        </p:nvSpPr>
        <p:spPr>
          <a:xfrm>
            <a:off x="2530107" y="1749216"/>
            <a:ext cx="2514031" cy="1250633"/>
          </a:xfrm>
          <a:prstGeom prst="wedgeRoundRectCallout">
            <a:avLst>
              <a:gd name="adj1" fmla="val 94317"/>
              <a:gd name="adj2" fmla="val 117332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Point B will become the coordinate (1, 4). 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5CDE970-BD2F-9946-BA32-03D10D5B723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36495" y="3231016"/>
          <a:ext cx="2977658" cy="16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851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  <a:gridCol w="330851">
                  <a:extLst>
                    <a:ext uri="{9D8B030D-6E8A-4147-A177-3AD203B41FA5}">
                      <a16:colId xmlns:a16="http://schemas.microsoft.com/office/drawing/2014/main" val="3597772720"/>
                    </a:ext>
                  </a:extLst>
                </a:gridCol>
                <a:gridCol w="330851">
                  <a:extLst>
                    <a:ext uri="{9D8B030D-6E8A-4147-A177-3AD203B41FA5}">
                      <a16:colId xmlns:a16="http://schemas.microsoft.com/office/drawing/2014/main" val="4222459870"/>
                    </a:ext>
                  </a:extLst>
                </a:gridCol>
                <a:gridCol w="330851">
                  <a:extLst>
                    <a:ext uri="{9D8B030D-6E8A-4147-A177-3AD203B41FA5}">
                      <a16:colId xmlns:a16="http://schemas.microsoft.com/office/drawing/2014/main" val="1229508229"/>
                    </a:ext>
                  </a:extLst>
                </a:gridCol>
                <a:gridCol w="165425">
                  <a:extLst>
                    <a:ext uri="{9D8B030D-6E8A-4147-A177-3AD203B41FA5}">
                      <a16:colId xmlns:a16="http://schemas.microsoft.com/office/drawing/2014/main" val="2876895880"/>
                    </a:ext>
                  </a:extLst>
                </a:gridCol>
                <a:gridCol w="165425">
                  <a:extLst>
                    <a:ext uri="{9D8B030D-6E8A-4147-A177-3AD203B41FA5}">
                      <a16:colId xmlns:a16="http://schemas.microsoft.com/office/drawing/2014/main" val="2640140831"/>
                    </a:ext>
                  </a:extLst>
                </a:gridCol>
                <a:gridCol w="330851">
                  <a:extLst>
                    <a:ext uri="{9D8B030D-6E8A-4147-A177-3AD203B41FA5}">
                      <a16:colId xmlns:a16="http://schemas.microsoft.com/office/drawing/2014/main" val="3368445663"/>
                    </a:ext>
                  </a:extLst>
                </a:gridCol>
                <a:gridCol w="330851">
                  <a:extLst>
                    <a:ext uri="{9D8B030D-6E8A-4147-A177-3AD203B41FA5}">
                      <a16:colId xmlns:a16="http://schemas.microsoft.com/office/drawing/2014/main" val="366549986"/>
                    </a:ext>
                  </a:extLst>
                </a:gridCol>
                <a:gridCol w="330851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  <a:gridCol w="330851">
                  <a:extLst>
                    <a:ext uri="{9D8B030D-6E8A-4147-A177-3AD203B41FA5}">
                      <a16:colId xmlns:a16="http://schemas.microsoft.com/office/drawing/2014/main" val="1695185005"/>
                    </a:ext>
                  </a:extLst>
                </a:gridCol>
              </a:tblGrid>
              <a:tr h="164776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124817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F59F600-E923-DE4A-8C8D-7EC06392F8EE}"/>
              </a:ext>
            </a:extLst>
          </p:cNvPr>
          <p:cNvSpPr txBox="1"/>
          <p:nvPr/>
        </p:nvSpPr>
        <p:spPr>
          <a:xfrm>
            <a:off x="7712795" y="2369538"/>
            <a:ext cx="1654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22" name="Isosceles Triangle 15">
            <a:extLst>
              <a:ext uri="{FF2B5EF4-FFF2-40B4-BE49-F238E27FC236}">
                <a16:creationId xmlns:a16="http://schemas.microsoft.com/office/drawing/2014/main" id="{E05CB0C6-0724-4843-BC3C-807E6E86FACB}"/>
              </a:ext>
            </a:extLst>
          </p:cNvPr>
          <p:cNvSpPr/>
          <p:nvPr/>
        </p:nvSpPr>
        <p:spPr>
          <a:xfrm rot="5400000">
            <a:off x="8687340" y="3186656"/>
            <a:ext cx="82154" cy="8569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47AA88-E312-0645-86C9-35F7571B45DE}"/>
              </a:ext>
            </a:extLst>
          </p:cNvPr>
          <p:cNvSpPr/>
          <p:nvPr/>
        </p:nvSpPr>
        <p:spPr>
          <a:xfrm>
            <a:off x="6228630" y="1899129"/>
            <a:ext cx="664006" cy="19946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7D67664-04E0-4327-8AF7-62C6E60E7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0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339635" y="272388"/>
            <a:ext cx="10053064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Task 1</a:t>
            </a:r>
            <a:endParaRPr lang="en-GB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865" y="1297900"/>
            <a:ext cx="9261672" cy="449716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46ACCD-B62B-495F-8F73-FF5C58F38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" y="568448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339635" y="272388"/>
            <a:ext cx="10053064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Task 1 answers</a:t>
            </a:r>
            <a:endParaRPr lang="en-GB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408" y="1306609"/>
            <a:ext cx="9261672" cy="4497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2594" y="3021876"/>
            <a:ext cx="287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4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948" y="3483541"/>
            <a:ext cx="287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5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8220" y="4315098"/>
            <a:ext cx="76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left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61863" y="4315098"/>
            <a:ext cx="54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up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3054" y="5198808"/>
            <a:ext cx="287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6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712" y="5196184"/>
            <a:ext cx="87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left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91990" y="5196184"/>
            <a:ext cx="287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2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3221" y="5196184"/>
            <a:ext cx="102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down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46ACCD-B62B-495F-8F73-FF5C58F38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" y="568448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335010"/>
            <a:ext cx="4805680" cy="6227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562" y="190984"/>
            <a:ext cx="961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Task 2</a:t>
            </a:r>
            <a:endParaRPr lang="en-GB" sz="24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6ACCD-B62B-495F-8F73-FF5C58F38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" y="568448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2" t="17590" r="28750" b="8936"/>
          <a:stretch/>
        </p:blipFill>
        <p:spPr>
          <a:xfrm>
            <a:off x="6620030" y="1420993"/>
            <a:ext cx="5087566" cy="5038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2EBA22-BE9B-4F1A-A308-272E41815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909848"/>
            <a:ext cx="971952" cy="7217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0052A3-6F1A-43D7-86B7-F3E0A592A2EB}"/>
              </a:ext>
            </a:extLst>
          </p:cNvPr>
          <p:cNvSpPr txBox="1"/>
          <p:nvPr/>
        </p:nvSpPr>
        <p:spPr>
          <a:xfrm>
            <a:off x="716391" y="681332"/>
            <a:ext cx="5339978" cy="2553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going to focus on the horizontal line reflection.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rectangle is located in the first quadrant.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am going to reflect the square using the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x-axis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placing the reflected square on the fourth quadrant.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43B76B-6420-4ADF-AEC6-8701B5FD3716}"/>
              </a:ext>
            </a:extLst>
          </p:cNvPr>
          <p:cNvSpPr txBox="1"/>
          <p:nvPr/>
        </p:nvSpPr>
        <p:spPr>
          <a:xfrm>
            <a:off x="378539" y="3100074"/>
            <a:ext cx="6159638" cy="23836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coordinates for all vertices of the rectangle in the first quadrant are;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C: (          ,          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D: (          ,           )</a:t>
            </a: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AFAABE-F804-4A01-9F33-0109AFB7DD88}"/>
              </a:ext>
            </a:extLst>
          </p:cNvPr>
          <p:cNvSpPr/>
          <p:nvPr/>
        </p:nvSpPr>
        <p:spPr>
          <a:xfrm>
            <a:off x="2333181" y="400924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B01D95-8039-4152-86E4-9541CCA07D71}"/>
              </a:ext>
            </a:extLst>
          </p:cNvPr>
          <p:cNvSpPr/>
          <p:nvPr/>
        </p:nvSpPr>
        <p:spPr>
          <a:xfrm>
            <a:off x="1690525" y="400924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7219EB-1FED-4A3A-A7E6-375D5E9CA245}"/>
              </a:ext>
            </a:extLst>
          </p:cNvPr>
          <p:cNvSpPr/>
          <p:nvPr/>
        </p:nvSpPr>
        <p:spPr>
          <a:xfrm>
            <a:off x="2323754" y="493726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FE17C0-A82E-477D-B14B-1BC022477CDD}"/>
              </a:ext>
            </a:extLst>
          </p:cNvPr>
          <p:cNvSpPr/>
          <p:nvPr/>
        </p:nvSpPr>
        <p:spPr>
          <a:xfrm>
            <a:off x="1681098" y="493726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F206BD-3482-4CDB-8D32-4756057DA8DE}"/>
              </a:ext>
            </a:extLst>
          </p:cNvPr>
          <p:cNvSpPr/>
          <p:nvPr/>
        </p:nvSpPr>
        <p:spPr>
          <a:xfrm>
            <a:off x="5158709" y="4918406"/>
            <a:ext cx="431266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B4B17D-1D87-4CC2-A50F-C36B5B0ABF1C}"/>
              </a:ext>
            </a:extLst>
          </p:cNvPr>
          <p:cNvSpPr/>
          <p:nvPr/>
        </p:nvSpPr>
        <p:spPr>
          <a:xfrm>
            <a:off x="4487772" y="4918406"/>
            <a:ext cx="431266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079901-C5DF-4B00-A89E-A0164DE5B975}"/>
              </a:ext>
            </a:extLst>
          </p:cNvPr>
          <p:cNvSpPr/>
          <p:nvPr/>
        </p:nvSpPr>
        <p:spPr>
          <a:xfrm>
            <a:off x="5077951" y="400924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398E3F-6EC6-4ABE-9FDC-8113177E3F4B}"/>
              </a:ext>
            </a:extLst>
          </p:cNvPr>
          <p:cNvSpPr/>
          <p:nvPr/>
        </p:nvSpPr>
        <p:spPr>
          <a:xfrm>
            <a:off x="4416441" y="400924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E2BC33-388F-413F-B984-2FD6A41B5E4A}"/>
              </a:ext>
            </a:extLst>
          </p:cNvPr>
          <p:cNvSpPr/>
          <p:nvPr/>
        </p:nvSpPr>
        <p:spPr>
          <a:xfrm>
            <a:off x="9615250" y="2007257"/>
            <a:ext cx="1952148" cy="14617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4FCE25-946A-4A4F-98ED-26289E748B6E}"/>
              </a:ext>
            </a:extLst>
          </p:cNvPr>
          <p:cNvCxnSpPr>
            <a:cxnSpLocks/>
          </p:cNvCxnSpPr>
          <p:nvPr/>
        </p:nvCxnSpPr>
        <p:spPr>
          <a:xfrm flipV="1">
            <a:off x="6665542" y="3968032"/>
            <a:ext cx="4947368" cy="995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BCF5B56-F811-4491-AA5D-F2674BAE3505}"/>
              </a:ext>
            </a:extLst>
          </p:cNvPr>
          <p:cNvSpPr txBox="1"/>
          <p:nvPr/>
        </p:nvSpPr>
        <p:spPr>
          <a:xfrm>
            <a:off x="7419509" y="2159123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X-AXIS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D5960B-90D0-4455-809B-462CF9BD99A0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7905892" y="2567746"/>
            <a:ext cx="890498" cy="140028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AB072FD-7D29-48C3-A096-671C9B3CCE12}"/>
              </a:ext>
            </a:extLst>
          </p:cNvPr>
          <p:cNvSpPr txBox="1"/>
          <p:nvPr/>
        </p:nvSpPr>
        <p:spPr>
          <a:xfrm>
            <a:off x="9221569" y="2966113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AE66B0-6351-41E3-BB87-7F509741BE6A}"/>
              </a:ext>
            </a:extLst>
          </p:cNvPr>
          <p:cNvSpPr txBox="1"/>
          <p:nvPr/>
        </p:nvSpPr>
        <p:spPr>
          <a:xfrm>
            <a:off x="11651938" y="2966113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C07AA30-85D5-4333-AFDB-8013D125F482}"/>
              </a:ext>
            </a:extLst>
          </p:cNvPr>
          <p:cNvSpPr/>
          <p:nvPr/>
        </p:nvSpPr>
        <p:spPr>
          <a:xfrm>
            <a:off x="9564229" y="3414386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47BC6D-7FD8-43E9-B0C9-F9A9D371D116}"/>
              </a:ext>
            </a:extLst>
          </p:cNvPr>
          <p:cNvSpPr/>
          <p:nvPr/>
        </p:nvSpPr>
        <p:spPr>
          <a:xfrm>
            <a:off x="11516546" y="3414386"/>
            <a:ext cx="97077" cy="970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B53C89-7283-4685-8FF6-1CA38F5E7CCC}"/>
              </a:ext>
            </a:extLst>
          </p:cNvPr>
          <p:cNvSpPr txBox="1"/>
          <p:nvPr/>
        </p:nvSpPr>
        <p:spPr>
          <a:xfrm>
            <a:off x="9240651" y="1523258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FBE364A-2CF7-4915-950A-E792EC8E4F49}"/>
              </a:ext>
            </a:extLst>
          </p:cNvPr>
          <p:cNvSpPr/>
          <p:nvPr/>
        </p:nvSpPr>
        <p:spPr>
          <a:xfrm>
            <a:off x="11532016" y="1964496"/>
            <a:ext cx="97077" cy="9707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308C79-C10A-4F63-8ADD-E2B023018471}"/>
              </a:ext>
            </a:extLst>
          </p:cNvPr>
          <p:cNvSpPr/>
          <p:nvPr/>
        </p:nvSpPr>
        <p:spPr>
          <a:xfrm>
            <a:off x="9566124" y="1966048"/>
            <a:ext cx="97077" cy="970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4827B1-EF5E-447A-B206-CEC696C8DBC4}"/>
              </a:ext>
            </a:extLst>
          </p:cNvPr>
          <p:cNvSpPr txBox="1"/>
          <p:nvPr/>
        </p:nvSpPr>
        <p:spPr>
          <a:xfrm>
            <a:off x="11651938" y="1510820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00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335010"/>
            <a:ext cx="4805680" cy="6227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562" y="190984"/>
            <a:ext cx="1960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Task </a:t>
            </a:r>
            <a:r>
              <a:rPr lang="en-GB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 answer</a:t>
            </a:r>
            <a:endParaRPr lang="en-GB" sz="24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644640" y="1920240"/>
            <a:ext cx="1026160" cy="1016000"/>
          </a:xfrm>
          <a:custGeom>
            <a:avLst/>
            <a:gdLst>
              <a:gd name="connsiteX0" fmla="*/ 0 w 1026160"/>
              <a:gd name="connsiteY0" fmla="*/ 1005840 h 1016000"/>
              <a:gd name="connsiteX1" fmla="*/ 1026160 w 1026160"/>
              <a:gd name="connsiteY1" fmla="*/ 1016000 h 1016000"/>
              <a:gd name="connsiteX2" fmla="*/ 0 w 1026160"/>
              <a:gd name="connsiteY2" fmla="*/ 0 h 1016000"/>
              <a:gd name="connsiteX3" fmla="*/ 0 w 1026160"/>
              <a:gd name="connsiteY3" fmla="*/ 100584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6160" h="1016000">
                <a:moveTo>
                  <a:pt x="0" y="1005840"/>
                </a:moveTo>
                <a:lnTo>
                  <a:pt x="1026160" y="1016000"/>
                </a:lnTo>
                <a:lnTo>
                  <a:pt x="0" y="0"/>
                </a:lnTo>
                <a:lnTo>
                  <a:pt x="0" y="100584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6ACCD-B62B-495F-8F73-FF5C58F38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" y="568448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9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716" y="968477"/>
            <a:ext cx="6098764" cy="53611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339635" y="272388"/>
            <a:ext cx="10053064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Task 3</a:t>
            </a: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46ACCD-B62B-495F-8F73-FF5C58F38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" y="568448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716" y="968477"/>
            <a:ext cx="6098764" cy="53611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339635" y="272389"/>
            <a:ext cx="5085805" cy="59121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Task 3</a:t>
            </a: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5130800" y="2926080"/>
            <a:ext cx="2032000" cy="1635760"/>
          </a:xfrm>
          <a:custGeom>
            <a:avLst/>
            <a:gdLst>
              <a:gd name="connsiteX0" fmla="*/ 1635760 w 2032000"/>
              <a:gd name="connsiteY0" fmla="*/ 1635760 h 1635760"/>
              <a:gd name="connsiteX1" fmla="*/ 0 w 2032000"/>
              <a:gd name="connsiteY1" fmla="*/ 822960 h 1635760"/>
              <a:gd name="connsiteX2" fmla="*/ 1229360 w 2032000"/>
              <a:gd name="connsiteY2" fmla="*/ 0 h 1635760"/>
              <a:gd name="connsiteX3" fmla="*/ 2032000 w 2032000"/>
              <a:gd name="connsiteY3" fmla="*/ 426720 h 1635760"/>
              <a:gd name="connsiteX4" fmla="*/ 1635760 w 2032000"/>
              <a:gd name="connsiteY4" fmla="*/ 1635760 h 163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1635760">
                <a:moveTo>
                  <a:pt x="1635760" y="1635760"/>
                </a:moveTo>
                <a:lnTo>
                  <a:pt x="0" y="822960"/>
                </a:lnTo>
                <a:lnTo>
                  <a:pt x="1229360" y="0"/>
                </a:lnTo>
                <a:lnTo>
                  <a:pt x="2032000" y="426720"/>
                </a:lnTo>
                <a:lnTo>
                  <a:pt x="1635760" y="163576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46ACCD-B62B-495F-8F73-FF5C58F38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" y="568448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339635" y="272388"/>
            <a:ext cx="10053064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Task 4</a:t>
            </a:r>
            <a:endParaRPr lang="en-GB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3005"/>
          <a:stretch/>
        </p:blipFill>
        <p:spPr>
          <a:xfrm>
            <a:off x="9742939" y="3094103"/>
            <a:ext cx="1299519" cy="1911424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61463" y="2362100"/>
            <a:ext cx="3518263" cy="303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dirty="0">
                <a:solidFill>
                  <a:srgbClr val="C00000"/>
                </a:solidFill>
              </a:rPr>
              <a:t>A rectangle has the following vertices: </a:t>
            </a:r>
            <a:endParaRPr lang="en-GB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dirty="0" smtClean="0">
                <a:solidFill>
                  <a:srgbClr val="C00000"/>
                </a:solidFill>
              </a:rPr>
              <a:t>(-</a:t>
            </a:r>
            <a:r>
              <a:rPr lang="en-GB" dirty="0">
                <a:solidFill>
                  <a:srgbClr val="C00000"/>
                </a:solidFill>
              </a:rPr>
              <a:t>4,2) (-4,1) (-1,2) (-1,1). </a:t>
            </a:r>
            <a:endParaRPr lang="en-GB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GB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GB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dirty="0" smtClean="0">
                <a:solidFill>
                  <a:srgbClr val="C00000"/>
                </a:solidFill>
              </a:rPr>
              <a:t>It </a:t>
            </a:r>
            <a:r>
              <a:rPr lang="en-GB" dirty="0">
                <a:solidFill>
                  <a:srgbClr val="C00000"/>
                </a:solidFill>
              </a:rPr>
              <a:t>is translated 4 right and 2 down</a:t>
            </a:r>
            <a:r>
              <a:rPr lang="en-GB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GB" altLang="en-US" sz="2000" dirty="0">
              <a:solidFill>
                <a:srgbClr val="C0000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000" dirty="0" smtClean="0">
                <a:solidFill>
                  <a:srgbClr val="002060"/>
                </a:solidFill>
                <a:latin typeface="+mn-lt"/>
              </a:rPr>
              <a:t>Draw the shape in its new position and record the coordinates on the right.</a:t>
            </a:r>
            <a:endParaRPr lang="en-GB" altLang="en-US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5" y="1175656"/>
            <a:ext cx="5724087" cy="4903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46ACCD-B62B-495F-8F73-FF5C58F38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25" y="559706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3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339635" y="272388"/>
            <a:ext cx="10053064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Task 4 answers</a:t>
            </a:r>
            <a:endParaRPr lang="en-GB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3005"/>
          <a:stretch/>
        </p:blipFill>
        <p:spPr>
          <a:xfrm>
            <a:off x="9742939" y="3094103"/>
            <a:ext cx="1299519" cy="1911424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61463" y="2362100"/>
            <a:ext cx="3518263" cy="303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dirty="0">
                <a:solidFill>
                  <a:srgbClr val="C00000"/>
                </a:solidFill>
              </a:rPr>
              <a:t>A rectangle has the </a:t>
            </a:r>
            <a:r>
              <a:rPr lang="en-GB" dirty="0" smtClean="0">
                <a:solidFill>
                  <a:srgbClr val="C00000"/>
                </a:solidFill>
              </a:rPr>
              <a:t>following vertices</a:t>
            </a:r>
            <a:r>
              <a:rPr lang="en-GB" dirty="0">
                <a:solidFill>
                  <a:srgbClr val="C00000"/>
                </a:solidFill>
              </a:rPr>
              <a:t>: </a:t>
            </a:r>
            <a:endParaRPr lang="en-GB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dirty="0" smtClean="0">
                <a:solidFill>
                  <a:srgbClr val="C00000"/>
                </a:solidFill>
              </a:rPr>
              <a:t>(-</a:t>
            </a:r>
            <a:r>
              <a:rPr lang="en-GB" dirty="0">
                <a:solidFill>
                  <a:srgbClr val="C00000"/>
                </a:solidFill>
              </a:rPr>
              <a:t>4,2) (-4,1) (-1,2) (-1,1). </a:t>
            </a:r>
            <a:endParaRPr lang="en-GB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GB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GB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dirty="0" smtClean="0">
                <a:solidFill>
                  <a:srgbClr val="C00000"/>
                </a:solidFill>
              </a:rPr>
              <a:t>It </a:t>
            </a:r>
            <a:r>
              <a:rPr lang="en-GB" dirty="0">
                <a:solidFill>
                  <a:srgbClr val="C00000"/>
                </a:solidFill>
              </a:rPr>
              <a:t>is translated 4 right and 2 down</a:t>
            </a:r>
            <a:r>
              <a:rPr lang="en-GB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GB" altLang="en-US" sz="2000" dirty="0">
              <a:solidFill>
                <a:srgbClr val="C0000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000" dirty="0" smtClean="0">
                <a:solidFill>
                  <a:srgbClr val="002060"/>
                </a:solidFill>
                <a:latin typeface="+mn-lt"/>
              </a:rPr>
              <a:t>Draw the shape in its new position and record the coordinates on the right.</a:t>
            </a:r>
            <a:endParaRPr lang="en-GB" altLang="en-US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5" y="1175656"/>
            <a:ext cx="5724087" cy="4903755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005671" y="3018089"/>
            <a:ext cx="3518263" cy="189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dirty="0" smtClean="0">
                <a:solidFill>
                  <a:srgbClr val="C00000"/>
                </a:solidFill>
              </a:rPr>
              <a:t>(0,0)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 smtClean="0">
                <a:solidFill>
                  <a:srgbClr val="C00000"/>
                </a:solidFill>
                <a:latin typeface="+mn-lt"/>
              </a:rPr>
              <a:t>(0,-1)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 smtClean="0">
                <a:solidFill>
                  <a:srgbClr val="C00000"/>
                </a:solidFill>
                <a:latin typeface="+mn-lt"/>
              </a:rPr>
              <a:t>(3,0)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 smtClean="0">
                <a:solidFill>
                  <a:srgbClr val="C00000"/>
                </a:solidFill>
                <a:latin typeface="+mn-lt"/>
              </a:rPr>
              <a:t>(3,-1)</a:t>
            </a:r>
            <a:endParaRPr lang="en-GB" alt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6965" y="3521177"/>
            <a:ext cx="1317811" cy="36914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299883" y="2750490"/>
            <a:ext cx="1317811" cy="36914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46ACCD-B62B-495F-8F73-FF5C58F38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25" y="559706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0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7C1659-2D08-CF42-8C99-09E6DBDC3555}"/>
              </a:ext>
            </a:extLst>
          </p:cNvPr>
          <p:cNvSpPr txBox="1"/>
          <p:nvPr/>
        </p:nvSpPr>
        <p:spPr>
          <a:xfrm>
            <a:off x="5254752" y="2962656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 of Lesson</a:t>
            </a:r>
          </a:p>
        </p:txBody>
      </p:sp>
    </p:spTree>
    <p:extLst>
      <p:ext uri="{BB962C8B-B14F-4D97-AF65-F5344CB8AC3E}">
        <p14:creationId xmlns:p14="http://schemas.microsoft.com/office/powerpoint/2010/main" val="30499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CC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	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en-GB" sz="3200" u="sng" noProof="0" dirty="0" smtClean="0">
                <a:solidFill>
                  <a:prstClr val="black"/>
                </a:solidFill>
                <a:latin typeface="Calibri" panose="020F0502020204030204"/>
              </a:rPr>
              <a:t>12.01</a:t>
            </a:r>
            <a:r>
              <a:rPr kumimoji="0" lang="en-GB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.2021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17" y="1727624"/>
            <a:ext cx="2219325" cy="1104900"/>
          </a:xfrm>
          <a:prstGeom prst="rect">
            <a:avLst/>
          </a:prstGeom>
          <a:ln>
            <a:solidFill>
              <a:srgbClr val="41719C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62617" y="283252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000" u="sng" dirty="0">
                <a:solidFill>
                  <a:prstClr val="black"/>
                </a:solidFill>
              </a:rPr>
              <a:t>LO: To be able to solve reasoning problems involving </a:t>
            </a:r>
            <a:r>
              <a:rPr lang="en-GB" sz="4000" u="sng" dirty="0" smtClean="0">
                <a:solidFill>
                  <a:prstClr val="black"/>
                </a:solidFill>
              </a:rPr>
              <a:t>shape, </a:t>
            </a:r>
            <a:r>
              <a:rPr lang="en-GB" sz="4000" u="sng" dirty="0">
                <a:solidFill>
                  <a:prstClr val="black"/>
                </a:solidFill>
              </a:rPr>
              <a:t>space and measure.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289" y="1614274"/>
            <a:ext cx="7886700" cy="994172"/>
          </a:xfrm>
        </p:spPr>
        <p:txBody>
          <a:bodyPr/>
          <a:lstStyle/>
          <a:p>
            <a:r>
              <a:rPr lang="en-GB">
                <a:latin typeface="Calibri"/>
                <a:cs typeface="Calibri"/>
              </a:rPr>
              <a:t>Times-table practise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289" y="2539977"/>
            <a:ext cx="8828324" cy="326350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/>
              <a:t>Spend at least 15mins practising your times-tables.</a:t>
            </a:r>
          </a:p>
          <a:p>
            <a:endParaRPr lang="en-GB"/>
          </a:p>
          <a:p>
            <a:r>
              <a:rPr lang="en-GB"/>
              <a:t>This can be done on TTRS, hit the button or any other times-table website.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Use the Times-Tables Rock Stars app or website.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Alternatively, copy and paste the following link into a web browser:</a:t>
            </a:r>
          </a:p>
          <a:p>
            <a:pPr marL="0" indent="0">
              <a:buNone/>
            </a:pPr>
            <a:r>
              <a:rPr lang="en-GB" sz="1700">
                <a:hlinkClick r:id="rId2"/>
              </a:rPr>
              <a:t>https://www.topmarks.co.uk/maths-games/7-11-years/times-tables</a:t>
            </a:r>
            <a:endParaRPr lang="en-GB" sz="1700"/>
          </a:p>
          <a:p>
            <a:pPr marL="0" indent="0">
              <a:buNone/>
            </a:pPr>
            <a:endParaRPr lang="en-GB" sz="1125"/>
          </a:p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942" y="358132"/>
            <a:ext cx="3583333" cy="13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i="1" dirty="0">
                <a:solidFill>
                  <a:srgbClr val="C00000"/>
                </a:solidFill>
                <a:latin typeface="Calibri" panose="020F0502020204030204" pitchFamily="34" charset="0"/>
              </a:rPr>
              <a:t>What</a:t>
            </a:r>
            <a:r>
              <a:rPr lang="en-GB" altLang="en-US" sz="36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3600" i="1" dirty="0">
                <a:solidFill>
                  <a:srgbClr val="C00000"/>
                </a:solidFill>
                <a:latin typeface="Calibri" panose="020F0502020204030204" pitchFamily="34" charset="0"/>
              </a:rPr>
              <a:t>i</a:t>
            </a:r>
            <a:r>
              <a:rPr lang="en-GB" altLang="en-US" sz="36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</a:t>
            </a:r>
            <a:r>
              <a:rPr lang="en-GB" altLang="en-US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3600" dirty="0">
                <a:solidFill>
                  <a:srgbClr val="C00000"/>
                </a:solidFill>
                <a:latin typeface="Calibri" panose="020F0502020204030204" pitchFamily="34" charset="0"/>
              </a:rPr>
              <a:t>a </a:t>
            </a:r>
            <a:r>
              <a:rPr lang="en-GB" altLang="en-US" sz="3600" i="1" dirty="0">
                <a:solidFill>
                  <a:srgbClr val="C00000"/>
                </a:solidFill>
                <a:latin typeface="Calibri" panose="020F0502020204030204" pitchFamily="34" charset="0"/>
              </a:rPr>
              <a:t>Translation</a:t>
            </a:r>
            <a:r>
              <a:rPr lang="en-GB" altLang="en-US" sz="3600" dirty="0">
                <a:solidFill>
                  <a:srgbClr val="C00000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631504" y="1593850"/>
            <a:ext cx="3632647" cy="273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A </a:t>
            </a:r>
            <a:r>
              <a:rPr kumimoji="0" lang="en-GB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translation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en-GB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is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en-GB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when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a </a:t>
            </a:r>
            <a:r>
              <a:rPr kumimoji="0" lang="en-GB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shape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en-GB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moves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en-GB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from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en-GB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one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en-GB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position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en-GB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to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en-GB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another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en-GB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without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en-GB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being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en-GB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rotated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en-GB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or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en-GB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flipped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On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en-GB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this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en-GB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grid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, </a:t>
            </a:r>
            <a:r>
              <a:rPr kumimoji="0" lang="en-GB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rectangle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A </a:t>
            </a:r>
            <a:r>
              <a:rPr kumimoji="0" lang="en-GB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has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en-GB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been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en-GB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moved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en-GB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to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en-GB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position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B.</a:t>
            </a: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0"/>
            <a:ext cx="5219700" cy="738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04872" y="4389665"/>
            <a:ext cx="1123950" cy="7266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6281737" y="2509837"/>
            <a:ext cx="1123950" cy="74771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5508625" y="5394325"/>
            <a:ext cx="158750" cy="192088"/>
          </a:xfrm>
          <a:prstGeom prst="rect">
            <a:avLst/>
          </a:prstGeom>
          <a:solidFill>
            <a:srgbClr val="E6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5829300" y="5722939"/>
            <a:ext cx="158750" cy="192087"/>
          </a:xfrm>
          <a:prstGeom prst="rect">
            <a:avLst/>
          </a:prstGeom>
          <a:solidFill>
            <a:srgbClr val="E6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240" y="196728"/>
            <a:ext cx="1183702" cy="117111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281737" y="4389665"/>
            <a:ext cx="1123136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560417"/>
            <a:ext cx="1442518" cy="107117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6281737" y="2509836"/>
            <a:ext cx="0" cy="18147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20"/>
          <p:cNvSpPr txBox="1">
            <a:spLocks/>
          </p:cNvSpPr>
          <p:nvPr/>
        </p:nvSpPr>
        <p:spPr>
          <a:xfrm>
            <a:off x="-609599" y="-77786"/>
            <a:ext cx="2868706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Recap</a:t>
            </a:r>
            <a:endParaRPr lang="en-GB" altLang="en-US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8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594071" y="61556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How to Translate…</a:t>
            </a:r>
            <a:endParaRPr lang="en-GB" altLang="en-US" sz="3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594071" y="1423460"/>
            <a:ext cx="4134683" cy="353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To translate a shape, we must pick one of the shape’s vertices (corners).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We have chosen the top left hand corner on this rectangle.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I want to move this rectangle 5 squares to the right and 4 squares down.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We always move along the x-axis first, then then the y-axis</a:t>
            </a:r>
            <a:endParaRPr kumimoji="0" lang="en-GB" altLang="en-US" sz="2000" b="1" i="0" u="sng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07" y="0"/>
            <a:ext cx="5219700" cy="738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55390" y="2135245"/>
            <a:ext cx="1123950" cy="74765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8103504" y="3639187"/>
            <a:ext cx="1123950" cy="73913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5508625" y="5394325"/>
            <a:ext cx="158750" cy="192088"/>
          </a:xfrm>
          <a:prstGeom prst="rect">
            <a:avLst/>
          </a:prstGeom>
          <a:solidFill>
            <a:srgbClr val="E6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5829300" y="5722939"/>
            <a:ext cx="158750" cy="192087"/>
          </a:xfrm>
          <a:prstGeom prst="rect">
            <a:avLst/>
          </a:prstGeom>
          <a:solidFill>
            <a:srgbClr val="E6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240" y="196728"/>
            <a:ext cx="1183702" cy="117111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120922" y="2142576"/>
            <a:ext cx="0" cy="13861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560417"/>
            <a:ext cx="1442518" cy="107117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408713" y="2118343"/>
            <a:ext cx="174704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207011" y="2032120"/>
            <a:ext cx="201702" cy="2209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010477" y="3528730"/>
            <a:ext cx="201702" cy="2209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5667375" y="515593"/>
            <a:ext cx="1967229" cy="703586"/>
          </a:xfrm>
          <a:prstGeom prst="wedgeRoundRectCallout">
            <a:avLst>
              <a:gd name="adj1" fmla="val 26322"/>
              <a:gd name="adj2" fmla="val 161417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squares to the right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9776906" y="1901240"/>
            <a:ext cx="1967229" cy="703586"/>
          </a:xfrm>
          <a:prstGeom prst="wedgeRoundRectCallout">
            <a:avLst>
              <a:gd name="adj1" fmla="val -129059"/>
              <a:gd name="adj2" fmla="val 54972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squares down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9665135" y="4008756"/>
            <a:ext cx="2328808" cy="1207678"/>
          </a:xfrm>
          <a:prstGeom prst="wedgeRoundRectCallout">
            <a:avLst>
              <a:gd name="adj1" fmla="val -106679"/>
              <a:gd name="adj2" fmla="val -77019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point represents the top left hand corner of the rectangle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le 20"/>
          <p:cNvSpPr txBox="1">
            <a:spLocks/>
          </p:cNvSpPr>
          <p:nvPr/>
        </p:nvSpPr>
        <p:spPr>
          <a:xfrm>
            <a:off x="-609599" y="-77786"/>
            <a:ext cx="2868706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Recap</a:t>
            </a:r>
            <a:endParaRPr lang="en-GB" altLang="en-US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4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2" t="17590" r="28750" b="8936"/>
          <a:stretch/>
        </p:blipFill>
        <p:spPr>
          <a:xfrm>
            <a:off x="6620030" y="1420993"/>
            <a:ext cx="5087566" cy="5038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2EBA22-BE9B-4F1A-A308-272E41815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909848"/>
            <a:ext cx="971952" cy="7217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E2BC33-388F-413F-B984-2FD6A41B5E4A}"/>
              </a:ext>
            </a:extLst>
          </p:cNvPr>
          <p:cNvSpPr/>
          <p:nvPr/>
        </p:nvSpPr>
        <p:spPr>
          <a:xfrm>
            <a:off x="9615250" y="2007257"/>
            <a:ext cx="1952148" cy="14617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6A21A5-245E-462D-A208-8622F0F9A182}"/>
              </a:ext>
            </a:extLst>
          </p:cNvPr>
          <p:cNvSpPr txBox="1"/>
          <p:nvPr/>
        </p:nvSpPr>
        <p:spPr>
          <a:xfrm>
            <a:off x="9224851" y="394565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DF8639-B5B8-46BC-9797-792664B92C62}"/>
              </a:ext>
            </a:extLst>
          </p:cNvPr>
          <p:cNvSpPr txBox="1"/>
          <p:nvPr/>
        </p:nvSpPr>
        <p:spPr>
          <a:xfrm>
            <a:off x="9243497" y="6029584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862571-2537-4AD5-971D-84ED45DF972C}"/>
              </a:ext>
            </a:extLst>
          </p:cNvPr>
          <p:cNvSpPr txBox="1"/>
          <p:nvPr/>
        </p:nvSpPr>
        <p:spPr>
          <a:xfrm>
            <a:off x="11655220" y="394565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AD3CCEC-2E79-4414-B7C7-824A836BB1DF}"/>
              </a:ext>
            </a:extLst>
          </p:cNvPr>
          <p:cNvSpPr/>
          <p:nvPr/>
        </p:nvSpPr>
        <p:spPr>
          <a:xfrm>
            <a:off x="11515833" y="5851384"/>
            <a:ext cx="97077" cy="9707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44F2B1C-43BB-487B-B318-4B3B2B20A56E}"/>
              </a:ext>
            </a:extLst>
          </p:cNvPr>
          <p:cNvSpPr/>
          <p:nvPr/>
        </p:nvSpPr>
        <p:spPr>
          <a:xfrm>
            <a:off x="9567511" y="4393929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6764AA9-A342-474C-BC46-77E8FABA2B36}"/>
              </a:ext>
            </a:extLst>
          </p:cNvPr>
          <p:cNvSpPr/>
          <p:nvPr/>
        </p:nvSpPr>
        <p:spPr>
          <a:xfrm>
            <a:off x="9582599" y="5863822"/>
            <a:ext cx="97077" cy="970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115643-E234-4A00-B64B-C1F2068A99B6}"/>
              </a:ext>
            </a:extLst>
          </p:cNvPr>
          <p:cNvSpPr txBox="1"/>
          <p:nvPr/>
        </p:nvSpPr>
        <p:spPr>
          <a:xfrm>
            <a:off x="11654784" y="601714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BA3F4E-5BF1-4FA4-98E7-50E504349626}"/>
              </a:ext>
            </a:extLst>
          </p:cNvPr>
          <p:cNvSpPr/>
          <p:nvPr/>
        </p:nvSpPr>
        <p:spPr>
          <a:xfrm>
            <a:off x="11519828" y="4393929"/>
            <a:ext cx="97077" cy="970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4FCE25-946A-4A4F-98ED-26289E748B6E}"/>
              </a:ext>
            </a:extLst>
          </p:cNvPr>
          <p:cNvCxnSpPr>
            <a:cxnSpLocks/>
          </p:cNvCxnSpPr>
          <p:nvPr/>
        </p:nvCxnSpPr>
        <p:spPr>
          <a:xfrm flipV="1">
            <a:off x="6665542" y="3968032"/>
            <a:ext cx="4947368" cy="995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BCF5B56-F811-4491-AA5D-F2674BAE3505}"/>
              </a:ext>
            </a:extLst>
          </p:cNvPr>
          <p:cNvSpPr txBox="1"/>
          <p:nvPr/>
        </p:nvSpPr>
        <p:spPr>
          <a:xfrm>
            <a:off x="7419509" y="2159123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X-AXIS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D5960B-90D0-4455-809B-462CF9BD99A0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7905892" y="2567746"/>
            <a:ext cx="890498" cy="140028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AB072FD-7D29-48C3-A096-671C9B3CCE12}"/>
              </a:ext>
            </a:extLst>
          </p:cNvPr>
          <p:cNvSpPr txBox="1"/>
          <p:nvPr/>
        </p:nvSpPr>
        <p:spPr>
          <a:xfrm>
            <a:off x="9221569" y="2966113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AE66B0-6351-41E3-BB87-7F509741BE6A}"/>
              </a:ext>
            </a:extLst>
          </p:cNvPr>
          <p:cNvSpPr txBox="1"/>
          <p:nvPr/>
        </p:nvSpPr>
        <p:spPr>
          <a:xfrm>
            <a:off x="11651938" y="2966113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C07AA30-85D5-4333-AFDB-8013D125F482}"/>
              </a:ext>
            </a:extLst>
          </p:cNvPr>
          <p:cNvSpPr/>
          <p:nvPr/>
        </p:nvSpPr>
        <p:spPr>
          <a:xfrm>
            <a:off x="9564229" y="3414386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47BC6D-7FD8-43E9-B0C9-F9A9D371D116}"/>
              </a:ext>
            </a:extLst>
          </p:cNvPr>
          <p:cNvSpPr/>
          <p:nvPr/>
        </p:nvSpPr>
        <p:spPr>
          <a:xfrm>
            <a:off x="11516546" y="3414386"/>
            <a:ext cx="97077" cy="970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B53C89-7283-4685-8FF6-1CA38F5E7CCC}"/>
              </a:ext>
            </a:extLst>
          </p:cNvPr>
          <p:cNvSpPr txBox="1"/>
          <p:nvPr/>
        </p:nvSpPr>
        <p:spPr>
          <a:xfrm>
            <a:off x="9240651" y="1523258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FBE364A-2CF7-4915-950A-E792EC8E4F49}"/>
              </a:ext>
            </a:extLst>
          </p:cNvPr>
          <p:cNvSpPr/>
          <p:nvPr/>
        </p:nvSpPr>
        <p:spPr>
          <a:xfrm>
            <a:off x="11532016" y="1964496"/>
            <a:ext cx="97077" cy="9707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308C79-C10A-4F63-8ADD-E2B023018471}"/>
              </a:ext>
            </a:extLst>
          </p:cNvPr>
          <p:cNvSpPr/>
          <p:nvPr/>
        </p:nvSpPr>
        <p:spPr>
          <a:xfrm>
            <a:off x="9566124" y="1966048"/>
            <a:ext cx="97077" cy="970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4827B1-EF5E-447A-B206-CEC696C8DBC4}"/>
              </a:ext>
            </a:extLst>
          </p:cNvPr>
          <p:cNvSpPr txBox="1"/>
          <p:nvPr/>
        </p:nvSpPr>
        <p:spPr>
          <a:xfrm>
            <a:off x="11651938" y="1510820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94B040-8709-4D4B-8421-210F016E1D73}"/>
              </a:ext>
            </a:extLst>
          </p:cNvPr>
          <p:cNvSpPr txBox="1"/>
          <p:nvPr/>
        </p:nvSpPr>
        <p:spPr>
          <a:xfrm>
            <a:off x="282502" y="466690"/>
            <a:ext cx="6159638" cy="52099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 is one space up from the x-axis.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position for Vertex A is one space down from x-axis.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 is four spaces up from the x-axis.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position for Vertex B is four spaces down from x-axis.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 is one space up from the x-axis.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position for Vertex C is one space down from x-axis.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D is four spaces up from the x-axis.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position for Vertex D is four spaces down from x-axis.</a:t>
            </a:r>
          </a:p>
        </p:txBody>
      </p:sp>
    </p:spTree>
    <p:extLst>
      <p:ext uri="{BB962C8B-B14F-4D97-AF65-F5344CB8AC3E}">
        <p14:creationId xmlns:p14="http://schemas.microsoft.com/office/powerpoint/2010/main" val="247346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3" dur="500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500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41" grpId="1" build="allAtOnce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858" y="781770"/>
            <a:ext cx="6547186" cy="5608894"/>
          </a:xfrm>
          <a:prstGeom prst="rect">
            <a:avLst/>
          </a:prstGeom>
        </p:spPr>
      </p:pic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04630" y="78781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How to Translate…</a:t>
            </a:r>
            <a:endParaRPr lang="en-GB" altLang="en-US" sz="3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594071" y="1423460"/>
            <a:ext cx="4134683" cy="353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To translate a shape, we must pick one of the shape’s vertices (corners).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We have chosen the top left hand corner on this rectangle.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I want to move this square 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6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squares to the right and 3 squares down.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We always move along the x-axis first, then then the y-axis</a:t>
            </a:r>
            <a:endParaRPr kumimoji="0" lang="en-GB" altLang="en-US" sz="2000" b="1" i="0" u="sng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723" y="196215"/>
            <a:ext cx="1183702" cy="117111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544059" y="1892047"/>
            <a:ext cx="13559" cy="19683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560417"/>
            <a:ext cx="1442518" cy="107117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6531646" y="3902879"/>
            <a:ext cx="239776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8929409" y="3792423"/>
            <a:ext cx="201702" cy="2209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56767" y="1598267"/>
            <a:ext cx="201702" cy="2209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5267586" y="5879870"/>
            <a:ext cx="1967229" cy="703586"/>
          </a:xfrm>
          <a:prstGeom prst="wedgeRoundRectCallout">
            <a:avLst>
              <a:gd name="adj1" fmla="val 50153"/>
              <a:gd name="adj2" fmla="val -311400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squares to the left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3934243" y="331149"/>
            <a:ext cx="1967229" cy="703586"/>
          </a:xfrm>
          <a:prstGeom prst="wedgeRoundRectCallout">
            <a:avLst>
              <a:gd name="adj1" fmla="val 79075"/>
              <a:gd name="adj2" fmla="val 260850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squares up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ight Triangle 37"/>
          <p:cNvSpPr/>
          <p:nvPr/>
        </p:nvSpPr>
        <p:spPr>
          <a:xfrm>
            <a:off x="9016768" y="3860407"/>
            <a:ext cx="1016000" cy="1340143"/>
          </a:xfrm>
          <a:prstGeom prst="rtTriangl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9" name="Right Triangle 38"/>
          <p:cNvSpPr/>
          <p:nvPr/>
        </p:nvSpPr>
        <p:spPr>
          <a:xfrm>
            <a:off x="6531646" y="1678410"/>
            <a:ext cx="974690" cy="1340143"/>
          </a:xfrm>
          <a:prstGeom prst="rtTriangl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7" name="Title 20"/>
          <p:cNvSpPr txBox="1">
            <a:spLocks/>
          </p:cNvSpPr>
          <p:nvPr/>
        </p:nvSpPr>
        <p:spPr>
          <a:xfrm>
            <a:off x="-609599" y="-77786"/>
            <a:ext cx="2868706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Recap</a:t>
            </a:r>
            <a:endParaRPr lang="en-GB" altLang="en-US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62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39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339635" y="272388"/>
            <a:ext cx="10053064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Task 1 - Translation</a:t>
            </a: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419" y="976423"/>
            <a:ext cx="4249581" cy="546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46ACCD-B62B-495F-8F73-FF5C58F38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" y="568448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339635" y="272388"/>
            <a:ext cx="10053064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Task  1 - Translation answers</a:t>
            </a: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576423" y="4363620"/>
            <a:ext cx="4131236" cy="127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9pPr>
          </a:lstStyle>
          <a:p>
            <a:pPr fontAlgn="base">
              <a:buNone/>
            </a:pP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False.</a:t>
            </a:r>
          </a:p>
          <a:p>
            <a:pPr fontAlgn="base">
              <a:buNone/>
            </a:pP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The translation is 6 units to the right and 1 unit down.</a:t>
            </a:r>
            <a:endParaRPr lang="en-GB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179" y="864637"/>
            <a:ext cx="4249581" cy="5464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46ACCD-B62B-495F-8F73-FF5C58F38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" y="568448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9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57345"/>
          <p:cNvSpPr>
            <a:spLocks noGrp="1" noChangeArrowheads="1"/>
          </p:cNvSpPr>
          <p:nvPr>
            <p:ph type="title"/>
          </p:nvPr>
        </p:nvSpPr>
        <p:spPr>
          <a:xfrm>
            <a:off x="222087" y="-49865"/>
            <a:ext cx="10608477" cy="982095"/>
          </a:xfrm>
        </p:spPr>
        <p:txBody>
          <a:bodyPr>
            <a:normAutofit/>
          </a:bodyPr>
          <a:lstStyle/>
          <a:p>
            <a:pPr algn="l"/>
            <a:r>
              <a:rPr lang="en-GB" altLang="zh-CN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Recap - Reflection</a:t>
            </a:r>
            <a:endParaRPr lang="en-GB" altLang="en-US" sz="3200" b="1" baseline="30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563"/>
          <a:stretch/>
        </p:blipFill>
        <p:spPr>
          <a:xfrm>
            <a:off x="746498" y="1954465"/>
            <a:ext cx="9956538" cy="31966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932238-35DB-4DAF-82E9-1095CCFB140F}"/>
              </a:ext>
            </a:extLst>
          </p:cNvPr>
          <p:cNvSpPr txBox="1"/>
          <p:nvPr/>
        </p:nvSpPr>
        <p:spPr>
          <a:xfrm>
            <a:off x="3099619" y="441183"/>
            <a:ext cx="5726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Reflect the triangle in the y-axis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258B43-932E-48A7-A7FE-A3F731A9FE2E}"/>
              </a:ext>
            </a:extLst>
          </p:cNvPr>
          <p:cNvSpPr txBox="1"/>
          <p:nvPr/>
        </p:nvSpPr>
        <p:spPr>
          <a:xfrm>
            <a:off x="5272172" y="4850652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F5A97D-DBC3-4372-957F-9E3C688A78E9}"/>
              </a:ext>
            </a:extLst>
          </p:cNvPr>
          <p:cNvSpPr txBox="1"/>
          <p:nvPr/>
        </p:nvSpPr>
        <p:spPr>
          <a:xfrm>
            <a:off x="10703036" y="4258087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X-AXIS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7D36B9-4C5D-014B-9419-ACC92A002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806075"/>
            <a:ext cx="1147940" cy="85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3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562"/>
          <a:stretch/>
        </p:blipFill>
        <p:spPr>
          <a:xfrm>
            <a:off x="746498" y="1154362"/>
            <a:ext cx="9956538" cy="3196655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6789BDD-4FF5-4776-A480-4351C0F55CE1}"/>
              </a:ext>
            </a:extLst>
          </p:cNvPr>
          <p:cNvSpPr/>
          <p:nvPr/>
        </p:nvSpPr>
        <p:spPr>
          <a:xfrm>
            <a:off x="3429000" y="1839188"/>
            <a:ext cx="1371600" cy="893618"/>
          </a:xfrm>
          <a:prstGeom prst="triangle">
            <a:avLst>
              <a:gd name="adj" fmla="val 3181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3C8E7-1F19-4D1D-B9B2-C2FC922BDB30}"/>
              </a:ext>
            </a:extLst>
          </p:cNvPr>
          <p:cNvSpPr txBox="1"/>
          <p:nvPr/>
        </p:nvSpPr>
        <p:spPr>
          <a:xfrm>
            <a:off x="5272172" y="4122446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BFEACB-5A20-4659-BF32-C7EAF96ADF12}"/>
              </a:ext>
            </a:extLst>
          </p:cNvPr>
          <p:cNvSpPr txBox="1"/>
          <p:nvPr/>
        </p:nvSpPr>
        <p:spPr>
          <a:xfrm>
            <a:off x="3099619" y="441183"/>
            <a:ext cx="5726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Reflect the triangle in the y-axis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71A82-D019-486E-A065-581C27CE4119}"/>
              </a:ext>
            </a:extLst>
          </p:cNvPr>
          <p:cNvSpPr txBox="1"/>
          <p:nvPr/>
        </p:nvSpPr>
        <p:spPr>
          <a:xfrm>
            <a:off x="10703036" y="3457984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X-AXIS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49207E-2DBE-40FD-8C46-C9FCFD8AEB29}"/>
              </a:ext>
            </a:extLst>
          </p:cNvPr>
          <p:cNvCxnSpPr>
            <a:cxnSpLocks/>
          </p:cNvCxnSpPr>
          <p:nvPr/>
        </p:nvCxnSpPr>
        <p:spPr>
          <a:xfrm>
            <a:off x="5758555" y="1154362"/>
            <a:ext cx="0" cy="2991608"/>
          </a:xfrm>
          <a:prstGeom prst="line">
            <a:avLst/>
          </a:prstGeom>
          <a:ln w="762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C5FEABB-3B08-4591-B4F0-9C2547AD87F9}"/>
              </a:ext>
            </a:extLst>
          </p:cNvPr>
          <p:cNvSpPr txBox="1"/>
          <p:nvPr/>
        </p:nvSpPr>
        <p:spPr>
          <a:xfrm>
            <a:off x="384464" y="4614197"/>
            <a:ext cx="11481954" cy="1940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 is (4, 4). From the y-axis it is four spaces to Vertex 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Starting from y-axis, go four spaces left into the second quadrant. The new coordinate for Vertex A is (-4, 4).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 is (2, 2). From the y-axis it is two spaces to Vertex 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Starting from y-axis, go two spaces left into the second quadrant. The new coordinate for Vertex B is (-2, 2).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 is (5, 2). From the y-axis it is five spaces to Vertex 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Starting from y-axis, go five spaces left into the second quadrant. The new coordinate for Vertex C is (-5, 2).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7DAB1C-8350-41BD-B754-08F5E0F8D971}"/>
              </a:ext>
            </a:extLst>
          </p:cNvPr>
          <p:cNvSpPr txBox="1"/>
          <p:nvPr/>
        </p:nvSpPr>
        <p:spPr>
          <a:xfrm>
            <a:off x="7450663" y="1376312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4213D6-1344-4104-8BBC-1582448EB5D0}"/>
              </a:ext>
            </a:extLst>
          </p:cNvPr>
          <p:cNvSpPr txBox="1"/>
          <p:nvPr/>
        </p:nvSpPr>
        <p:spPr>
          <a:xfrm>
            <a:off x="6308561" y="2867265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C035B-E559-44F0-B462-B378555656AC}"/>
              </a:ext>
            </a:extLst>
          </p:cNvPr>
          <p:cNvSpPr txBox="1"/>
          <p:nvPr/>
        </p:nvSpPr>
        <p:spPr>
          <a:xfrm>
            <a:off x="8148275" y="273280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BFB7D70-BED1-46C0-B1DF-DE1B1D51ADF7}"/>
              </a:ext>
            </a:extLst>
          </p:cNvPr>
          <p:cNvCxnSpPr>
            <a:cxnSpLocks/>
          </p:cNvCxnSpPr>
          <p:nvPr/>
        </p:nvCxnSpPr>
        <p:spPr>
          <a:xfrm flipH="1">
            <a:off x="5758555" y="1839188"/>
            <a:ext cx="1857981" cy="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78CABD0-4776-4F74-820A-ACE4AED0E8CF}"/>
              </a:ext>
            </a:extLst>
          </p:cNvPr>
          <p:cNvCxnSpPr>
            <a:cxnSpLocks/>
          </p:cNvCxnSpPr>
          <p:nvPr/>
        </p:nvCxnSpPr>
        <p:spPr>
          <a:xfrm flipH="1" flipV="1">
            <a:off x="5758557" y="2732806"/>
            <a:ext cx="902016" cy="3"/>
          </a:xfrm>
          <a:prstGeom prst="line">
            <a:avLst/>
          </a:prstGeom>
          <a:ln w="76200" cap="flat" cmpd="sng" algn="ctr">
            <a:solidFill>
              <a:srgbClr val="FF66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C550A10-580C-49FF-B03A-D5E9FBDA64D4}"/>
              </a:ext>
            </a:extLst>
          </p:cNvPr>
          <p:cNvCxnSpPr>
            <a:cxnSpLocks/>
          </p:cNvCxnSpPr>
          <p:nvPr/>
        </p:nvCxnSpPr>
        <p:spPr>
          <a:xfrm flipH="1">
            <a:off x="5758554" y="2727290"/>
            <a:ext cx="2340761" cy="0"/>
          </a:xfrm>
          <a:prstGeom prst="line">
            <a:avLst/>
          </a:prstGeom>
          <a:ln w="762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71A1A50-5812-475E-A588-E242F4DEC384}"/>
              </a:ext>
            </a:extLst>
          </p:cNvPr>
          <p:cNvCxnSpPr>
            <a:cxnSpLocks/>
          </p:cNvCxnSpPr>
          <p:nvPr/>
        </p:nvCxnSpPr>
        <p:spPr>
          <a:xfrm flipH="1">
            <a:off x="3900573" y="1839188"/>
            <a:ext cx="1857981" cy="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2FEBBE5-4E4A-4395-8ED4-B79A29090AC7}"/>
              </a:ext>
            </a:extLst>
          </p:cNvPr>
          <p:cNvSpPr txBox="1"/>
          <p:nvPr/>
        </p:nvSpPr>
        <p:spPr>
          <a:xfrm>
            <a:off x="3704495" y="1388598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8E1FC08-7DC2-4E1A-B903-AB12DACBC3A0}"/>
              </a:ext>
            </a:extLst>
          </p:cNvPr>
          <p:cNvCxnSpPr>
            <a:cxnSpLocks/>
          </p:cNvCxnSpPr>
          <p:nvPr/>
        </p:nvCxnSpPr>
        <p:spPr>
          <a:xfrm flipH="1" flipV="1">
            <a:off x="4757542" y="2727290"/>
            <a:ext cx="902016" cy="3"/>
          </a:xfrm>
          <a:prstGeom prst="line">
            <a:avLst/>
          </a:prstGeom>
          <a:ln w="76200" cap="flat" cmpd="sng" algn="ctr">
            <a:solidFill>
              <a:srgbClr val="FF66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754C81A-14F5-486C-9113-2F1C63C7D605}"/>
              </a:ext>
            </a:extLst>
          </p:cNvPr>
          <p:cNvSpPr txBox="1"/>
          <p:nvPr/>
        </p:nvSpPr>
        <p:spPr>
          <a:xfrm>
            <a:off x="4873500" y="2860865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345237-25AC-43C4-A5BA-AFBF376C07FF}"/>
              </a:ext>
            </a:extLst>
          </p:cNvPr>
          <p:cNvSpPr txBox="1"/>
          <p:nvPr/>
        </p:nvSpPr>
        <p:spPr>
          <a:xfrm>
            <a:off x="3048225" y="2767123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264FD2D-A0A2-4872-BBDC-091DA6ED51D1}"/>
              </a:ext>
            </a:extLst>
          </p:cNvPr>
          <p:cNvCxnSpPr>
            <a:cxnSpLocks/>
          </p:cNvCxnSpPr>
          <p:nvPr/>
        </p:nvCxnSpPr>
        <p:spPr>
          <a:xfrm flipH="1">
            <a:off x="3417793" y="2727290"/>
            <a:ext cx="2340761" cy="0"/>
          </a:xfrm>
          <a:prstGeom prst="line">
            <a:avLst/>
          </a:prstGeom>
          <a:ln w="762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34E8B436-3B85-49D7-952E-831A02512110}"/>
              </a:ext>
            </a:extLst>
          </p:cNvPr>
          <p:cNvSpPr/>
          <p:nvPr/>
        </p:nvSpPr>
        <p:spPr>
          <a:xfrm>
            <a:off x="3830768" y="1789040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71770D7-8CCB-4DD1-80C6-628D5C6B6F63}"/>
              </a:ext>
            </a:extLst>
          </p:cNvPr>
          <p:cNvSpPr/>
          <p:nvPr/>
        </p:nvSpPr>
        <p:spPr>
          <a:xfrm>
            <a:off x="4790862" y="2685877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363BC77-82A8-430A-AE45-26AA41ADA60E}"/>
              </a:ext>
            </a:extLst>
          </p:cNvPr>
          <p:cNvSpPr/>
          <p:nvPr/>
        </p:nvSpPr>
        <p:spPr>
          <a:xfrm>
            <a:off x="3389812" y="2704150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标题 57345"/>
          <p:cNvSpPr txBox="1">
            <a:spLocks noChangeArrowheads="1"/>
          </p:cNvSpPr>
          <p:nvPr/>
        </p:nvSpPr>
        <p:spPr>
          <a:xfrm>
            <a:off x="222087" y="-49865"/>
            <a:ext cx="10608477" cy="982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l"/>
            <a:r>
              <a:rPr lang="en-GB" altLang="zh-CN" sz="32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Recap - Reflection</a:t>
            </a:r>
            <a:endParaRPr lang="en-GB" altLang="en-US" sz="3200" b="1" baseline="30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D7D36B9-4C5D-014B-9419-ACC92A002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790" y="301931"/>
            <a:ext cx="1147940" cy="85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8" grpId="0" animBg="1"/>
      <p:bldP spid="29" grpId="0" animBg="1"/>
      <p:bldP spid="42" grpId="0" animBg="1"/>
      <p:bldP spid="45" grpId="0" animBg="1"/>
      <p:bldP spid="46" grpId="0" animBg="1"/>
      <p:bldP spid="48" grpId="0" animBg="1"/>
      <p:bldP spid="49" grpId="0" animBg="1"/>
      <p:bldP spid="50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258" y="1053737"/>
            <a:ext cx="4110372" cy="53934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339635" y="272389"/>
            <a:ext cx="7141028" cy="59121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Task 2 - Reflection</a:t>
            </a: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46ACCD-B62B-495F-8F73-FF5C58F38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" y="568448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527" y="1053737"/>
            <a:ext cx="4110372" cy="53934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339635" y="272389"/>
            <a:ext cx="7141028" cy="59121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Task 2 - Reflection answer</a:t>
            </a: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04708" y="4250825"/>
            <a:ext cx="5827840" cy="81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9pPr>
          </a:lstStyle>
          <a:p>
            <a:pPr fontAlgn="base">
              <a:buNone/>
            </a:pP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No, it has been translated, rather than reflected.</a:t>
            </a:r>
            <a:endParaRPr lang="en-GB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46ACCD-B62B-495F-8F73-FF5C58F38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" y="568448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594" y="345043"/>
            <a:ext cx="4840138" cy="61714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339635" y="272389"/>
            <a:ext cx="5085805" cy="59121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Task 3 - Reflection</a:t>
            </a: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46ACCD-B62B-495F-8F73-FF5C58F38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" y="568448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594" y="345043"/>
            <a:ext cx="4840138" cy="61714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3746" y="4433570"/>
            <a:ext cx="11059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(11 , 9)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3746" y="5064943"/>
            <a:ext cx="11059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(15 , 3)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339635" y="272389"/>
            <a:ext cx="5085805" cy="59121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Task 3 - Reflection answer</a:t>
            </a: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46ACCD-B62B-495F-8F73-FF5C58F38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" y="568448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36146-6C54-884D-941B-4ECB83BD912A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B726B-D73B-8044-9CE6-2CE0F9DA5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24" y="253561"/>
            <a:ext cx="694944" cy="69494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C631F6-89E6-2F4C-BDFC-60D0558D6623}"/>
              </a:ext>
            </a:extLst>
          </p:cNvPr>
          <p:cNvCxnSpPr/>
          <p:nvPr/>
        </p:nvCxnSpPr>
        <p:spPr>
          <a:xfrm>
            <a:off x="3008054" y="3378896"/>
            <a:ext cx="65260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e 6">
            <a:extLst>
              <a:ext uri="{FF2B5EF4-FFF2-40B4-BE49-F238E27FC236}">
                <a16:creationId xmlns:a16="http://schemas.microsoft.com/office/drawing/2014/main" id="{F7B2ACBD-06CF-5C4D-8CDB-A913FA3C23F8}"/>
              </a:ext>
            </a:extLst>
          </p:cNvPr>
          <p:cNvSpPr/>
          <p:nvPr/>
        </p:nvSpPr>
        <p:spPr>
          <a:xfrm rot="5400000">
            <a:off x="5753853" y="2981947"/>
            <a:ext cx="684293" cy="751562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185DAB-0530-A241-B1E0-1B024938E47A}"/>
              </a:ext>
            </a:extLst>
          </p:cNvPr>
          <p:cNvSpPr txBox="1"/>
          <p:nvPr/>
        </p:nvSpPr>
        <p:spPr>
          <a:xfrm>
            <a:off x="2483245" y="1325678"/>
            <a:ext cx="7225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Angles on a straight line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ALWAYS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add up to 180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°.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6F158B-0185-CC4B-B348-3C2FDA5530B7}"/>
              </a:ext>
            </a:extLst>
          </p:cNvPr>
          <p:cNvSpPr txBox="1"/>
          <p:nvPr/>
        </p:nvSpPr>
        <p:spPr>
          <a:xfrm>
            <a:off x="5788862" y="2631896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0DC3D2-60A6-7943-A5D1-A9D61A6E6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560417"/>
            <a:ext cx="1442518" cy="10711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420C9F-F12E-8F4C-B141-9CFA9FF67797}"/>
              </a:ext>
            </a:extLst>
          </p:cNvPr>
          <p:cNvSpPr txBox="1"/>
          <p:nvPr/>
        </p:nvSpPr>
        <p:spPr>
          <a:xfrm>
            <a:off x="256032" y="253561"/>
            <a:ext cx="4303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Recap – Angles on a straight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/>
              </a:rPr>
              <a:t> line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2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2" t="17590" r="28750" b="8936"/>
          <a:stretch/>
        </p:blipFill>
        <p:spPr>
          <a:xfrm>
            <a:off x="6620030" y="1420993"/>
            <a:ext cx="5087566" cy="5038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2EBA22-BE9B-4F1A-A308-272E41815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909848"/>
            <a:ext cx="971952" cy="7217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43B76B-6420-4ADF-AEC6-8701B5FD3716}"/>
              </a:ext>
            </a:extLst>
          </p:cNvPr>
          <p:cNvSpPr txBox="1"/>
          <p:nvPr/>
        </p:nvSpPr>
        <p:spPr>
          <a:xfrm>
            <a:off x="378539" y="3100074"/>
            <a:ext cx="6159638" cy="23836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coordinates for all vertices of the rectangle in the fourth quadrant are;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C: (          ,          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D: (          ,           )</a:t>
            </a: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AFAABE-F804-4A01-9F33-0109AFB7DD88}"/>
              </a:ext>
            </a:extLst>
          </p:cNvPr>
          <p:cNvSpPr/>
          <p:nvPr/>
        </p:nvSpPr>
        <p:spPr>
          <a:xfrm>
            <a:off x="2333181" y="400924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B01D95-8039-4152-86E4-9541CCA07D71}"/>
              </a:ext>
            </a:extLst>
          </p:cNvPr>
          <p:cNvSpPr/>
          <p:nvPr/>
        </p:nvSpPr>
        <p:spPr>
          <a:xfrm>
            <a:off x="1690525" y="400924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7219EB-1FED-4A3A-A7E6-375D5E9CA245}"/>
              </a:ext>
            </a:extLst>
          </p:cNvPr>
          <p:cNvSpPr/>
          <p:nvPr/>
        </p:nvSpPr>
        <p:spPr>
          <a:xfrm>
            <a:off x="2323754" y="493726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FE17C0-A82E-477D-B14B-1BC022477CDD}"/>
              </a:ext>
            </a:extLst>
          </p:cNvPr>
          <p:cNvSpPr/>
          <p:nvPr/>
        </p:nvSpPr>
        <p:spPr>
          <a:xfrm>
            <a:off x="1681098" y="493726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F206BD-3482-4CDB-8D32-4756057DA8DE}"/>
              </a:ext>
            </a:extLst>
          </p:cNvPr>
          <p:cNvSpPr/>
          <p:nvPr/>
        </p:nvSpPr>
        <p:spPr>
          <a:xfrm>
            <a:off x="5158709" y="4918406"/>
            <a:ext cx="431266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B4B17D-1D87-4CC2-A50F-C36B5B0ABF1C}"/>
              </a:ext>
            </a:extLst>
          </p:cNvPr>
          <p:cNvSpPr/>
          <p:nvPr/>
        </p:nvSpPr>
        <p:spPr>
          <a:xfrm>
            <a:off x="4487772" y="4918406"/>
            <a:ext cx="431266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079901-C5DF-4B00-A89E-A0164DE5B975}"/>
              </a:ext>
            </a:extLst>
          </p:cNvPr>
          <p:cNvSpPr/>
          <p:nvPr/>
        </p:nvSpPr>
        <p:spPr>
          <a:xfrm>
            <a:off x="5077951" y="400924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398E3F-6EC6-4ABE-9FDC-8113177E3F4B}"/>
              </a:ext>
            </a:extLst>
          </p:cNvPr>
          <p:cNvSpPr/>
          <p:nvPr/>
        </p:nvSpPr>
        <p:spPr>
          <a:xfrm>
            <a:off x="4416441" y="400924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E2BC33-388F-413F-B984-2FD6A41B5E4A}"/>
              </a:ext>
            </a:extLst>
          </p:cNvPr>
          <p:cNvSpPr/>
          <p:nvPr/>
        </p:nvSpPr>
        <p:spPr>
          <a:xfrm>
            <a:off x="9615250" y="2007257"/>
            <a:ext cx="1952148" cy="14617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49F03EE-CC81-4370-80A3-EB3B4A61957A}"/>
              </a:ext>
            </a:extLst>
          </p:cNvPr>
          <p:cNvSpPr/>
          <p:nvPr/>
        </p:nvSpPr>
        <p:spPr>
          <a:xfrm>
            <a:off x="9628761" y="4431261"/>
            <a:ext cx="1951348" cy="14611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6A21A5-245E-462D-A208-8622F0F9A182}"/>
              </a:ext>
            </a:extLst>
          </p:cNvPr>
          <p:cNvSpPr txBox="1"/>
          <p:nvPr/>
        </p:nvSpPr>
        <p:spPr>
          <a:xfrm>
            <a:off x="9224851" y="394565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DF8639-B5B8-46BC-9797-792664B92C62}"/>
              </a:ext>
            </a:extLst>
          </p:cNvPr>
          <p:cNvSpPr txBox="1"/>
          <p:nvPr/>
        </p:nvSpPr>
        <p:spPr>
          <a:xfrm>
            <a:off x="9243497" y="6029584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862571-2537-4AD5-971D-84ED45DF972C}"/>
              </a:ext>
            </a:extLst>
          </p:cNvPr>
          <p:cNvSpPr txBox="1"/>
          <p:nvPr/>
        </p:nvSpPr>
        <p:spPr>
          <a:xfrm>
            <a:off x="11655220" y="394565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AD3CCEC-2E79-4414-B7C7-824A836BB1DF}"/>
              </a:ext>
            </a:extLst>
          </p:cNvPr>
          <p:cNvSpPr/>
          <p:nvPr/>
        </p:nvSpPr>
        <p:spPr>
          <a:xfrm>
            <a:off x="11515833" y="5851384"/>
            <a:ext cx="97077" cy="9707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44F2B1C-43BB-487B-B318-4B3B2B20A56E}"/>
              </a:ext>
            </a:extLst>
          </p:cNvPr>
          <p:cNvSpPr/>
          <p:nvPr/>
        </p:nvSpPr>
        <p:spPr>
          <a:xfrm>
            <a:off x="9567511" y="4393929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6764AA9-A342-474C-BC46-77E8FABA2B36}"/>
              </a:ext>
            </a:extLst>
          </p:cNvPr>
          <p:cNvSpPr/>
          <p:nvPr/>
        </p:nvSpPr>
        <p:spPr>
          <a:xfrm>
            <a:off x="9582599" y="5863822"/>
            <a:ext cx="97077" cy="970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115643-E234-4A00-B64B-C1F2068A99B6}"/>
              </a:ext>
            </a:extLst>
          </p:cNvPr>
          <p:cNvSpPr txBox="1"/>
          <p:nvPr/>
        </p:nvSpPr>
        <p:spPr>
          <a:xfrm>
            <a:off x="11654784" y="601714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BA3F4E-5BF1-4FA4-98E7-50E504349626}"/>
              </a:ext>
            </a:extLst>
          </p:cNvPr>
          <p:cNvSpPr/>
          <p:nvPr/>
        </p:nvSpPr>
        <p:spPr>
          <a:xfrm>
            <a:off x="11519828" y="4393929"/>
            <a:ext cx="97077" cy="970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4FCE25-946A-4A4F-98ED-26289E748B6E}"/>
              </a:ext>
            </a:extLst>
          </p:cNvPr>
          <p:cNvCxnSpPr>
            <a:cxnSpLocks/>
          </p:cNvCxnSpPr>
          <p:nvPr/>
        </p:nvCxnSpPr>
        <p:spPr>
          <a:xfrm flipV="1">
            <a:off x="6665542" y="3968032"/>
            <a:ext cx="4947368" cy="995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BCF5B56-F811-4491-AA5D-F2674BAE3505}"/>
              </a:ext>
            </a:extLst>
          </p:cNvPr>
          <p:cNvSpPr txBox="1"/>
          <p:nvPr/>
        </p:nvSpPr>
        <p:spPr>
          <a:xfrm>
            <a:off x="7419509" y="2159123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X-AXIS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D5960B-90D0-4455-809B-462CF9BD99A0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7905892" y="2567746"/>
            <a:ext cx="890498" cy="140028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AB072FD-7D29-48C3-A096-671C9B3CCE12}"/>
              </a:ext>
            </a:extLst>
          </p:cNvPr>
          <p:cNvSpPr txBox="1"/>
          <p:nvPr/>
        </p:nvSpPr>
        <p:spPr>
          <a:xfrm>
            <a:off x="9221569" y="2966113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AE66B0-6351-41E3-BB87-7F509741BE6A}"/>
              </a:ext>
            </a:extLst>
          </p:cNvPr>
          <p:cNvSpPr txBox="1"/>
          <p:nvPr/>
        </p:nvSpPr>
        <p:spPr>
          <a:xfrm>
            <a:off x="11651938" y="2966113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C07AA30-85D5-4333-AFDB-8013D125F482}"/>
              </a:ext>
            </a:extLst>
          </p:cNvPr>
          <p:cNvSpPr/>
          <p:nvPr/>
        </p:nvSpPr>
        <p:spPr>
          <a:xfrm>
            <a:off x="9564229" y="3414386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47BC6D-7FD8-43E9-B0C9-F9A9D371D116}"/>
              </a:ext>
            </a:extLst>
          </p:cNvPr>
          <p:cNvSpPr/>
          <p:nvPr/>
        </p:nvSpPr>
        <p:spPr>
          <a:xfrm>
            <a:off x="11516546" y="3414386"/>
            <a:ext cx="97077" cy="970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B53C89-7283-4685-8FF6-1CA38F5E7CCC}"/>
              </a:ext>
            </a:extLst>
          </p:cNvPr>
          <p:cNvSpPr txBox="1"/>
          <p:nvPr/>
        </p:nvSpPr>
        <p:spPr>
          <a:xfrm>
            <a:off x="9240651" y="1523258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FBE364A-2CF7-4915-950A-E792EC8E4F49}"/>
              </a:ext>
            </a:extLst>
          </p:cNvPr>
          <p:cNvSpPr/>
          <p:nvPr/>
        </p:nvSpPr>
        <p:spPr>
          <a:xfrm>
            <a:off x="11532016" y="1964496"/>
            <a:ext cx="97077" cy="9707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308C79-C10A-4F63-8ADD-E2B023018471}"/>
              </a:ext>
            </a:extLst>
          </p:cNvPr>
          <p:cNvSpPr/>
          <p:nvPr/>
        </p:nvSpPr>
        <p:spPr>
          <a:xfrm>
            <a:off x="9566124" y="1966048"/>
            <a:ext cx="97077" cy="970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4827B1-EF5E-447A-B206-CEC696C8DBC4}"/>
              </a:ext>
            </a:extLst>
          </p:cNvPr>
          <p:cNvSpPr txBox="1"/>
          <p:nvPr/>
        </p:nvSpPr>
        <p:spPr>
          <a:xfrm>
            <a:off x="11651938" y="1510820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60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37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36146-6C54-884D-941B-4ECB83BD912A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B726B-D73B-8044-9CE6-2CE0F9DA5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24" y="253561"/>
            <a:ext cx="694944" cy="69494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E52E476-CD96-1A40-B14D-5F7F5A7050BE}"/>
              </a:ext>
            </a:extLst>
          </p:cNvPr>
          <p:cNvCxnSpPr/>
          <p:nvPr/>
        </p:nvCxnSpPr>
        <p:spPr>
          <a:xfrm>
            <a:off x="2995862" y="4461194"/>
            <a:ext cx="65260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Pie 4">
            <a:extLst>
              <a:ext uri="{FF2B5EF4-FFF2-40B4-BE49-F238E27FC236}">
                <a16:creationId xmlns:a16="http://schemas.microsoft.com/office/drawing/2014/main" id="{F0BC75CA-6C9E-7547-AC73-1E0D40ADEAB8}"/>
              </a:ext>
            </a:extLst>
          </p:cNvPr>
          <p:cNvSpPr/>
          <p:nvPr/>
        </p:nvSpPr>
        <p:spPr>
          <a:xfrm rot="5400000">
            <a:off x="5741661" y="4066729"/>
            <a:ext cx="684293" cy="751562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AE21B6-01E4-3B45-9491-0919773FE16B}"/>
              </a:ext>
            </a:extLst>
          </p:cNvPr>
          <p:cNvCxnSpPr>
            <a:cxnSpLocks/>
          </p:cNvCxnSpPr>
          <p:nvPr/>
        </p:nvCxnSpPr>
        <p:spPr>
          <a:xfrm>
            <a:off x="4828032" y="1730595"/>
            <a:ext cx="1316736" cy="27305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1E3C84B-FEA4-7F43-9A24-90C5D629E66E}"/>
              </a:ext>
            </a:extLst>
          </p:cNvPr>
          <p:cNvSpPr txBox="1"/>
          <p:nvPr/>
        </p:nvSpPr>
        <p:spPr>
          <a:xfrm>
            <a:off x="5474208" y="402057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AA851FC-D209-E54B-991A-6CF48B34E831}"/>
              </a:ext>
            </a:extLst>
          </p:cNvPr>
          <p:cNvGrpSpPr/>
          <p:nvPr/>
        </p:nvGrpSpPr>
        <p:grpSpPr>
          <a:xfrm>
            <a:off x="2446020" y="5076850"/>
            <a:ext cx="3954780" cy="646331"/>
            <a:chOff x="2995862" y="4272953"/>
            <a:chExt cx="3263030" cy="646331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1A53A3F-5036-CF45-BFD8-0E3107BCA340}"/>
                </a:ext>
              </a:extLst>
            </p:cNvPr>
            <p:cNvSpPr/>
            <p:nvPr/>
          </p:nvSpPr>
          <p:spPr>
            <a:xfrm>
              <a:off x="2995862" y="4288130"/>
              <a:ext cx="3148906" cy="6156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CA06CD-DD1E-5446-A1A1-136E1AC612D6}"/>
                </a:ext>
              </a:extLst>
            </p:cNvPr>
            <p:cNvSpPr txBox="1"/>
            <p:nvPr/>
          </p:nvSpPr>
          <p:spPr>
            <a:xfrm>
              <a:off x="3057746" y="4272953"/>
              <a:ext cx="3201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Because we don’t know the size of this angle, we will call it x.</a:t>
              </a:r>
            </a:p>
          </p:txBody>
        </p:sp>
      </p:grp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10BE3BB4-4BB9-0F46-9F19-D784CDC1ED3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51835" y="4482139"/>
            <a:ext cx="614763" cy="588940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931428D-6512-2C47-92C6-6052286F0CE4}"/>
              </a:ext>
            </a:extLst>
          </p:cNvPr>
          <p:cNvSpPr txBox="1"/>
          <p:nvPr/>
        </p:nvSpPr>
        <p:spPr>
          <a:xfrm>
            <a:off x="6400800" y="384988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41CF8B-7EAF-DF4F-8744-25B416B68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560417"/>
            <a:ext cx="1442518" cy="10711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ABC7DC-5C4A-B440-9F18-A52F237918B4}"/>
              </a:ext>
            </a:extLst>
          </p:cNvPr>
          <p:cNvSpPr txBox="1"/>
          <p:nvPr/>
        </p:nvSpPr>
        <p:spPr>
          <a:xfrm>
            <a:off x="3904529" y="976573"/>
            <a:ext cx="4708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Here we have two angles on a straight line.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420C9F-F12E-8F4C-B141-9CFA9FF67797}"/>
              </a:ext>
            </a:extLst>
          </p:cNvPr>
          <p:cNvSpPr txBox="1"/>
          <p:nvPr/>
        </p:nvSpPr>
        <p:spPr>
          <a:xfrm>
            <a:off x="256032" y="253561"/>
            <a:ext cx="4205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srgbClr val="C00000"/>
                </a:solidFill>
              </a:rPr>
              <a:t>Recap – Angles on a straight line</a:t>
            </a:r>
          </a:p>
        </p:txBody>
      </p:sp>
    </p:spTree>
    <p:extLst>
      <p:ext uri="{BB962C8B-B14F-4D97-AF65-F5344CB8AC3E}">
        <p14:creationId xmlns:p14="http://schemas.microsoft.com/office/powerpoint/2010/main" val="135929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36146-6C54-884D-941B-4ECB83BD912A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B726B-D73B-8044-9CE6-2CE0F9DA5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24" y="253561"/>
            <a:ext cx="694944" cy="6949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C63D350-E604-5740-8A13-1062B13695BC}"/>
              </a:ext>
            </a:extLst>
          </p:cNvPr>
          <p:cNvGrpSpPr/>
          <p:nvPr/>
        </p:nvGrpSpPr>
        <p:grpSpPr>
          <a:xfrm>
            <a:off x="6635023" y="1673480"/>
            <a:ext cx="5224433" cy="3057773"/>
            <a:chOff x="3532551" y="1331049"/>
            <a:chExt cx="5224433" cy="305777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E52E476-CD96-1A40-B14D-5F7F5A7050BE}"/>
                </a:ext>
              </a:extLst>
            </p:cNvPr>
            <p:cNvCxnSpPr>
              <a:cxnSpLocks/>
            </p:cNvCxnSpPr>
            <p:nvPr/>
          </p:nvCxnSpPr>
          <p:spPr>
            <a:xfrm>
              <a:off x="3532551" y="4061648"/>
              <a:ext cx="522443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Pie 4">
              <a:extLst>
                <a:ext uri="{FF2B5EF4-FFF2-40B4-BE49-F238E27FC236}">
                  <a16:creationId xmlns:a16="http://schemas.microsoft.com/office/drawing/2014/main" id="{F0BC75CA-6C9E-7547-AC73-1E0D40ADEAB8}"/>
                </a:ext>
              </a:extLst>
            </p:cNvPr>
            <p:cNvSpPr/>
            <p:nvPr/>
          </p:nvSpPr>
          <p:spPr>
            <a:xfrm rot="5400000">
              <a:off x="5741661" y="3670895"/>
              <a:ext cx="684293" cy="751562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AE21B6-01E4-3B45-9491-0919773FE16B}"/>
                </a:ext>
              </a:extLst>
            </p:cNvPr>
            <p:cNvCxnSpPr>
              <a:cxnSpLocks/>
            </p:cNvCxnSpPr>
            <p:nvPr/>
          </p:nvCxnSpPr>
          <p:spPr>
            <a:xfrm>
              <a:off x="4828032" y="1331049"/>
              <a:ext cx="1316736" cy="273059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31428D-6512-2C47-92C6-6052286F0CE4}"/>
                </a:ext>
              </a:extLst>
            </p:cNvPr>
            <p:cNvSpPr txBox="1"/>
            <p:nvPr/>
          </p:nvSpPr>
          <p:spPr>
            <a:xfrm>
              <a:off x="6400800" y="3450336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°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E3C84B-FEA4-7F43-9A24-90C5D629E66E}"/>
                </a:ext>
              </a:extLst>
            </p:cNvPr>
            <p:cNvSpPr txBox="1"/>
            <p:nvPr/>
          </p:nvSpPr>
          <p:spPr>
            <a:xfrm>
              <a:off x="5474208" y="3621024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F896C70-B8B3-9D46-A7E9-B63F8FC8D9CC}"/>
              </a:ext>
            </a:extLst>
          </p:cNvPr>
          <p:cNvSpPr/>
          <p:nvPr/>
        </p:nvSpPr>
        <p:spPr>
          <a:xfrm>
            <a:off x="778411" y="688438"/>
            <a:ext cx="5206184" cy="54522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64FD4F-823E-EB49-A84E-D55B87DC98DA}"/>
              </a:ext>
            </a:extLst>
          </p:cNvPr>
          <p:cNvSpPr txBox="1"/>
          <p:nvPr/>
        </p:nvSpPr>
        <p:spPr>
          <a:xfrm>
            <a:off x="939609" y="1061127"/>
            <a:ext cx="47020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do the same thing when we want to find the value of x.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know that angles on a straight line add up to 180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So, 100° plus something must equal 180°.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Or, we can say that 180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° minus 100° equals the size of angle x.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Either way, our answer is 80°.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x=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80°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469142-E56A-DC41-B972-5A77DAD82580}"/>
              </a:ext>
            </a:extLst>
          </p:cNvPr>
          <p:cNvSpPr txBox="1"/>
          <p:nvPr/>
        </p:nvSpPr>
        <p:spPr>
          <a:xfrm>
            <a:off x="4085133" y="359412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100+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=180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6FFED2-0E56-DA40-AF34-1A69D67A7616}"/>
              </a:ext>
            </a:extLst>
          </p:cNvPr>
          <p:cNvSpPr txBox="1"/>
          <p:nvPr/>
        </p:nvSpPr>
        <p:spPr>
          <a:xfrm>
            <a:off x="4085133" y="451941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180- 100 =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3A3A84-F33C-B14E-BD02-A3C1B4DF7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6000750"/>
            <a:ext cx="849536" cy="6308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420C9F-F12E-8F4C-B141-9CFA9FF67797}"/>
              </a:ext>
            </a:extLst>
          </p:cNvPr>
          <p:cNvSpPr txBox="1"/>
          <p:nvPr/>
        </p:nvSpPr>
        <p:spPr>
          <a:xfrm>
            <a:off x="256032" y="253561"/>
            <a:ext cx="4205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srgbClr val="C00000"/>
                </a:solidFill>
              </a:rPr>
              <a:t>Recap – Angles on a straight line</a:t>
            </a:r>
          </a:p>
        </p:txBody>
      </p:sp>
    </p:spTree>
    <p:extLst>
      <p:ext uri="{BB962C8B-B14F-4D97-AF65-F5344CB8AC3E}">
        <p14:creationId xmlns:p14="http://schemas.microsoft.com/office/powerpoint/2010/main" val="179432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7345"/>
          <p:cNvSpPr>
            <a:spLocks noGrp="1" noChangeArrowheads="1"/>
          </p:cNvSpPr>
          <p:nvPr>
            <p:ph type="title"/>
          </p:nvPr>
        </p:nvSpPr>
        <p:spPr>
          <a:xfrm>
            <a:off x="168283" y="-50278"/>
            <a:ext cx="9000529" cy="1600200"/>
          </a:xfrm>
        </p:spPr>
        <p:txBody>
          <a:bodyPr>
            <a:normAutofit/>
          </a:bodyPr>
          <a:lstStyle/>
          <a:p>
            <a:r>
              <a:rPr lang="en-GB" altLang="zh-CN" sz="3200" dirty="0" smtClean="0">
                <a:solidFill>
                  <a:srgbClr val="C00000"/>
                </a:solidFill>
              </a:rPr>
              <a:t>Task 4 </a:t>
            </a:r>
            <a:r>
              <a:rPr lang="en-GB" altLang="zh-CN" sz="3200" dirty="0">
                <a:solidFill>
                  <a:srgbClr val="C00000"/>
                </a:solidFill>
              </a:rPr>
              <a:t>– Angles on a straight line</a:t>
            </a:r>
            <a:endParaRPr lang="zh-CN" altLang="en-US" sz="3200" i="1" dirty="0">
              <a:solidFill>
                <a:srgbClr val="C00000"/>
              </a:solidFill>
            </a:endParaRPr>
          </a:p>
        </p:txBody>
      </p:sp>
      <p:sp>
        <p:nvSpPr>
          <p:cNvPr id="8" name="标题 57345"/>
          <p:cNvSpPr txBox="1">
            <a:spLocks noChangeArrowheads="1"/>
          </p:cNvSpPr>
          <p:nvPr/>
        </p:nvSpPr>
        <p:spPr>
          <a:xfrm>
            <a:off x="244610" y="749822"/>
            <a:ext cx="7558269" cy="1279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j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C631F6-89E6-2F4C-BDFC-60D0558D6623}"/>
              </a:ext>
            </a:extLst>
          </p:cNvPr>
          <p:cNvCxnSpPr/>
          <p:nvPr/>
        </p:nvCxnSpPr>
        <p:spPr>
          <a:xfrm>
            <a:off x="7855131" y="3692435"/>
            <a:ext cx="3675017" cy="87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ie 9">
            <a:extLst>
              <a:ext uri="{FF2B5EF4-FFF2-40B4-BE49-F238E27FC236}">
                <a16:creationId xmlns:a16="http://schemas.microsoft.com/office/drawing/2014/main" id="{F7B2ACBD-06CF-5C4D-8CDB-A913FA3C23F8}"/>
              </a:ext>
            </a:extLst>
          </p:cNvPr>
          <p:cNvSpPr/>
          <p:nvPr/>
        </p:nvSpPr>
        <p:spPr>
          <a:xfrm rot="5400000">
            <a:off x="9202447" y="3304164"/>
            <a:ext cx="684293" cy="751562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6F158B-0185-CC4B-B348-3C2FDA5530B7}"/>
              </a:ext>
            </a:extLst>
          </p:cNvPr>
          <p:cNvSpPr txBox="1"/>
          <p:nvPr/>
        </p:nvSpPr>
        <p:spPr>
          <a:xfrm>
            <a:off x="9237456" y="295411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180</a:t>
            </a:r>
            <a:r>
              <a:rPr lang="en-GB" dirty="0"/>
              <a:t>°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15794" y="2029579"/>
            <a:ext cx="3953692" cy="310895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 dirty="0" smtClean="0">
                <a:solidFill>
                  <a:srgbClr val="002060"/>
                </a:solidFill>
              </a:rPr>
              <a:t>Remember, angles on a straight line always add up to 180°.</a:t>
            </a:r>
          </a:p>
          <a:p>
            <a:pPr marL="0" indent="0">
              <a:buNone/>
            </a:pPr>
            <a:endParaRPr lang="en-GB" sz="20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99" y="1727392"/>
            <a:ext cx="6785210" cy="31494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46ACCD-B62B-495F-8F73-FF5C58F38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" y="568448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7345"/>
          <p:cNvSpPr>
            <a:spLocks noGrp="1" noChangeArrowheads="1"/>
          </p:cNvSpPr>
          <p:nvPr>
            <p:ph type="title"/>
          </p:nvPr>
        </p:nvSpPr>
        <p:spPr>
          <a:xfrm>
            <a:off x="168283" y="-50278"/>
            <a:ext cx="9000529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zh-CN" sz="3200" dirty="0" smtClean="0">
                <a:solidFill>
                  <a:srgbClr val="C00000"/>
                </a:solidFill>
              </a:rPr>
              <a:t>Task 4 – Angles on a straight line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8" name="标题 57345"/>
          <p:cNvSpPr txBox="1">
            <a:spLocks noChangeArrowheads="1"/>
          </p:cNvSpPr>
          <p:nvPr/>
        </p:nvSpPr>
        <p:spPr>
          <a:xfrm>
            <a:off x="244610" y="749822"/>
            <a:ext cx="7558269" cy="1279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j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C631F6-89E6-2F4C-BDFC-60D0558D6623}"/>
              </a:ext>
            </a:extLst>
          </p:cNvPr>
          <p:cNvCxnSpPr/>
          <p:nvPr/>
        </p:nvCxnSpPr>
        <p:spPr>
          <a:xfrm>
            <a:off x="7855131" y="3692435"/>
            <a:ext cx="3675017" cy="87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ie 9">
            <a:extLst>
              <a:ext uri="{FF2B5EF4-FFF2-40B4-BE49-F238E27FC236}">
                <a16:creationId xmlns:a16="http://schemas.microsoft.com/office/drawing/2014/main" id="{F7B2ACBD-06CF-5C4D-8CDB-A913FA3C23F8}"/>
              </a:ext>
            </a:extLst>
          </p:cNvPr>
          <p:cNvSpPr/>
          <p:nvPr/>
        </p:nvSpPr>
        <p:spPr>
          <a:xfrm rot="5400000">
            <a:off x="9202447" y="3304164"/>
            <a:ext cx="684293" cy="751562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6F158B-0185-CC4B-B348-3C2FDA5530B7}"/>
              </a:ext>
            </a:extLst>
          </p:cNvPr>
          <p:cNvSpPr txBox="1"/>
          <p:nvPr/>
        </p:nvSpPr>
        <p:spPr>
          <a:xfrm>
            <a:off x="9237456" y="295411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180</a:t>
            </a:r>
            <a:r>
              <a:rPr lang="en-GB" dirty="0"/>
              <a:t>°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15794" y="2029579"/>
            <a:ext cx="3953692" cy="310895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 dirty="0" smtClean="0">
                <a:solidFill>
                  <a:srgbClr val="002060"/>
                </a:solidFill>
              </a:rPr>
              <a:t>Remember, angles on a straight line always add up to 180°.</a:t>
            </a:r>
          </a:p>
          <a:p>
            <a:pPr marL="0" indent="0">
              <a:buNone/>
            </a:pPr>
            <a:endParaRPr lang="en-GB" sz="20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99" y="1727392"/>
            <a:ext cx="6785210" cy="31494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0057" y="4371703"/>
            <a:ext cx="57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75°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7211" y="4371703"/>
            <a:ext cx="70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100°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46ACCD-B62B-495F-8F73-FF5C58F38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" y="568448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52"/>
          <a:stretch/>
        </p:blipFill>
        <p:spPr>
          <a:xfrm>
            <a:off x="3143794" y="1448298"/>
            <a:ext cx="4580710" cy="4431778"/>
          </a:xfrm>
          <a:prstGeom prst="rect">
            <a:avLst/>
          </a:prstGeom>
        </p:spPr>
      </p:pic>
      <p:sp>
        <p:nvSpPr>
          <p:cNvPr id="8" name="AutoShape 6" descr="Understanding Angles and its Types – MathsTips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标题 57345"/>
          <p:cNvSpPr>
            <a:spLocks noGrp="1" noChangeArrowheads="1"/>
          </p:cNvSpPr>
          <p:nvPr>
            <p:ph type="title"/>
          </p:nvPr>
        </p:nvSpPr>
        <p:spPr>
          <a:xfrm>
            <a:off x="2223505" y="376442"/>
            <a:ext cx="8270323" cy="1600200"/>
          </a:xfrm>
        </p:spPr>
        <p:txBody>
          <a:bodyPr/>
          <a:lstStyle/>
          <a:p>
            <a:pPr eaLnBrk="1" hangingPunct="1"/>
            <a:r>
              <a:rPr lang="en-GB" altLang="zh-CN" i="1" dirty="0" smtClean="0">
                <a:solidFill>
                  <a:srgbClr val="C00000"/>
                </a:solidFill>
              </a:rPr>
              <a:t>There are ____°in a full turn</a:t>
            </a:r>
            <a:endParaRPr lang="zh-CN" altLang="en-US" i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93" y="1448298"/>
            <a:ext cx="5651863" cy="4431778"/>
          </a:xfrm>
          <a:prstGeom prst="rect">
            <a:avLst/>
          </a:prstGeom>
        </p:spPr>
      </p:pic>
      <p:sp>
        <p:nvSpPr>
          <p:cNvPr id="6" name="标题 57345"/>
          <p:cNvSpPr txBox="1">
            <a:spLocks noChangeArrowheads="1"/>
          </p:cNvSpPr>
          <p:nvPr/>
        </p:nvSpPr>
        <p:spPr>
          <a:xfrm>
            <a:off x="4606834" y="833346"/>
            <a:ext cx="1105989" cy="686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zh-CN" i="1" dirty="0" smtClean="0">
                <a:solidFill>
                  <a:schemeClr val="tx2"/>
                </a:solidFill>
              </a:rPr>
              <a:t>360</a:t>
            </a:r>
            <a:endParaRPr lang="zh-CN" altLang="en-US" i="1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420C9F-F12E-8F4C-B141-9CFA9FF67797}"/>
              </a:ext>
            </a:extLst>
          </p:cNvPr>
          <p:cNvSpPr txBox="1"/>
          <p:nvPr/>
        </p:nvSpPr>
        <p:spPr>
          <a:xfrm>
            <a:off x="256032" y="253561"/>
            <a:ext cx="396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Recap – Angles around a point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560417"/>
            <a:ext cx="1442518" cy="107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0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5_SUM_B2_PP_0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8" t="36912" r="64191" b="43278"/>
          <a:stretch/>
        </p:blipFill>
        <p:spPr>
          <a:xfrm>
            <a:off x="8269301" y="1828800"/>
            <a:ext cx="3449270" cy="355463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9228" y="1828800"/>
            <a:ext cx="10515600" cy="50891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We know they will always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have a total of 360°</a:t>
            </a:r>
          </a:p>
          <a:p>
            <a:pPr marL="0" indent="0">
              <a:buNone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To find a missing angle we can find the total of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the angles we have and subtract this from 360°</a:t>
            </a:r>
          </a:p>
          <a:p>
            <a:pPr marL="0" indent="0">
              <a:buNone/>
            </a:pPr>
            <a:endParaRPr lang="en-GB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Here we have 60° already identified.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Therefore, we know the remaining angle (a) = 360° - 60°</a:t>
            </a: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So,</a:t>
            </a: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360° </a:t>
            </a:r>
            <a:r>
              <a:rPr lang="en-GB" dirty="0">
                <a:solidFill>
                  <a:schemeClr val="accent6"/>
                </a:solidFill>
              </a:rPr>
              <a:t>– </a:t>
            </a:r>
            <a:r>
              <a:rPr lang="en-GB" dirty="0" smtClean="0">
                <a:solidFill>
                  <a:schemeClr val="accent6"/>
                </a:solidFill>
              </a:rPr>
              <a:t>60° </a:t>
            </a:r>
            <a:r>
              <a:rPr lang="en-GB" dirty="0">
                <a:solidFill>
                  <a:schemeClr val="accent6"/>
                </a:solidFill>
              </a:rPr>
              <a:t>= </a:t>
            </a:r>
            <a:r>
              <a:rPr lang="en-GB" dirty="0" smtClean="0">
                <a:solidFill>
                  <a:schemeClr val="accent6"/>
                </a:solidFill>
              </a:rPr>
              <a:t>300°</a:t>
            </a: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Therefore, </a:t>
            </a:r>
            <a:r>
              <a:rPr lang="en-GB" dirty="0" smtClean="0">
                <a:solidFill>
                  <a:schemeClr val="accent6"/>
                </a:solidFill>
              </a:rPr>
              <a:t>a = 140</a:t>
            </a:r>
            <a:r>
              <a:rPr lang="en-GB" dirty="0">
                <a:solidFill>
                  <a:schemeClr val="accent6"/>
                </a:solidFill>
              </a:rPr>
              <a:t>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420C9F-F12E-8F4C-B141-9CFA9FF67797}"/>
              </a:ext>
            </a:extLst>
          </p:cNvPr>
          <p:cNvSpPr txBox="1"/>
          <p:nvPr/>
        </p:nvSpPr>
        <p:spPr>
          <a:xfrm>
            <a:off x="256032" y="253561"/>
            <a:ext cx="396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Recap – Angles around a point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695" y="5490748"/>
            <a:ext cx="1442518" cy="107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8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7345"/>
          <p:cNvSpPr>
            <a:spLocks noGrp="1" noChangeArrowheads="1"/>
          </p:cNvSpPr>
          <p:nvPr>
            <p:ph type="title"/>
          </p:nvPr>
        </p:nvSpPr>
        <p:spPr>
          <a:xfrm>
            <a:off x="168283" y="-50278"/>
            <a:ext cx="9000529" cy="16002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C00000"/>
                </a:solidFill>
              </a:rPr>
              <a:t>Task 5  </a:t>
            </a:r>
            <a:r>
              <a:rPr lang="en-GB" sz="4000" b="1" dirty="0">
                <a:solidFill>
                  <a:srgbClr val="C00000"/>
                </a:solidFill>
              </a:rPr>
              <a:t>- </a:t>
            </a:r>
            <a:r>
              <a:rPr lang="en-GB" sz="4000" b="1" dirty="0" smtClean="0">
                <a:solidFill>
                  <a:srgbClr val="C00000"/>
                </a:solidFill>
              </a:rPr>
              <a:t>angles around a point</a:t>
            </a:r>
            <a:endParaRPr lang="en-GB" sz="2800" b="1" dirty="0"/>
          </a:p>
        </p:txBody>
      </p:sp>
      <p:sp>
        <p:nvSpPr>
          <p:cNvPr id="8" name="标题 57345"/>
          <p:cNvSpPr txBox="1">
            <a:spLocks noChangeArrowheads="1"/>
          </p:cNvSpPr>
          <p:nvPr/>
        </p:nvSpPr>
        <p:spPr>
          <a:xfrm>
            <a:off x="244610" y="749822"/>
            <a:ext cx="7558269" cy="1279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j-cs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15794" y="2029579"/>
            <a:ext cx="3953692" cy="310895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 dirty="0" smtClean="0">
                <a:solidFill>
                  <a:srgbClr val="002060"/>
                </a:solidFill>
              </a:rPr>
              <a:t>Remember, angles around a point add up to 360°</a:t>
            </a:r>
          </a:p>
          <a:p>
            <a:pPr marL="0" indent="0">
              <a:buNone/>
            </a:pPr>
            <a:endParaRPr lang="en-GB" sz="20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b="18988"/>
          <a:stretch/>
        </p:blipFill>
        <p:spPr>
          <a:xfrm>
            <a:off x="8203436" y="2799371"/>
            <a:ext cx="2978370" cy="2107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2831"/>
          <a:stretch/>
        </p:blipFill>
        <p:spPr>
          <a:xfrm>
            <a:off x="1539362" y="1240867"/>
            <a:ext cx="4687267" cy="3244048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12518" y="4899635"/>
            <a:ext cx="6458693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9pPr>
          </a:lstStyle>
          <a:p>
            <a:pPr fontAlgn="base">
              <a:buNone/>
            </a:pP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Write 3 more maths sentences, about this diagram.</a:t>
            </a:r>
            <a:endParaRPr lang="en-GB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46ACCD-B62B-495F-8F73-FF5C58F38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" y="568448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5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7345"/>
          <p:cNvSpPr>
            <a:spLocks noGrp="1" noChangeArrowheads="1"/>
          </p:cNvSpPr>
          <p:nvPr>
            <p:ph type="title"/>
          </p:nvPr>
        </p:nvSpPr>
        <p:spPr>
          <a:xfrm>
            <a:off x="168283" y="-50278"/>
            <a:ext cx="9000529" cy="16002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C00000"/>
                </a:solidFill>
              </a:rPr>
              <a:t>Task 5  </a:t>
            </a:r>
            <a:r>
              <a:rPr lang="en-GB" sz="4000" b="1" dirty="0">
                <a:solidFill>
                  <a:srgbClr val="C00000"/>
                </a:solidFill>
              </a:rPr>
              <a:t>- </a:t>
            </a:r>
            <a:r>
              <a:rPr lang="en-GB" sz="4000" b="1" dirty="0" smtClean="0">
                <a:solidFill>
                  <a:srgbClr val="C00000"/>
                </a:solidFill>
              </a:rPr>
              <a:t>angles around a point answers</a:t>
            </a:r>
            <a:endParaRPr lang="en-GB" sz="2800" b="1" dirty="0"/>
          </a:p>
        </p:txBody>
      </p:sp>
      <p:sp>
        <p:nvSpPr>
          <p:cNvPr id="8" name="标题 57345"/>
          <p:cNvSpPr txBox="1">
            <a:spLocks noChangeArrowheads="1"/>
          </p:cNvSpPr>
          <p:nvPr/>
        </p:nvSpPr>
        <p:spPr>
          <a:xfrm>
            <a:off x="244610" y="749822"/>
            <a:ext cx="7558269" cy="1279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j-cs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15794" y="2029579"/>
            <a:ext cx="3953692" cy="310895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 dirty="0" smtClean="0">
                <a:solidFill>
                  <a:srgbClr val="002060"/>
                </a:solidFill>
              </a:rPr>
              <a:t>Remember, angles around a point add up to 360°</a:t>
            </a:r>
          </a:p>
          <a:p>
            <a:pPr marL="0" indent="0">
              <a:buNone/>
            </a:pPr>
            <a:endParaRPr lang="en-GB" sz="20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b="18988"/>
          <a:stretch/>
        </p:blipFill>
        <p:spPr>
          <a:xfrm>
            <a:off x="8203436" y="2799371"/>
            <a:ext cx="2978370" cy="2107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2831"/>
          <a:stretch/>
        </p:blipFill>
        <p:spPr>
          <a:xfrm>
            <a:off x="1539362" y="1240867"/>
            <a:ext cx="4687267" cy="3244048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34438" y="4777715"/>
            <a:ext cx="6985562" cy="139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9pPr>
          </a:lstStyle>
          <a:p>
            <a:pPr fontAlgn="base">
              <a:buNone/>
            </a:pPr>
            <a:r>
              <a:rPr lang="en-GB" sz="2400" dirty="0">
                <a:solidFill>
                  <a:srgbClr val="FF0000"/>
                </a:solidFill>
                <a:latin typeface="+mn-lt"/>
              </a:rPr>
              <a:t>Various answers e.g. </a:t>
            </a:r>
            <a:endParaRPr lang="en-GB" sz="2400" dirty="0" smtClean="0">
              <a:solidFill>
                <a:srgbClr val="FF0000"/>
              </a:solidFill>
              <a:latin typeface="+mn-lt"/>
            </a:endParaRPr>
          </a:p>
          <a:p>
            <a:pPr fontAlgn="base">
              <a:buNone/>
            </a:pP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a </a:t>
            </a:r>
            <a:r>
              <a:rPr lang="en-GB" sz="2400" dirty="0">
                <a:solidFill>
                  <a:srgbClr val="FF0000"/>
                </a:solidFill>
                <a:latin typeface="+mn-lt"/>
              </a:rPr>
              <a:t>+ b + c = e + d </a:t>
            </a:r>
            <a:endParaRPr lang="en-GB" sz="2400" dirty="0" smtClean="0">
              <a:solidFill>
                <a:srgbClr val="FF0000"/>
              </a:solidFill>
              <a:latin typeface="+mn-lt"/>
            </a:endParaRPr>
          </a:p>
          <a:p>
            <a:pPr fontAlgn="base">
              <a:buNone/>
            </a:pP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360</a:t>
            </a:r>
            <a:r>
              <a:rPr lang="en-GB" sz="2400" dirty="0">
                <a:solidFill>
                  <a:srgbClr val="FF0000"/>
                </a:solidFill>
                <a:latin typeface="+mn-lt"/>
              </a:rPr>
              <a:t>˚ − e − d = 180˚ </a:t>
            </a: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, etc</a:t>
            </a:r>
            <a:r>
              <a:rPr lang="en-GB" sz="2400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46ACCD-B62B-495F-8F73-FF5C58F38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123" y="5618195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2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7C1659-2D08-CF42-8C99-09E6DBDC3555}"/>
              </a:ext>
            </a:extLst>
          </p:cNvPr>
          <p:cNvSpPr txBox="1"/>
          <p:nvPr/>
        </p:nvSpPr>
        <p:spPr>
          <a:xfrm>
            <a:off x="5254752" y="2962656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 of Lesson</a:t>
            </a:r>
          </a:p>
        </p:txBody>
      </p:sp>
    </p:spTree>
    <p:extLst>
      <p:ext uri="{BB962C8B-B14F-4D97-AF65-F5344CB8AC3E}">
        <p14:creationId xmlns:p14="http://schemas.microsoft.com/office/powerpoint/2010/main" val="29675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t="17590" r="28750" b="8936"/>
          <a:stretch/>
        </p:blipFill>
        <p:spPr>
          <a:xfrm>
            <a:off x="359923" y="330741"/>
            <a:ext cx="5087566" cy="5038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2EBA22-BE9B-4F1A-A308-272E41815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909848"/>
            <a:ext cx="971952" cy="7217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0052A3-6F1A-43D7-86B7-F3E0A592A2EB}"/>
              </a:ext>
            </a:extLst>
          </p:cNvPr>
          <p:cNvSpPr txBox="1"/>
          <p:nvPr/>
        </p:nvSpPr>
        <p:spPr>
          <a:xfrm>
            <a:off x="5672439" y="438628"/>
            <a:ext cx="4862616" cy="2553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going to focus on the horizontal line reflection.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square is located in the third quadrant.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am going to reflect the square using the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x-axis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by placing the reflected square on the second quadrant.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7CAEC3-EBB1-4614-B56C-1558202813FF}"/>
              </a:ext>
            </a:extLst>
          </p:cNvPr>
          <p:cNvSpPr/>
          <p:nvPr/>
        </p:nvSpPr>
        <p:spPr>
          <a:xfrm>
            <a:off x="943583" y="3336587"/>
            <a:ext cx="972766" cy="9727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43B76B-6420-4ADF-AEC6-8701B5FD3716}"/>
              </a:ext>
            </a:extLst>
          </p:cNvPr>
          <p:cNvSpPr txBox="1"/>
          <p:nvPr/>
        </p:nvSpPr>
        <p:spPr>
          <a:xfrm>
            <a:off x="5672439" y="3143991"/>
            <a:ext cx="6159638" cy="23836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coordinates for all vertices of the square in the third quadrant are;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C: (          ,          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D: (          ,           )</a:t>
            </a: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AFAABE-F804-4A01-9F33-0109AFB7DD88}"/>
              </a:ext>
            </a:extLst>
          </p:cNvPr>
          <p:cNvSpPr/>
          <p:nvPr/>
        </p:nvSpPr>
        <p:spPr>
          <a:xfrm>
            <a:off x="7627081" y="4053157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B01D95-8039-4152-86E4-9541CCA07D71}"/>
              </a:ext>
            </a:extLst>
          </p:cNvPr>
          <p:cNvSpPr/>
          <p:nvPr/>
        </p:nvSpPr>
        <p:spPr>
          <a:xfrm>
            <a:off x="6984425" y="4053157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7219EB-1FED-4A3A-A7E6-375D5E9CA245}"/>
              </a:ext>
            </a:extLst>
          </p:cNvPr>
          <p:cNvSpPr/>
          <p:nvPr/>
        </p:nvSpPr>
        <p:spPr>
          <a:xfrm>
            <a:off x="7617654" y="4981177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FE17C0-A82E-477D-B14B-1BC022477CDD}"/>
              </a:ext>
            </a:extLst>
          </p:cNvPr>
          <p:cNvSpPr/>
          <p:nvPr/>
        </p:nvSpPr>
        <p:spPr>
          <a:xfrm>
            <a:off x="6974998" y="4981177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F206BD-3482-4CDB-8D32-4756057DA8DE}"/>
              </a:ext>
            </a:extLst>
          </p:cNvPr>
          <p:cNvSpPr/>
          <p:nvPr/>
        </p:nvSpPr>
        <p:spPr>
          <a:xfrm>
            <a:off x="10400132" y="4981177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B4B17D-1D87-4CC2-A50F-C36B5B0ABF1C}"/>
              </a:ext>
            </a:extLst>
          </p:cNvPr>
          <p:cNvSpPr/>
          <p:nvPr/>
        </p:nvSpPr>
        <p:spPr>
          <a:xfrm>
            <a:off x="9729195" y="4981177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079901-C5DF-4B00-A89E-A0164DE5B975}"/>
              </a:ext>
            </a:extLst>
          </p:cNvPr>
          <p:cNvSpPr/>
          <p:nvPr/>
        </p:nvSpPr>
        <p:spPr>
          <a:xfrm>
            <a:off x="10371851" y="4053157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398E3F-6EC6-4ABE-9FDC-8113177E3F4B}"/>
              </a:ext>
            </a:extLst>
          </p:cNvPr>
          <p:cNvSpPr/>
          <p:nvPr/>
        </p:nvSpPr>
        <p:spPr>
          <a:xfrm>
            <a:off x="9710341" y="4053157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6A21A5-245E-462D-A208-8622F0F9A182}"/>
              </a:ext>
            </a:extLst>
          </p:cNvPr>
          <p:cNvSpPr txBox="1"/>
          <p:nvPr/>
        </p:nvSpPr>
        <p:spPr>
          <a:xfrm>
            <a:off x="512994" y="4380268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DF8639-B5B8-46BC-9797-792664B92C62}"/>
              </a:ext>
            </a:extLst>
          </p:cNvPr>
          <p:cNvSpPr txBox="1"/>
          <p:nvPr/>
        </p:nvSpPr>
        <p:spPr>
          <a:xfrm>
            <a:off x="512994" y="3017525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862571-2537-4AD5-971D-84ED45DF972C}"/>
              </a:ext>
            </a:extLst>
          </p:cNvPr>
          <p:cNvSpPr txBox="1"/>
          <p:nvPr/>
        </p:nvSpPr>
        <p:spPr>
          <a:xfrm>
            <a:off x="1961328" y="4380268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AD3CCEC-2E79-4414-B7C7-824A836BB1DF}"/>
              </a:ext>
            </a:extLst>
          </p:cNvPr>
          <p:cNvSpPr/>
          <p:nvPr/>
        </p:nvSpPr>
        <p:spPr>
          <a:xfrm>
            <a:off x="1857102" y="3304583"/>
            <a:ext cx="97077" cy="9707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44F2B1C-43BB-487B-B318-4B3B2B20A56E}"/>
              </a:ext>
            </a:extLst>
          </p:cNvPr>
          <p:cNvSpPr/>
          <p:nvPr/>
        </p:nvSpPr>
        <p:spPr>
          <a:xfrm>
            <a:off x="893969" y="4283191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6764AA9-A342-474C-BC46-77E8FABA2B36}"/>
              </a:ext>
            </a:extLst>
          </p:cNvPr>
          <p:cNvSpPr/>
          <p:nvPr/>
        </p:nvSpPr>
        <p:spPr>
          <a:xfrm>
            <a:off x="886821" y="3304583"/>
            <a:ext cx="97077" cy="970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115643-E234-4A00-B64B-C1F2068A99B6}"/>
              </a:ext>
            </a:extLst>
          </p:cNvPr>
          <p:cNvSpPr txBox="1"/>
          <p:nvPr/>
        </p:nvSpPr>
        <p:spPr>
          <a:xfrm>
            <a:off x="1961328" y="3017525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BA3F4E-5BF1-4FA4-98E7-50E504349626}"/>
              </a:ext>
            </a:extLst>
          </p:cNvPr>
          <p:cNvSpPr/>
          <p:nvPr/>
        </p:nvSpPr>
        <p:spPr>
          <a:xfrm>
            <a:off x="1864251" y="4283191"/>
            <a:ext cx="97077" cy="970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A618B3D-6565-4BD5-BDC3-0F3798D93BF5}"/>
              </a:ext>
            </a:extLst>
          </p:cNvPr>
          <p:cNvCxnSpPr>
            <a:cxnSpLocks/>
          </p:cNvCxnSpPr>
          <p:nvPr/>
        </p:nvCxnSpPr>
        <p:spPr>
          <a:xfrm flipV="1">
            <a:off x="397631" y="2859107"/>
            <a:ext cx="4947368" cy="995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3B30D4F-861C-4BAE-9F72-B7A55C5BFDD7}"/>
              </a:ext>
            </a:extLst>
          </p:cNvPr>
          <p:cNvSpPr txBox="1"/>
          <p:nvPr/>
        </p:nvSpPr>
        <p:spPr>
          <a:xfrm>
            <a:off x="3234363" y="2029286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X-AXIS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9DB090C-2046-4F81-8C6B-D1424F8AB845}"/>
              </a:ext>
            </a:extLst>
          </p:cNvPr>
          <p:cNvCxnSpPr>
            <a:stCxn id="38" idx="2"/>
          </p:cNvCxnSpPr>
          <p:nvPr/>
        </p:nvCxnSpPr>
        <p:spPr>
          <a:xfrm flipH="1">
            <a:off x="3582186" y="2437909"/>
            <a:ext cx="138560" cy="41229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24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build="allAtOnce" animBg="1"/>
      <p:bldP spid="5" grpId="0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2" t="17590" r="28750" b="8936"/>
          <a:stretch/>
        </p:blipFill>
        <p:spPr>
          <a:xfrm>
            <a:off x="359923" y="330741"/>
            <a:ext cx="5087566" cy="5038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2EBA22-BE9B-4F1A-A308-272E41815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909848"/>
            <a:ext cx="971952" cy="7217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7CAEC3-EBB1-4614-B56C-1558202813FF}"/>
              </a:ext>
            </a:extLst>
          </p:cNvPr>
          <p:cNvSpPr/>
          <p:nvPr/>
        </p:nvSpPr>
        <p:spPr>
          <a:xfrm>
            <a:off x="943583" y="3336587"/>
            <a:ext cx="972766" cy="9727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6A21A5-245E-462D-A208-8622F0F9A182}"/>
              </a:ext>
            </a:extLst>
          </p:cNvPr>
          <p:cNvSpPr txBox="1"/>
          <p:nvPr/>
        </p:nvSpPr>
        <p:spPr>
          <a:xfrm>
            <a:off x="512994" y="4380268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DF8639-B5B8-46BC-9797-792664B92C62}"/>
              </a:ext>
            </a:extLst>
          </p:cNvPr>
          <p:cNvSpPr txBox="1"/>
          <p:nvPr/>
        </p:nvSpPr>
        <p:spPr>
          <a:xfrm>
            <a:off x="512994" y="3017525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862571-2537-4AD5-971D-84ED45DF972C}"/>
              </a:ext>
            </a:extLst>
          </p:cNvPr>
          <p:cNvSpPr txBox="1"/>
          <p:nvPr/>
        </p:nvSpPr>
        <p:spPr>
          <a:xfrm>
            <a:off x="1961328" y="4380268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AD3CCEC-2E79-4414-B7C7-824A836BB1DF}"/>
              </a:ext>
            </a:extLst>
          </p:cNvPr>
          <p:cNvSpPr/>
          <p:nvPr/>
        </p:nvSpPr>
        <p:spPr>
          <a:xfrm>
            <a:off x="1857102" y="3304583"/>
            <a:ext cx="97077" cy="9707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44F2B1C-43BB-487B-B318-4B3B2B20A56E}"/>
              </a:ext>
            </a:extLst>
          </p:cNvPr>
          <p:cNvSpPr/>
          <p:nvPr/>
        </p:nvSpPr>
        <p:spPr>
          <a:xfrm>
            <a:off x="893969" y="4283191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6764AA9-A342-474C-BC46-77E8FABA2B36}"/>
              </a:ext>
            </a:extLst>
          </p:cNvPr>
          <p:cNvSpPr/>
          <p:nvPr/>
        </p:nvSpPr>
        <p:spPr>
          <a:xfrm>
            <a:off x="886821" y="3304583"/>
            <a:ext cx="97077" cy="970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115643-E234-4A00-B64B-C1F2068A99B6}"/>
              </a:ext>
            </a:extLst>
          </p:cNvPr>
          <p:cNvSpPr txBox="1"/>
          <p:nvPr/>
        </p:nvSpPr>
        <p:spPr>
          <a:xfrm>
            <a:off x="1961328" y="3017525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BA3F4E-5BF1-4FA4-98E7-50E504349626}"/>
              </a:ext>
            </a:extLst>
          </p:cNvPr>
          <p:cNvSpPr/>
          <p:nvPr/>
        </p:nvSpPr>
        <p:spPr>
          <a:xfrm>
            <a:off x="1864251" y="4283191"/>
            <a:ext cx="97077" cy="970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A618B3D-6565-4BD5-BDC3-0F3798D93BF5}"/>
              </a:ext>
            </a:extLst>
          </p:cNvPr>
          <p:cNvCxnSpPr>
            <a:cxnSpLocks/>
          </p:cNvCxnSpPr>
          <p:nvPr/>
        </p:nvCxnSpPr>
        <p:spPr>
          <a:xfrm flipV="1">
            <a:off x="397631" y="2859107"/>
            <a:ext cx="4947368" cy="995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3B30D4F-861C-4BAE-9F72-B7A55C5BFDD7}"/>
              </a:ext>
            </a:extLst>
          </p:cNvPr>
          <p:cNvSpPr txBox="1"/>
          <p:nvPr/>
        </p:nvSpPr>
        <p:spPr>
          <a:xfrm>
            <a:off x="3234363" y="2029286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X-AXIS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9DB090C-2046-4F81-8C6B-D1424F8AB845}"/>
              </a:ext>
            </a:extLst>
          </p:cNvPr>
          <p:cNvCxnSpPr>
            <a:stCxn id="38" idx="2"/>
          </p:cNvCxnSpPr>
          <p:nvPr/>
        </p:nvCxnSpPr>
        <p:spPr>
          <a:xfrm flipH="1">
            <a:off x="3582186" y="2437909"/>
            <a:ext cx="138560" cy="41229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2653C0D-2E59-44BF-AC23-49045342CE54}"/>
              </a:ext>
            </a:extLst>
          </p:cNvPr>
          <p:cNvSpPr txBox="1"/>
          <p:nvPr/>
        </p:nvSpPr>
        <p:spPr>
          <a:xfrm>
            <a:off x="5692822" y="1334791"/>
            <a:ext cx="6159638" cy="52099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 is three spaces down from the x-axis.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position for Vertex A is three spaces up from the x-axis.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 is one space down from the x-axis.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position for Vertex B is one space up from x-axis.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 is three spaces down from the x-axis.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position for Vertex C is three spaces up from x-axis.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D is one space down from the x-axis.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position for Vertex D is one space up from x-axis.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BBBAB5-B78A-4677-8DB3-469F82B1A041}"/>
              </a:ext>
            </a:extLst>
          </p:cNvPr>
          <p:cNvSpPr txBox="1"/>
          <p:nvPr/>
        </p:nvSpPr>
        <p:spPr>
          <a:xfrm>
            <a:off x="554868" y="917005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F693BD-8441-4A3B-94F8-C9BAD35F4939}"/>
              </a:ext>
            </a:extLst>
          </p:cNvPr>
          <p:cNvSpPr txBox="1"/>
          <p:nvPr/>
        </p:nvSpPr>
        <p:spPr>
          <a:xfrm>
            <a:off x="554868" y="2494019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E123FE-8CC8-4E87-8E13-501446A20B28}"/>
              </a:ext>
            </a:extLst>
          </p:cNvPr>
          <p:cNvSpPr txBox="1"/>
          <p:nvPr/>
        </p:nvSpPr>
        <p:spPr>
          <a:xfrm>
            <a:off x="2003202" y="917005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337382F-8163-44B4-BC1E-53744986D6FE}"/>
              </a:ext>
            </a:extLst>
          </p:cNvPr>
          <p:cNvSpPr/>
          <p:nvPr/>
        </p:nvSpPr>
        <p:spPr>
          <a:xfrm>
            <a:off x="1864251" y="2328257"/>
            <a:ext cx="97077" cy="9707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59F01E6-9084-40D0-8843-84D9CAAD4E74}"/>
              </a:ext>
            </a:extLst>
          </p:cNvPr>
          <p:cNvSpPr/>
          <p:nvPr/>
        </p:nvSpPr>
        <p:spPr>
          <a:xfrm>
            <a:off x="897528" y="1365278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07BFF5D-B75D-4A3C-84D6-87A2FA4D852C}"/>
              </a:ext>
            </a:extLst>
          </p:cNvPr>
          <p:cNvSpPr/>
          <p:nvPr/>
        </p:nvSpPr>
        <p:spPr>
          <a:xfrm>
            <a:off x="893970" y="2328257"/>
            <a:ext cx="97077" cy="970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503163-9E35-41EE-9248-7D034D83D425}"/>
              </a:ext>
            </a:extLst>
          </p:cNvPr>
          <p:cNvSpPr txBox="1"/>
          <p:nvPr/>
        </p:nvSpPr>
        <p:spPr>
          <a:xfrm>
            <a:off x="2003202" y="2494019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1937E31-97A7-4FEB-A9EC-4D1B84BA25D8}"/>
              </a:ext>
            </a:extLst>
          </p:cNvPr>
          <p:cNvSpPr/>
          <p:nvPr/>
        </p:nvSpPr>
        <p:spPr>
          <a:xfrm>
            <a:off x="1867810" y="1365278"/>
            <a:ext cx="97077" cy="970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98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500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build="allAtOnce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2" t="17590" r="28750" b="8936"/>
          <a:stretch/>
        </p:blipFill>
        <p:spPr>
          <a:xfrm>
            <a:off x="359923" y="330741"/>
            <a:ext cx="5087566" cy="5038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2EBA22-BE9B-4F1A-A308-272E41815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909848"/>
            <a:ext cx="971952" cy="7217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7CAEC3-EBB1-4614-B56C-1558202813FF}"/>
              </a:ext>
            </a:extLst>
          </p:cNvPr>
          <p:cNvSpPr/>
          <p:nvPr/>
        </p:nvSpPr>
        <p:spPr>
          <a:xfrm>
            <a:off x="943583" y="3336587"/>
            <a:ext cx="972766" cy="9727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CEF2B1-8E31-421D-8BD1-C554961F3CE8}"/>
              </a:ext>
            </a:extLst>
          </p:cNvPr>
          <p:cNvSpPr/>
          <p:nvPr/>
        </p:nvSpPr>
        <p:spPr>
          <a:xfrm>
            <a:off x="943583" y="1403843"/>
            <a:ext cx="972766" cy="9727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43B76B-6420-4ADF-AEC6-8701B5FD3716}"/>
              </a:ext>
            </a:extLst>
          </p:cNvPr>
          <p:cNvSpPr txBox="1"/>
          <p:nvPr/>
        </p:nvSpPr>
        <p:spPr>
          <a:xfrm>
            <a:off x="5672439" y="3143991"/>
            <a:ext cx="6159638" cy="23836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coordinates for all vertices of the square in the second quadrant are;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C: (          ,          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D: (          ,           )</a:t>
            </a: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AFAABE-F804-4A01-9F33-0109AFB7DD88}"/>
              </a:ext>
            </a:extLst>
          </p:cNvPr>
          <p:cNvSpPr/>
          <p:nvPr/>
        </p:nvSpPr>
        <p:spPr>
          <a:xfrm>
            <a:off x="7627081" y="4053157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B01D95-8039-4152-86E4-9541CCA07D71}"/>
              </a:ext>
            </a:extLst>
          </p:cNvPr>
          <p:cNvSpPr/>
          <p:nvPr/>
        </p:nvSpPr>
        <p:spPr>
          <a:xfrm>
            <a:off x="6984425" y="4053157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7219EB-1FED-4A3A-A7E6-375D5E9CA245}"/>
              </a:ext>
            </a:extLst>
          </p:cNvPr>
          <p:cNvSpPr/>
          <p:nvPr/>
        </p:nvSpPr>
        <p:spPr>
          <a:xfrm>
            <a:off x="7617654" y="4981177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FE17C0-A82E-477D-B14B-1BC022477CDD}"/>
              </a:ext>
            </a:extLst>
          </p:cNvPr>
          <p:cNvSpPr/>
          <p:nvPr/>
        </p:nvSpPr>
        <p:spPr>
          <a:xfrm>
            <a:off x="6974998" y="4981177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F206BD-3482-4CDB-8D32-4756057DA8DE}"/>
              </a:ext>
            </a:extLst>
          </p:cNvPr>
          <p:cNvSpPr/>
          <p:nvPr/>
        </p:nvSpPr>
        <p:spPr>
          <a:xfrm>
            <a:off x="10400132" y="4981177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B4B17D-1D87-4CC2-A50F-C36B5B0ABF1C}"/>
              </a:ext>
            </a:extLst>
          </p:cNvPr>
          <p:cNvSpPr/>
          <p:nvPr/>
        </p:nvSpPr>
        <p:spPr>
          <a:xfrm>
            <a:off x="9729195" y="4981177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079901-C5DF-4B00-A89E-A0164DE5B975}"/>
              </a:ext>
            </a:extLst>
          </p:cNvPr>
          <p:cNvSpPr/>
          <p:nvPr/>
        </p:nvSpPr>
        <p:spPr>
          <a:xfrm>
            <a:off x="10371851" y="4053157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398E3F-6EC6-4ABE-9FDC-8113177E3F4B}"/>
              </a:ext>
            </a:extLst>
          </p:cNvPr>
          <p:cNvSpPr/>
          <p:nvPr/>
        </p:nvSpPr>
        <p:spPr>
          <a:xfrm>
            <a:off x="9710341" y="4053157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6A21A5-245E-462D-A208-8622F0F9A182}"/>
              </a:ext>
            </a:extLst>
          </p:cNvPr>
          <p:cNvSpPr txBox="1"/>
          <p:nvPr/>
        </p:nvSpPr>
        <p:spPr>
          <a:xfrm>
            <a:off x="554868" y="917005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DF8639-B5B8-46BC-9797-792664B92C62}"/>
              </a:ext>
            </a:extLst>
          </p:cNvPr>
          <p:cNvSpPr txBox="1"/>
          <p:nvPr/>
        </p:nvSpPr>
        <p:spPr>
          <a:xfrm>
            <a:off x="554868" y="2494019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862571-2537-4AD5-971D-84ED45DF972C}"/>
              </a:ext>
            </a:extLst>
          </p:cNvPr>
          <p:cNvSpPr txBox="1"/>
          <p:nvPr/>
        </p:nvSpPr>
        <p:spPr>
          <a:xfrm>
            <a:off x="2003202" y="917005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AD3CCEC-2E79-4414-B7C7-824A836BB1DF}"/>
              </a:ext>
            </a:extLst>
          </p:cNvPr>
          <p:cNvSpPr/>
          <p:nvPr/>
        </p:nvSpPr>
        <p:spPr>
          <a:xfrm>
            <a:off x="1864251" y="2328257"/>
            <a:ext cx="97077" cy="9707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44F2B1C-43BB-487B-B318-4B3B2B20A56E}"/>
              </a:ext>
            </a:extLst>
          </p:cNvPr>
          <p:cNvSpPr/>
          <p:nvPr/>
        </p:nvSpPr>
        <p:spPr>
          <a:xfrm>
            <a:off x="897528" y="1365278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6764AA9-A342-474C-BC46-77E8FABA2B36}"/>
              </a:ext>
            </a:extLst>
          </p:cNvPr>
          <p:cNvSpPr/>
          <p:nvPr/>
        </p:nvSpPr>
        <p:spPr>
          <a:xfrm>
            <a:off x="893970" y="2328257"/>
            <a:ext cx="97077" cy="970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115643-E234-4A00-B64B-C1F2068A99B6}"/>
              </a:ext>
            </a:extLst>
          </p:cNvPr>
          <p:cNvSpPr txBox="1"/>
          <p:nvPr/>
        </p:nvSpPr>
        <p:spPr>
          <a:xfrm>
            <a:off x="2003202" y="2494019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BA3F4E-5BF1-4FA4-98E7-50E504349626}"/>
              </a:ext>
            </a:extLst>
          </p:cNvPr>
          <p:cNvSpPr/>
          <p:nvPr/>
        </p:nvSpPr>
        <p:spPr>
          <a:xfrm>
            <a:off x="1867810" y="1365278"/>
            <a:ext cx="97077" cy="970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A618B3D-6565-4BD5-BDC3-0F3798D93BF5}"/>
              </a:ext>
            </a:extLst>
          </p:cNvPr>
          <p:cNvCxnSpPr>
            <a:cxnSpLocks/>
          </p:cNvCxnSpPr>
          <p:nvPr/>
        </p:nvCxnSpPr>
        <p:spPr>
          <a:xfrm flipV="1">
            <a:off x="397631" y="2859107"/>
            <a:ext cx="4947368" cy="995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3B30D4F-861C-4BAE-9F72-B7A55C5BFDD7}"/>
              </a:ext>
            </a:extLst>
          </p:cNvPr>
          <p:cNvSpPr txBox="1"/>
          <p:nvPr/>
        </p:nvSpPr>
        <p:spPr>
          <a:xfrm>
            <a:off x="3234363" y="2029286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X-AXIS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9DB090C-2046-4F81-8C6B-D1424F8AB845}"/>
              </a:ext>
            </a:extLst>
          </p:cNvPr>
          <p:cNvCxnSpPr>
            <a:stCxn id="38" idx="2"/>
          </p:cNvCxnSpPr>
          <p:nvPr/>
        </p:nvCxnSpPr>
        <p:spPr>
          <a:xfrm flipH="1">
            <a:off x="3582186" y="2437909"/>
            <a:ext cx="138560" cy="41229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166F6F8-B587-4710-A965-2774BD4DC93B}"/>
              </a:ext>
            </a:extLst>
          </p:cNvPr>
          <p:cNvSpPr txBox="1"/>
          <p:nvPr/>
        </p:nvSpPr>
        <p:spPr>
          <a:xfrm>
            <a:off x="512994" y="4380268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302B5F-6ACA-4AB0-9AF7-0DCE24755CD6}"/>
              </a:ext>
            </a:extLst>
          </p:cNvPr>
          <p:cNvSpPr txBox="1"/>
          <p:nvPr/>
        </p:nvSpPr>
        <p:spPr>
          <a:xfrm>
            <a:off x="512994" y="3017525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7AA53E-8C03-4012-B4B2-D62B4DF26186}"/>
              </a:ext>
            </a:extLst>
          </p:cNvPr>
          <p:cNvSpPr txBox="1"/>
          <p:nvPr/>
        </p:nvSpPr>
        <p:spPr>
          <a:xfrm>
            <a:off x="1961328" y="4380268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331BF3-3409-4B03-8C0A-72C5783F49A2}"/>
              </a:ext>
            </a:extLst>
          </p:cNvPr>
          <p:cNvSpPr txBox="1"/>
          <p:nvPr/>
        </p:nvSpPr>
        <p:spPr>
          <a:xfrm>
            <a:off x="1961328" y="3017525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76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t="17590" r="28750" b="8936"/>
          <a:stretch/>
        </p:blipFill>
        <p:spPr>
          <a:xfrm>
            <a:off x="6620030" y="1420993"/>
            <a:ext cx="5087566" cy="5038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0052A3-6F1A-43D7-86B7-F3E0A592A2EB}"/>
              </a:ext>
            </a:extLst>
          </p:cNvPr>
          <p:cNvSpPr txBox="1"/>
          <p:nvPr/>
        </p:nvSpPr>
        <p:spPr>
          <a:xfrm>
            <a:off x="378539" y="705781"/>
            <a:ext cx="5339978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work together to reflect the square from its original position in the third quadrant to its new representation on the second quadrant.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43B76B-6420-4ADF-AEC6-8701B5FD3716}"/>
              </a:ext>
            </a:extLst>
          </p:cNvPr>
          <p:cNvSpPr txBox="1"/>
          <p:nvPr/>
        </p:nvSpPr>
        <p:spPr>
          <a:xfrm>
            <a:off x="384893" y="2916960"/>
            <a:ext cx="5790175" cy="23836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coordinates for all vertices of the square in the second quadrant?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C: (          ,          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D: (          ,           )</a:t>
            </a: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27D9857-3D87-4EA7-BFCD-30C78008ABF0}"/>
              </a:ext>
            </a:extLst>
          </p:cNvPr>
          <p:cNvSpPr/>
          <p:nvPr/>
        </p:nvSpPr>
        <p:spPr>
          <a:xfrm>
            <a:off x="7696858" y="4441065"/>
            <a:ext cx="949565" cy="9459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7D67664-04E0-4327-8AF7-62C6E60E7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B8A6316-8ED3-441E-AB8A-96C5229AA811}"/>
              </a:ext>
            </a:extLst>
          </p:cNvPr>
          <p:cNvSpPr txBox="1"/>
          <p:nvPr/>
        </p:nvSpPr>
        <p:spPr>
          <a:xfrm>
            <a:off x="391712" y="1953571"/>
            <a:ext cx="533997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that we always start working out the coordinates of the vertices using the x-axis first.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DA73B4-4F2B-426B-99B5-1F99975C86C2}"/>
              </a:ext>
            </a:extLst>
          </p:cNvPr>
          <p:cNvSpPr txBox="1"/>
          <p:nvPr/>
        </p:nvSpPr>
        <p:spPr>
          <a:xfrm>
            <a:off x="10973821" y="3743090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X-AXIS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859E1C-80E5-4A57-9E96-41A3E99A6652}"/>
              </a:ext>
            </a:extLst>
          </p:cNvPr>
          <p:cNvSpPr txBox="1"/>
          <p:nvPr/>
        </p:nvSpPr>
        <p:spPr>
          <a:xfrm>
            <a:off x="8707283" y="5519072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0A5D3A-47BC-45C4-AE8A-5ED08F5CA190}"/>
              </a:ext>
            </a:extLst>
          </p:cNvPr>
          <p:cNvSpPr txBox="1"/>
          <p:nvPr/>
        </p:nvSpPr>
        <p:spPr>
          <a:xfrm>
            <a:off x="8707283" y="4242663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0C73AA-4C2B-4D77-8CD2-5B06DA866AE1}"/>
              </a:ext>
            </a:extLst>
          </p:cNvPr>
          <p:cNvSpPr txBox="1"/>
          <p:nvPr/>
        </p:nvSpPr>
        <p:spPr>
          <a:xfrm>
            <a:off x="7281520" y="5519072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F15E25-D4F9-4809-9E17-67FBD53D08F4}"/>
              </a:ext>
            </a:extLst>
          </p:cNvPr>
          <p:cNvSpPr txBox="1"/>
          <p:nvPr/>
        </p:nvSpPr>
        <p:spPr>
          <a:xfrm>
            <a:off x="7272321" y="4255101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4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42" grpId="0" animBg="1"/>
      <p:bldP spid="44" grpId="0" animBg="1"/>
      <p:bldP spid="39" grpId="0" animBg="1"/>
      <p:bldP spid="40" grpId="0" animBg="1"/>
      <p:bldP spid="41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t="17590" r="28750" b="8936"/>
          <a:stretch/>
        </p:blipFill>
        <p:spPr>
          <a:xfrm>
            <a:off x="6620030" y="1420993"/>
            <a:ext cx="5087566" cy="5038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0052A3-6F1A-43D7-86B7-F3E0A592A2EB}"/>
              </a:ext>
            </a:extLst>
          </p:cNvPr>
          <p:cNvSpPr txBox="1"/>
          <p:nvPr/>
        </p:nvSpPr>
        <p:spPr>
          <a:xfrm>
            <a:off x="378539" y="705781"/>
            <a:ext cx="5339978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work together to reflect the square from its original position in the third quadrant to its new representation on the second quadrant.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43B76B-6420-4ADF-AEC6-8701B5FD3716}"/>
              </a:ext>
            </a:extLst>
          </p:cNvPr>
          <p:cNvSpPr txBox="1"/>
          <p:nvPr/>
        </p:nvSpPr>
        <p:spPr>
          <a:xfrm>
            <a:off x="384893" y="2916960"/>
            <a:ext cx="5790175" cy="23836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coordinates for all vertices of the square in the second quadrant?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C: (          ,          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D: (          ,           )</a:t>
            </a: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AFAABE-F804-4A01-9F33-0109AFB7DD88}"/>
              </a:ext>
            </a:extLst>
          </p:cNvPr>
          <p:cNvSpPr/>
          <p:nvPr/>
        </p:nvSpPr>
        <p:spPr>
          <a:xfrm>
            <a:off x="2323247" y="383089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B01D95-8039-4152-86E4-9541CCA07D71}"/>
              </a:ext>
            </a:extLst>
          </p:cNvPr>
          <p:cNvSpPr/>
          <p:nvPr/>
        </p:nvSpPr>
        <p:spPr>
          <a:xfrm>
            <a:off x="1680591" y="383089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7219EB-1FED-4A3A-A7E6-375D5E9CA245}"/>
              </a:ext>
            </a:extLst>
          </p:cNvPr>
          <p:cNvSpPr/>
          <p:nvPr/>
        </p:nvSpPr>
        <p:spPr>
          <a:xfrm>
            <a:off x="2313820" y="475891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FE17C0-A82E-477D-B14B-1BC022477CDD}"/>
              </a:ext>
            </a:extLst>
          </p:cNvPr>
          <p:cNvSpPr/>
          <p:nvPr/>
        </p:nvSpPr>
        <p:spPr>
          <a:xfrm>
            <a:off x="1671164" y="475891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F206BD-3482-4CDB-8D32-4756057DA8DE}"/>
              </a:ext>
            </a:extLst>
          </p:cNvPr>
          <p:cNvSpPr/>
          <p:nvPr/>
        </p:nvSpPr>
        <p:spPr>
          <a:xfrm>
            <a:off x="5148775" y="4740060"/>
            <a:ext cx="431266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B4B17D-1D87-4CC2-A50F-C36B5B0ABF1C}"/>
              </a:ext>
            </a:extLst>
          </p:cNvPr>
          <p:cNvSpPr/>
          <p:nvPr/>
        </p:nvSpPr>
        <p:spPr>
          <a:xfrm>
            <a:off x="4477838" y="4740060"/>
            <a:ext cx="431266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079901-C5DF-4B00-A89E-A0164DE5B975}"/>
              </a:ext>
            </a:extLst>
          </p:cNvPr>
          <p:cNvSpPr/>
          <p:nvPr/>
        </p:nvSpPr>
        <p:spPr>
          <a:xfrm>
            <a:off x="5068017" y="383089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398E3F-6EC6-4ABE-9FDC-8113177E3F4B}"/>
              </a:ext>
            </a:extLst>
          </p:cNvPr>
          <p:cNvSpPr/>
          <p:nvPr/>
        </p:nvSpPr>
        <p:spPr>
          <a:xfrm>
            <a:off x="4406507" y="383089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49F03EE-CC81-4370-80A3-EB3B4A61957A}"/>
              </a:ext>
            </a:extLst>
          </p:cNvPr>
          <p:cNvSpPr/>
          <p:nvPr/>
        </p:nvSpPr>
        <p:spPr>
          <a:xfrm>
            <a:off x="7686890" y="2506603"/>
            <a:ext cx="959533" cy="9459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27D9857-3D87-4EA7-BFCD-30C78008ABF0}"/>
              </a:ext>
            </a:extLst>
          </p:cNvPr>
          <p:cNvSpPr/>
          <p:nvPr/>
        </p:nvSpPr>
        <p:spPr>
          <a:xfrm>
            <a:off x="7696858" y="4441065"/>
            <a:ext cx="949565" cy="9459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862571-2537-4AD5-971D-84ED45DF972C}"/>
              </a:ext>
            </a:extLst>
          </p:cNvPr>
          <p:cNvSpPr txBox="1"/>
          <p:nvPr/>
        </p:nvSpPr>
        <p:spPr>
          <a:xfrm>
            <a:off x="8707719" y="2037845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AD3CCEC-2E79-4414-B7C7-824A836BB1DF}"/>
              </a:ext>
            </a:extLst>
          </p:cNvPr>
          <p:cNvSpPr/>
          <p:nvPr/>
        </p:nvSpPr>
        <p:spPr>
          <a:xfrm>
            <a:off x="8610206" y="3394633"/>
            <a:ext cx="97077" cy="9707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115643-E234-4A00-B64B-C1F2068A99B6}"/>
              </a:ext>
            </a:extLst>
          </p:cNvPr>
          <p:cNvSpPr txBox="1"/>
          <p:nvPr/>
        </p:nvSpPr>
        <p:spPr>
          <a:xfrm>
            <a:off x="8707283" y="3487164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BA3F4E-5BF1-4FA4-98E7-50E504349626}"/>
              </a:ext>
            </a:extLst>
          </p:cNvPr>
          <p:cNvSpPr/>
          <p:nvPr/>
        </p:nvSpPr>
        <p:spPr>
          <a:xfrm>
            <a:off x="8614201" y="2446228"/>
            <a:ext cx="97077" cy="970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6A21A5-245E-462D-A208-8622F0F9A182}"/>
              </a:ext>
            </a:extLst>
          </p:cNvPr>
          <p:cNvSpPr txBox="1"/>
          <p:nvPr/>
        </p:nvSpPr>
        <p:spPr>
          <a:xfrm>
            <a:off x="7281956" y="2037845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DF8639-B5B8-46BC-9797-792664B92C62}"/>
              </a:ext>
            </a:extLst>
          </p:cNvPr>
          <p:cNvSpPr txBox="1"/>
          <p:nvPr/>
        </p:nvSpPr>
        <p:spPr>
          <a:xfrm>
            <a:off x="7272321" y="3499602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44F2B1C-43BB-487B-B318-4B3B2B20A56E}"/>
              </a:ext>
            </a:extLst>
          </p:cNvPr>
          <p:cNvSpPr/>
          <p:nvPr/>
        </p:nvSpPr>
        <p:spPr>
          <a:xfrm>
            <a:off x="7628784" y="2446228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6764AA9-A342-474C-BC46-77E8FABA2B36}"/>
              </a:ext>
            </a:extLst>
          </p:cNvPr>
          <p:cNvSpPr/>
          <p:nvPr/>
        </p:nvSpPr>
        <p:spPr>
          <a:xfrm>
            <a:off x="7634445" y="3407071"/>
            <a:ext cx="97077" cy="970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7D67664-04E0-4327-8AF7-62C6E60E7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B8A6316-8ED3-441E-AB8A-96C5229AA811}"/>
              </a:ext>
            </a:extLst>
          </p:cNvPr>
          <p:cNvSpPr txBox="1"/>
          <p:nvPr/>
        </p:nvSpPr>
        <p:spPr>
          <a:xfrm>
            <a:off x="391712" y="1953571"/>
            <a:ext cx="533997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that we always start working out the coordinates of the vertices using the x-axis first.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DA73B4-4F2B-426B-99B5-1F99975C86C2}"/>
              </a:ext>
            </a:extLst>
          </p:cNvPr>
          <p:cNvSpPr txBox="1"/>
          <p:nvPr/>
        </p:nvSpPr>
        <p:spPr>
          <a:xfrm>
            <a:off x="10973821" y="3743090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X-AXIS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859E1C-80E5-4A57-9E96-41A3E99A6652}"/>
              </a:ext>
            </a:extLst>
          </p:cNvPr>
          <p:cNvSpPr txBox="1"/>
          <p:nvPr/>
        </p:nvSpPr>
        <p:spPr>
          <a:xfrm>
            <a:off x="8707283" y="5519072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0A5D3A-47BC-45C4-AE8A-5ED08F5CA190}"/>
              </a:ext>
            </a:extLst>
          </p:cNvPr>
          <p:cNvSpPr txBox="1"/>
          <p:nvPr/>
        </p:nvSpPr>
        <p:spPr>
          <a:xfrm>
            <a:off x="8707283" y="4242663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0C73AA-4C2B-4D77-8CD2-5B06DA866AE1}"/>
              </a:ext>
            </a:extLst>
          </p:cNvPr>
          <p:cNvSpPr txBox="1"/>
          <p:nvPr/>
        </p:nvSpPr>
        <p:spPr>
          <a:xfrm>
            <a:off x="7281520" y="5519072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F15E25-D4F9-4809-9E17-67FBD53D08F4}"/>
              </a:ext>
            </a:extLst>
          </p:cNvPr>
          <p:cNvSpPr txBox="1"/>
          <p:nvPr/>
        </p:nvSpPr>
        <p:spPr>
          <a:xfrm>
            <a:off x="7272321" y="4255101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标题 57345">
            <a:extLst>
              <a:ext uri="{FF2B5EF4-FFF2-40B4-BE49-F238E27FC236}">
                <a16:creationId xmlns:a16="http://schemas.microsoft.com/office/drawing/2014/main" id="{768D10AF-85E7-439D-B689-1120B3060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42348" y="348134"/>
            <a:ext cx="10608477" cy="982095"/>
          </a:xfrm>
        </p:spPr>
        <p:txBody>
          <a:bodyPr>
            <a:normAutofit/>
          </a:bodyPr>
          <a:lstStyle/>
          <a:p>
            <a:pPr algn="l"/>
            <a:r>
              <a:rPr lang="en-GB" altLang="zh-CN" sz="3200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Answered</a:t>
            </a:r>
            <a:endParaRPr lang="en-GB" altLang="en-US" sz="3200" i="1" baseline="3000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1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37" grpId="0" animBg="1"/>
      <p:bldP spid="31" grpId="0" animBg="1"/>
      <p:bldP spid="32" grpId="0" animBg="1"/>
      <p:bldP spid="35" grpId="0" animBg="1"/>
      <p:bldP spid="36" grpId="0" animBg="1"/>
      <p:bldP spid="29" grpId="0" animBg="1"/>
      <p:bldP spid="30" grpId="0" animBg="1"/>
      <p:bldP spid="33" grpId="0" animBg="1"/>
      <p:bldP spid="34" grpId="0" animBg="1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t="17590" r="28750" b="8936"/>
          <a:stretch/>
        </p:blipFill>
        <p:spPr>
          <a:xfrm>
            <a:off x="6620030" y="1420993"/>
            <a:ext cx="5087566" cy="503892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49F03EE-CC81-4370-80A3-EB3B4A61957A}"/>
              </a:ext>
            </a:extLst>
          </p:cNvPr>
          <p:cNvSpPr/>
          <p:nvPr/>
        </p:nvSpPr>
        <p:spPr>
          <a:xfrm>
            <a:off x="10111291" y="1539343"/>
            <a:ext cx="1444345" cy="945996"/>
          </a:xfrm>
          <a:prstGeom prst="rect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0052A3-6F1A-43D7-86B7-F3E0A592A2EB}"/>
              </a:ext>
            </a:extLst>
          </p:cNvPr>
          <p:cNvSpPr txBox="1"/>
          <p:nvPr/>
        </p:nvSpPr>
        <p:spPr>
          <a:xfrm>
            <a:off x="378539" y="705781"/>
            <a:ext cx="5339978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work together to reflect the rectangle from its original position in the first quadrant to its new representation on the fourth quadrant.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43B76B-6420-4ADF-AEC6-8701B5FD3716}"/>
              </a:ext>
            </a:extLst>
          </p:cNvPr>
          <p:cNvSpPr txBox="1"/>
          <p:nvPr/>
        </p:nvSpPr>
        <p:spPr>
          <a:xfrm>
            <a:off x="384893" y="2916960"/>
            <a:ext cx="5790175" cy="23836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coordinates for all vertices of the rectangle in the fourth quadrant?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C: (          ,          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D: (          ,           )</a:t>
            </a: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7D67664-04E0-4327-8AF7-62C6E60E7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B8A6316-8ED3-441E-AB8A-96C5229AA811}"/>
              </a:ext>
            </a:extLst>
          </p:cNvPr>
          <p:cNvSpPr txBox="1"/>
          <p:nvPr/>
        </p:nvSpPr>
        <p:spPr>
          <a:xfrm>
            <a:off x="391712" y="1953571"/>
            <a:ext cx="533997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that we always start working out the coordinates of the vertices using the x-axis first.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625185-5171-4FB1-85C8-79141EE9FFEC}"/>
              </a:ext>
            </a:extLst>
          </p:cNvPr>
          <p:cNvSpPr txBox="1"/>
          <p:nvPr/>
        </p:nvSpPr>
        <p:spPr>
          <a:xfrm>
            <a:off x="6480545" y="3736144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X-AXIS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6C899E-7848-4976-9DBE-7263284016AB}"/>
              </a:ext>
            </a:extLst>
          </p:cNvPr>
          <p:cNvSpPr txBox="1"/>
          <p:nvPr/>
        </p:nvSpPr>
        <p:spPr>
          <a:xfrm>
            <a:off x="11624432" y="1303318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1B7735-0CCD-4299-A01B-99AF9C23EEFE}"/>
              </a:ext>
            </a:extLst>
          </p:cNvPr>
          <p:cNvSpPr txBox="1"/>
          <p:nvPr/>
        </p:nvSpPr>
        <p:spPr>
          <a:xfrm>
            <a:off x="9705787" y="1207522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9BCE38-05B6-4874-BF0D-3D06C2A2AF19}"/>
              </a:ext>
            </a:extLst>
          </p:cNvPr>
          <p:cNvSpPr txBox="1"/>
          <p:nvPr/>
        </p:nvSpPr>
        <p:spPr>
          <a:xfrm>
            <a:off x="11624432" y="2603014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1B3C71-08A2-454F-9532-8D644122D0B0}"/>
              </a:ext>
            </a:extLst>
          </p:cNvPr>
          <p:cNvSpPr txBox="1"/>
          <p:nvPr/>
        </p:nvSpPr>
        <p:spPr>
          <a:xfrm>
            <a:off x="9687161" y="2595075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04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1" grpId="0" animBg="1"/>
      <p:bldP spid="13" grpId="0" animBg="1"/>
      <p:bldP spid="44" grpId="0" animBg="1"/>
      <p:bldP spid="42" grpId="0" animBg="1"/>
      <p:bldP spid="45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CC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	</a:t>
            </a:r>
            <a:r>
              <a:rPr kumimoji="0" lang="en-GB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en-GB" sz="3200" u="sng">
                <a:solidFill>
                  <a:prstClr val="black"/>
                </a:solidFill>
                <a:latin typeface="Calibri" panose="020F0502020204030204"/>
              </a:rPr>
              <a:t>08.02</a:t>
            </a:r>
            <a:r>
              <a:rPr kumimoji="0" lang="en-GB" sz="3200" b="0" i="0" u="sng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.2021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17" y="1727624"/>
            <a:ext cx="2219325" cy="1104900"/>
          </a:xfrm>
          <a:prstGeom prst="rect">
            <a:avLst/>
          </a:prstGeom>
          <a:ln>
            <a:solidFill>
              <a:srgbClr val="41719C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72141" y="2831793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u="sng">
                <a:solidFill>
                  <a:prstClr val="black"/>
                </a:solidFill>
              </a:rPr>
              <a:t>LO: </a:t>
            </a:r>
            <a:r>
              <a:rPr lang="en-GB" sz="4000" b="0" i="0" u="sng">
                <a:solidFill>
                  <a:srgbClr val="000000"/>
                </a:solidFill>
                <a:effectLst/>
              </a:rPr>
              <a:t>To be able to represent the position of a shape, after a reflection</a:t>
            </a:r>
            <a:r>
              <a:rPr lang="en-GB" sz="4000" u="sng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59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t="17590" r="28750" b="8936"/>
          <a:stretch/>
        </p:blipFill>
        <p:spPr>
          <a:xfrm>
            <a:off x="6620030" y="1420993"/>
            <a:ext cx="5087566" cy="503892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49F03EE-CC81-4370-80A3-EB3B4A61957A}"/>
              </a:ext>
            </a:extLst>
          </p:cNvPr>
          <p:cNvSpPr/>
          <p:nvPr/>
        </p:nvSpPr>
        <p:spPr>
          <a:xfrm>
            <a:off x="10111291" y="1539343"/>
            <a:ext cx="1444345" cy="945996"/>
          </a:xfrm>
          <a:prstGeom prst="rect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0052A3-6F1A-43D7-86B7-F3E0A592A2EB}"/>
              </a:ext>
            </a:extLst>
          </p:cNvPr>
          <p:cNvSpPr txBox="1"/>
          <p:nvPr/>
        </p:nvSpPr>
        <p:spPr>
          <a:xfrm>
            <a:off x="378539" y="705781"/>
            <a:ext cx="5339978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work together to reflect the rectangle from its original position in the first quadrant to its new representation on the fourth quadrant.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43B76B-6420-4ADF-AEC6-8701B5FD3716}"/>
              </a:ext>
            </a:extLst>
          </p:cNvPr>
          <p:cNvSpPr txBox="1"/>
          <p:nvPr/>
        </p:nvSpPr>
        <p:spPr>
          <a:xfrm>
            <a:off x="384893" y="2916960"/>
            <a:ext cx="5790175" cy="23836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coordinates for all vertices of the rectangle in the fourth quadrant?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C: (          ,          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D: (          ,           )</a:t>
            </a: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AFAABE-F804-4A01-9F33-0109AFB7DD88}"/>
              </a:ext>
            </a:extLst>
          </p:cNvPr>
          <p:cNvSpPr/>
          <p:nvPr/>
        </p:nvSpPr>
        <p:spPr>
          <a:xfrm>
            <a:off x="2323247" y="383089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B01D95-8039-4152-86E4-9541CCA07D71}"/>
              </a:ext>
            </a:extLst>
          </p:cNvPr>
          <p:cNvSpPr/>
          <p:nvPr/>
        </p:nvSpPr>
        <p:spPr>
          <a:xfrm>
            <a:off x="1680591" y="383089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7219EB-1FED-4A3A-A7E6-375D5E9CA245}"/>
              </a:ext>
            </a:extLst>
          </p:cNvPr>
          <p:cNvSpPr/>
          <p:nvPr/>
        </p:nvSpPr>
        <p:spPr>
          <a:xfrm>
            <a:off x="2313820" y="475891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FE17C0-A82E-477D-B14B-1BC022477CDD}"/>
              </a:ext>
            </a:extLst>
          </p:cNvPr>
          <p:cNvSpPr/>
          <p:nvPr/>
        </p:nvSpPr>
        <p:spPr>
          <a:xfrm>
            <a:off x="1671164" y="475891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F206BD-3482-4CDB-8D32-4756057DA8DE}"/>
              </a:ext>
            </a:extLst>
          </p:cNvPr>
          <p:cNvSpPr/>
          <p:nvPr/>
        </p:nvSpPr>
        <p:spPr>
          <a:xfrm>
            <a:off x="5148775" y="4740060"/>
            <a:ext cx="431266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B4B17D-1D87-4CC2-A50F-C36B5B0ABF1C}"/>
              </a:ext>
            </a:extLst>
          </p:cNvPr>
          <p:cNvSpPr/>
          <p:nvPr/>
        </p:nvSpPr>
        <p:spPr>
          <a:xfrm>
            <a:off x="4477838" y="4740060"/>
            <a:ext cx="431266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079901-C5DF-4B00-A89E-A0164DE5B975}"/>
              </a:ext>
            </a:extLst>
          </p:cNvPr>
          <p:cNvSpPr/>
          <p:nvPr/>
        </p:nvSpPr>
        <p:spPr>
          <a:xfrm>
            <a:off x="5068017" y="383089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398E3F-6EC6-4ABE-9FDC-8113177E3F4B}"/>
              </a:ext>
            </a:extLst>
          </p:cNvPr>
          <p:cNvSpPr/>
          <p:nvPr/>
        </p:nvSpPr>
        <p:spPr>
          <a:xfrm>
            <a:off x="4406507" y="383089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862571-2537-4AD5-971D-84ED45DF972C}"/>
              </a:ext>
            </a:extLst>
          </p:cNvPr>
          <p:cNvSpPr txBox="1"/>
          <p:nvPr/>
        </p:nvSpPr>
        <p:spPr>
          <a:xfrm>
            <a:off x="11624868" y="5109485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115643-E234-4A00-B64B-C1F2068A99B6}"/>
              </a:ext>
            </a:extLst>
          </p:cNvPr>
          <p:cNvSpPr txBox="1"/>
          <p:nvPr/>
        </p:nvSpPr>
        <p:spPr>
          <a:xfrm>
            <a:off x="11624432" y="6266568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6A21A5-245E-462D-A208-8622F0F9A182}"/>
              </a:ext>
            </a:extLst>
          </p:cNvPr>
          <p:cNvSpPr txBox="1"/>
          <p:nvPr/>
        </p:nvSpPr>
        <p:spPr>
          <a:xfrm>
            <a:off x="9706223" y="5013689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DF8639-B5B8-46BC-9797-792664B92C62}"/>
              </a:ext>
            </a:extLst>
          </p:cNvPr>
          <p:cNvSpPr txBox="1"/>
          <p:nvPr/>
        </p:nvSpPr>
        <p:spPr>
          <a:xfrm>
            <a:off x="9687161" y="6258629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7D67664-04E0-4327-8AF7-62C6E60E7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B8A6316-8ED3-441E-AB8A-96C5229AA811}"/>
              </a:ext>
            </a:extLst>
          </p:cNvPr>
          <p:cNvSpPr txBox="1"/>
          <p:nvPr/>
        </p:nvSpPr>
        <p:spPr>
          <a:xfrm>
            <a:off x="391712" y="1953571"/>
            <a:ext cx="533997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that we always start working out the coordinates of the vertices using the x-axis first.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2D39AB-E988-4BD7-A601-527328960B3A}"/>
              </a:ext>
            </a:extLst>
          </p:cNvPr>
          <p:cNvSpPr/>
          <p:nvPr/>
        </p:nvSpPr>
        <p:spPr>
          <a:xfrm>
            <a:off x="10114108" y="5406484"/>
            <a:ext cx="1444345" cy="945996"/>
          </a:xfrm>
          <a:prstGeom prst="rect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AD3CCEC-2E79-4414-B7C7-824A836BB1DF}"/>
              </a:ext>
            </a:extLst>
          </p:cNvPr>
          <p:cNvSpPr/>
          <p:nvPr/>
        </p:nvSpPr>
        <p:spPr>
          <a:xfrm>
            <a:off x="11527355" y="6324869"/>
            <a:ext cx="97077" cy="9707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BA3F4E-5BF1-4FA4-98E7-50E504349626}"/>
              </a:ext>
            </a:extLst>
          </p:cNvPr>
          <p:cNvSpPr/>
          <p:nvPr/>
        </p:nvSpPr>
        <p:spPr>
          <a:xfrm>
            <a:off x="11531350" y="5376464"/>
            <a:ext cx="97077" cy="970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44F2B1C-43BB-487B-B318-4B3B2B20A56E}"/>
              </a:ext>
            </a:extLst>
          </p:cNvPr>
          <p:cNvSpPr/>
          <p:nvPr/>
        </p:nvSpPr>
        <p:spPr>
          <a:xfrm>
            <a:off x="10071905" y="5356083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6764AA9-A342-474C-BC46-77E8FABA2B36}"/>
              </a:ext>
            </a:extLst>
          </p:cNvPr>
          <p:cNvSpPr/>
          <p:nvPr/>
        </p:nvSpPr>
        <p:spPr>
          <a:xfrm>
            <a:off x="10077566" y="6316926"/>
            <a:ext cx="97077" cy="970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625185-5171-4FB1-85C8-79141EE9FFEC}"/>
              </a:ext>
            </a:extLst>
          </p:cNvPr>
          <p:cNvSpPr txBox="1"/>
          <p:nvPr/>
        </p:nvSpPr>
        <p:spPr>
          <a:xfrm>
            <a:off x="6480545" y="3736144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X-AXIS</a:t>
            </a:r>
          </a:p>
        </p:txBody>
      </p:sp>
      <p:sp>
        <p:nvSpPr>
          <p:cNvPr id="39" name="标题 57345">
            <a:extLst>
              <a:ext uri="{FF2B5EF4-FFF2-40B4-BE49-F238E27FC236}">
                <a16:creationId xmlns:a16="http://schemas.microsoft.com/office/drawing/2014/main" id="{4C63B6C7-1883-4711-8665-D61FFF6D9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42348" y="348134"/>
            <a:ext cx="10608477" cy="982095"/>
          </a:xfrm>
        </p:spPr>
        <p:txBody>
          <a:bodyPr>
            <a:normAutofit/>
          </a:bodyPr>
          <a:lstStyle/>
          <a:p>
            <a:pPr algn="l"/>
            <a:r>
              <a:rPr lang="en-GB" altLang="zh-CN" sz="3200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Answered</a:t>
            </a:r>
            <a:endParaRPr lang="en-GB" altLang="en-US" sz="3200" i="1" baseline="30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6DA6E4-8C7D-498A-A0F4-E9C2059E1155}"/>
              </a:ext>
            </a:extLst>
          </p:cNvPr>
          <p:cNvSpPr txBox="1"/>
          <p:nvPr/>
        </p:nvSpPr>
        <p:spPr>
          <a:xfrm>
            <a:off x="11624432" y="1303318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465A13-7961-4601-AC6D-58C2850B57E2}"/>
              </a:ext>
            </a:extLst>
          </p:cNvPr>
          <p:cNvSpPr txBox="1"/>
          <p:nvPr/>
        </p:nvSpPr>
        <p:spPr>
          <a:xfrm>
            <a:off x="9705787" y="1207522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33E9F3-9E18-4004-810E-22DBFF502552}"/>
              </a:ext>
            </a:extLst>
          </p:cNvPr>
          <p:cNvSpPr txBox="1"/>
          <p:nvPr/>
        </p:nvSpPr>
        <p:spPr>
          <a:xfrm>
            <a:off x="11624432" y="2603014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C3E3E11-8E64-4D28-800C-7330847FC8F4}"/>
              </a:ext>
            </a:extLst>
          </p:cNvPr>
          <p:cNvSpPr txBox="1"/>
          <p:nvPr/>
        </p:nvSpPr>
        <p:spPr>
          <a:xfrm>
            <a:off x="9687161" y="2595075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20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5" grpId="0" animBg="1"/>
      <p:bldP spid="29" grpId="0" animBg="1"/>
      <p:bldP spid="30" grpId="0" animBg="1"/>
      <p:bldP spid="38" grpId="0" animBg="1"/>
      <p:bldP spid="32" grpId="0" animBg="1"/>
      <p:bldP spid="36" grpId="0" animBg="1"/>
      <p:bldP spid="33" grpId="0" animBg="1"/>
      <p:bldP spid="34" grpId="0" animBg="1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t="17590" r="28750" b="8936"/>
          <a:stretch/>
        </p:blipFill>
        <p:spPr>
          <a:xfrm>
            <a:off x="6620030" y="1420993"/>
            <a:ext cx="5087566" cy="5038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2EBA22-BE9B-4F1A-A308-272E41815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909848"/>
            <a:ext cx="971952" cy="7217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0052A3-6F1A-43D7-86B7-F3E0A592A2EB}"/>
              </a:ext>
            </a:extLst>
          </p:cNvPr>
          <p:cNvSpPr txBox="1"/>
          <p:nvPr/>
        </p:nvSpPr>
        <p:spPr>
          <a:xfrm>
            <a:off x="378539" y="705781"/>
            <a:ext cx="5339978" cy="1940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going to focus on vertical line reflection.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square is located in the fourth quadrant.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am going to reflect the square using the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placing the reflected square on the third quadrant.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43B76B-6420-4ADF-AEC6-8701B5FD3716}"/>
              </a:ext>
            </a:extLst>
          </p:cNvPr>
          <p:cNvSpPr txBox="1"/>
          <p:nvPr/>
        </p:nvSpPr>
        <p:spPr>
          <a:xfrm>
            <a:off x="378539" y="3100074"/>
            <a:ext cx="5790175" cy="23836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coordinates for all vertices of the square in the fourth quadrant are;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C: (          ,          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D: (          ,           )</a:t>
            </a: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AFAABE-F804-4A01-9F33-0109AFB7DD88}"/>
              </a:ext>
            </a:extLst>
          </p:cNvPr>
          <p:cNvSpPr/>
          <p:nvPr/>
        </p:nvSpPr>
        <p:spPr>
          <a:xfrm>
            <a:off x="2333181" y="400924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B01D95-8039-4152-86E4-9541CCA07D71}"/>
              </a:ext>
            </a:extLst>
          </p:cNvPr>
          <p:cNvSpPr/>
          <p:nvPr/>
        </p:nvSpPr>
        <p:spPr>
          <a:xfrm>
            <a:off x="1690525" y="400924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7219EB-1FED-4A3A-A7E6-375D5E9CA245}"/>
              </a:ext>
            </a:extLst>
          </p:cNvPr>
          <p:cNvSpPr/>
          <p:nvPr/>
        </p:nvSpPr>
        <p:spPr>
          <a:xfrm>
            <a:off x="2323754" y="493726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FE17C0-A82E-477D-B14B-1BC022477CDD}"/>
              </a:ext>
            </a:extLst>
          </p:cNvPr>
          <p:cNvSpPr/>
          <p:nvPr/>
        </p:nvSpPr>
        <p:spPr>
          <a:xfrm>
            <a:off x="1681098" y="493726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F206BD-3482-4CDB-8D32-4756057DA8DE}"/>
              </a:ext>
            </a:extLst>
          </p:cNvPr>
          <p:cNvSpPr/>
          <p:nvPr/>
        </p:nvSpPr>
        <p:spPr>
          <a:xfrm>
            <a:off x="5158709" y="4918406"/>
            <a:ext cx="431266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B4B17D-1D87-4CC2-A50F-C36B5B0ABF1C}"/>
              </a:ext>
            </a:extLst>
          </p:cNvPr>
          <p:cNvSpPr/>
          <p:nvPr/>
        </p:nvSpPr>
        <p:spPr>
          <a:xfrm>
            <a:off x="4487772" y="4918406"/>
            <a:ext cx="431266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079901-C5DF-4B00-A89E-A0164DE5B975}"/>
              </a:ext>
            </a:extLst>
          </p:cNvPr>
          <p:cNvSpPr/>
          <p:nvPr/>
        </p:nvSpPr>
        <p:spPr>
          <a:xfrm>
            <a:off x="5077951" y="400924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398E3F-6EC6-4ABE-9FDC-8113177E3F4B}"/>
              </a:ext>
            </a:extLst>
          </p:cNvPr>
          <p:cNvSpPr/>
          <p:nvPr/>
        </p:nvSpPr>
        <p:spPr>
          <a:xfrm>
            <a:off x="4416441" y="400924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49F03EE-CC81-4370-80A3-EB3B4A61957A}"/>
              </a:ext>
            </a:extLst>
          </p:cNvPr>
          <p:cNvSpPr/>
          <p:nvPr/>
        </p:nvSpPr>
        <p:spPr>
          <a:xfrm>
            <a:off x="10103185" y="4431261"/>
            <a:ext cx="1476923" cy="146115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4FCE25-946A-4A4F-98ED-26289E748B6E}"/>
              </a:ext>
            </a:extLst>
          </p:cNvPr>
          <p:cNvCxnSpPr>
            <a:cxnSpLocks/>
          </p:cNvCxnSpPr>
          <p:nvPr/>
        </p:nvCxnSpPr>
        <p:spPr>
          <a:xfrm>
            <a:off x="9144000" y="1555423"/>
            <a:ext cx="0" cy="480795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BCF5B56-F811-4491-AA5D-F2674BAE3505}"/>
              </a:ext>
            </a:extLst>
          </p:cNvPr>
          <p:cNvSpPr txBox="1"/>
          <p:nvPr/>
        </p:nvSpPr>
        <p:spPr>
          <a:xfrm>
            <a:off x="7277617" y="2282923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D5960B-90D0-4455-809B-462CF9BD99A0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7764000" y="2691546"/>
            <a:ext cx="1387896" cy="61726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4862571-2537-4AD5-971D-84ED45DF972C}"/>
              </a:ext>
            </a:extLst>
          </p:cNvPr>
          <p:cNvSpPr txBox="1"/>
          <p:nvPr/>
        </p:nvSpPr>
        <p:spPr>
          <a:xfrm>
            <a:off x="9708309" y="429282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115643-E234-4A00-B64B-C1F2068A99B6}"/>
              </a:ext>
            </a:extLst>
          </p:cNvPr>
          <p:cNvSpPr txBox="1"/>
          <p:nvPr/>
        </p:nvSpPr>
        <p:spPr>
          <a:xfrm>
            <a:off x="9727933" y="5719299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6A21A5-245E-462D-A208-8622F0F9A182}"/>
              </a:ext>
            </a:extLst>
          </p:cNvPr>
          <p:cNvSpPr txBox="1"/>
          <p:nvPr/>
        </p:nvSpPr>
        <p:spPr>
          <a:xfrm>
            <a:off x="11651938" y="4291953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DF8639-B5B8-46BC-9797-792664B92C62}"/>
              </a:ext>
            </a:extLst>
          </p:cNvPr>
          <p:cNvSpPr txBox="1"/>
          <p:nvPr/>
        </p:nvSpPr>
        <p:spPr>
          <a:xfrm>
            <a:off x="11651938" y="5678267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9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37" grpId="0" animBg="1"/>
      <p:bldP spid="39" grpId="0" animBg="1"/>
      <p:bldP spid="31" grpId="0" animBg="1"/>
      <p:bldP spid="35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t="17590" r="28750" b="8936"/>
          <a:stretch/>
        </p:blipFill>
        <p:spPr>
          <a:xfrm>
            <a:off x="6620030" y="1420993"/>
            <a:ext cx="5087566" cy="5038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2EBA22-BE9B-4F1A-A308-272E41815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909848"/>
            <a:ext cx="971952" cy="72174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49F03EE-CC81-4370-80A3-EB3B4A61957A}"/>
              </a:ext>
            </a:extLst>
          </p:cNvPr>
          <p:cNvSpPr/>
          <p:nvPr/>
        </p:nvSpPr>
        <p:spPr>
          <a:xfrm>
            <a:off x="10103185" y="4431261"/>
            <a:ext cx="1476923" cy="146115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4FCE25-946A-4A4F-98ED-26289E748B6E}"/>
              </a:ext>
            </a:extLst>
          </p:cNvPr>
          <p:cNvCxnSpPr>
            <a:cxnSpLocks/>
          </p:cNvCxnSpPr>
          <p:nvPr/>
        </p:nvCxnSpPr>
        <p:spPr>
          <a:xfrm>
            <a:off x="9144000" y="1555423"/>
            <a:ext cx="0" cy="480795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BCF5B56-F811-4491-AA5D-F2674BAE3505}"/>
              </a:ext>
            </a:extLst>
          </p:cNvPr>
          <p:cNvSpPr txBox="1"/>
          <p:nvPr/>
        </p:nvSpPr>
        <p:spPr>
          <a:xfrm>
            <a:off x="7277617" y="2282923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D5960B-90D0-4455-809B-462CF9BD99A0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7764000" y="2691546"/>
            <a:ext cx="1387896" cy="61726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4862571-2537-4AD5-971D-84ED45DF972C}"/>
              </a:ext>
            </a:extLst>
          </p:cNvPr>
          <p:cNvSpPr txBox="1"/>
          <p:nvPr/>
        </p:nvSpPr>
        <p:spPr>
          <a:xfrm>
            <a:off x="8287684" y="394565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AD3CCEC-2E79-4414-B7C7-824A836BB1DF}"/>
              </a:ext>
            </a:extLst>
          </p:cNvPr>
          <p:cNvSpPr/>
          <p:nvPr/>
        </p:nvSpPr>
        <p:spPr>
          <a:xfrm>
            <a:off x="8148297" y="5851384"/>
            <a:ext cx="97077" cy="9707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115643-E234-4A00-B64B-C1F2068A99B6}"/>
              </a:ext>
            </a:extLst>
          </p:cNvPr>
          <p:cNvSpPr txBox="1"/>
          <p:nvPr/>
        </p:nvSpPr>
        <p:spPr>
          <a:xfrm>
            <a:off x="8287248" y="601714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BA3F4E-5BF1-4FA4-98E7-50E504349626}"/>
              </a:ext>
            </a:extLst>
          </p:cNvPr>
          <p:cNvSpPr/>
          <p:nvPr/>
        </p:nvSpPr>
        <p:spPr>
          <a:xfrm>
            <a:off x="8152292" y="4393929"/>
            <a:ext cx="97077" cy="970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6A21A5-245E-462D-A208-8622F0F9A182}"/>
              </a:ext>
            </a:extLst>
          </p:cNvPr>
          <p:cNvSpPr txBox="1"/>
          <p:nvPr/>
        </p:nvSpPr>
        <p:spPr>
          <a:xfrm>
            <a:off x="6315162" y="394565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DF8639-B5B8-46BC-9797-792664B92C62}"/>
              </a:ext>
            </a:extLst>
          </p:cNvPr>
          <p:cNvSpPr txBox="1"/>
          <p:nvPr/>
        </p:nvSpPr>
        <p:spPr>
          <a:xfrm>
            <a:off x="6333808" y="6029584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44F2B1C-43BB-487B-B318-4B3B2B20A56E}"/>
              </a:ext>
            </a:extLst>
          </p:cNvPr>
          <p:cNvSpPr/>
          <p:nvPr/>
        </p:nvSpPr>
        <p:spPr>
          <a:xfrm>
            <a:off x="6657822" y="4393929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6764AA9-A342-474C-BC46-77E8FABA2B36}"/>
              </a:ext>
            </a:extLst>
          </p:cNvPr>
          <p:cNvSpPr/>
          <p:nvPr/>
        </p:nvSpPr>
        <p:spPr>
          <a:xfrm>
            <a:off x="6672910" y="5863822"/>
            <a:ext cx="97077" cy="970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B4A235-B2B1-45FA-B979-FC5EC1EA83B8}"/>
              </a:ext>
            </a:extLst>
          </p:cNvPr>
          <p:cNvSpPr txBox="1"/>
          <p:nvPr/>
        </p:nvSpPr>
        <p:spPr>
          <a:xfrm>
            <a:off x="288776" y="395208"/>
            <a:ext cx="5695335" cy="52099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 is five spaces right from the y-axis.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position for Vertex A is four spaces right from the y-axis.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 is five spaces right from the y-axis.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position for Vertex B is five spaces left from the y-axis.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 is two spaces right from the y-axis.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position for Vertex C is two spaces left from the y-axis.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D is two spaces right from the y-axis.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position for Vertex D is two spaces left from the y-axis.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55F4CE-50DD-4F10-9CE0-FC39FE44FA4A}"/>
              </a:ext>
            </a:extLst>
          </p:cNvPr>
          <p:cNvSpPr txBox="1"/>
          <p:nvPr/>
        </p:nvSpPr>
        <p:spPr>
          <a:xfrm>
            <a:off x="9708309" y="429282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6376913-0694-49F1-A94C-54BC2B9C47E7}"/>
              </a:ext>
            </a:extLst>
          </p:cNvPr>
          <p:cNvSpPr txBox="1"/>
          <p:nvPr/>
        </p:nvSpPr>
        <p:spPr>
          <a:xfrm>
            <a:off x="9727933" y="5719299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7D3F16-21B7-4C25-9463-0E45ECFEF725}"/>
              </a:ext>
            </a:extLst>
          </p:cNvPr>
          <p:cNvSpPr txBox="1"/>
          <p:nvPr/>
        </p:nvSpPr>
        <p:spPr>
          <a:xfrm>
            <a:off x="11651938" y="4291953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E2D53AD-4F54-48C5-8F5C-588D71283273}"/>
              </a:ext>
            </a:extLst>
          </p:cNvPr>
          <p:cNvSpPr txBox="1"/>
          <p:nvPr/>
        </p:nvSpPr>
        <p:spPr>
          <a:xfrm>
            <a:off x="11651938" y="5678267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73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500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500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5" grpId="0" animBg="1"/>
      <p:bldP spid="36" grpId="0" animBg="1"/>
      <p:bldP spid="29" grpId="0" animBg="1"/>
      <p:bldP spid="30" grpId="0" animBg="1"/>
      <p:bldP spid="33" grpId="0" animBg="1"/>
      <p:bldP spid="34" grpId="0" animBg="1"/>
      <p:bldP spid="41" grpId="0" animBg="1"/>
      <p:bldP spid="41" grpId="1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t="17590" r="28750" b="8936"/>
          <a:stretch/>
        </p:blipFill>
        <p:spPr>
          <a:xfrm>
            <a:off x="6620030" y="1420993"/>
            <a:ext cx="5087566" cy="5038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2EBA22-BE9B-4F1A-A308-272E41815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909848"/>
            <a:ext cx="971952" cy="7217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43B76B-6420-4ADF-AEC6-8701B5FD3716}"/>
              </a:ext>
            </a:extLst>
          </p:cNvPr>
          <p:cNvSpPr txBox="1"/>
          <p:nvPr/>
        </p:nvSpPr>
        <p:spPr>
          <a:xfrm>
            <a:off x="378539" y="3100074"/>
            <a:ext cx="5790175" cy="23836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coordinates for all vertices of the square in the third quadrant are;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C: (          ,          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D: (          ,           )</a:t>
            </a: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AFAABE-F804-4A01-9F33-0109AFB7DD88}"/>
              </a:ext>
            </a:extLst>
          </p:cNvPr>
          <p:cNvSpPr/>
          <p:nvPr/>
        </p:nvSpPr>
        <p:spPr>
          <a:xfrm>
            <a:off x="2333181" y="400924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B01D95-8039-4152-86E4-9541CCA07D71}"/>
              </a:ext>
            </a:extLst>
          </p:cNvPr>
          <p:cNvSpPr/>
          <p:nvPr/>
        </p:nvSpPr>
        <p:spPr>
          <a:xfrm>
            <a:off x="1690525" y="400924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7219EB-1FED-4A3A-A7E6-375D5E9CA245}"/>
              </a:ext>
            </a:extLst>
          </p:cNvPr>
          <p:cNvSpPr/>
          <p:nvPr/>
        </p:nvSpPr>
        <p:spPr>
          <a:xfrm>
            <a:off x="2323754" y="493726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FE17C0-A82E-477D-B14B-1BC022477CDD}"/>
              </a:ext>
            </a:extLst>
          </p:cNvPr>
          <p:cNvSpPr/>
          <p:nvPr/>
        </p:nvSpPr>
        <p:spPr>
          <a:xfrm>
            <a:off x="1681098" y="493726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F206BD-3482-4CDB-8D32-4756057DA8DE}"/>
              </a:ext>
            </a:extLst>
          </p:cNvPr>
          <p:cNvSpPr/>
          <p:nvPr/>
        </p:nvSpPr>
        <p:spPr>
          <a:xfrm>
            <a:off x="5158709" y="4918406"/>
            <a:ext cx="431266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B4B17D-1D87-4CC2-A50F-C36B5B0ABF1C}"/>
              </a:ext>
            </a:extLst>
          </p:cNvPr>
          <p:cNvSpPr/>
          <p:nvPr/>
        </p:nvSpPr>
        <p:spPr>
          <a:xfrm>
            <a:off x="4487772" y="4918406"/>
            <a:ext cx="431266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079901-C5DF-4B00-A89E-A0164DE5B975}"/>
              </a:ext>
            </a:extLst>
          </p:cNvPr>
          <p:cNvSpPr/>
          <p:nvPr/>
        </p:nvSpPr>
        <p:spPr>
          <a:xfrm>
            <a:off x="5077951" y="400924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398E3F-6EC6-4ABE-9FDC-8113177E3F4B}"/>
              </a:ext>
            </a:extLst>
          </p:cNvPr>
          <p:cNvSpPr/>
          <p:nvPr/>
        </p:nvSpPr>
        <p:spPr>
          <a:xfrm>
            <a:off x="4416441" y="400924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49F03EE-CC81-4370-80A3-EB3B4A61957A}"/>
              </a:ext>
            </a:extLst>
          </p:cNvPr>
          <p:cNvSpPr/>
          <p:nvPr/>
        </p:nvSpPr>
        <p:spPr>
          <a:xfrm>
            <a:off x="10103185" y="4431261"/>
            <a:ext cx="1476923" cy="146115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4FCE25-946A-4A4F-98ED-26289E748B6E}"/>
              </a:ext>
            </a:extLst>
          </p:cNvPr>
          <p:cNvCxnSpPr>
            <a:cxnSpLocks/>
          </p:cNvCxnSpPr>
          <p:nvPr/>
        </p:nvCxnSpPr>
        <p:spPr>
          <a:xfrm>
            <a:off x="9144000" y="1555423"/>
            <a:ext cx="0" cy="480795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BCF5B56-F811-4491-AA5D-F2674BAE3505}"/>
              </a:ext>
            </a:extLst>
          </p:cNvPr>
          <p:cNvSpPr txBox="1"/>
          <p:nvPr/>
        </p:nvSpPr>
        <p:spPr>
          <a:xfrm>
            <a:off x="7277617" y="2282923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D5960B-90D0-4455-809B-462CF9BD99A0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7764000" y="2691546"/>
            <a:ext cx="1387896" cy="61726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727D9857-3D87-4EA7-BFCD-30C78008ABF0}"/>
              </a:ext>
            </a:extLst>
          </p:cNvPr>
          <p:cNvSpPr/>
          <p:nvPr/>
        </p:nvSpPr>
        <p:spPr>
          <a:xfrm>
            <a:off x="6701984" y="4444931"/>
            <a:ext cx="1476923" cy="146115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862571-2537-4AD5-971D-84ED45DF972C}"/>
              </a:ext>
            </a:extLst>
          </p:cNvPr>
          <p:cNvSpPr txBox="1"/>
          <p:nvPr/>
        </p:nvSpPr>
        <p:spPr>
          <a:xfrm>
            <a:off x="8287684" y="394565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AD3CCEC-2E79-4414-B7C7-824A836BB1DF}"/>
              </a:ext>
            </a:extLst>
          </p:cNvPr>
          <p:cNvSpPr/>
          <p:nvPr/>
        </p:nvSpPr>
        <p:spPr>
          <a:xfrm>
            <a:off x="8148297" y="5851384"/>
            <a:ext cx="97077" cy="9707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115643-E234-4A00-B64B-C1F2068A99B6}"/>
              </a:ext>
            </a:extLst>
          </p:cNvPr>
          <p:cNvSpPr txBox="1"/>
          <p:nvPr/>
        </p:nvSpPr>
        <p:spPr>
          <a:xfrm>
            <a:off x="8287248" y="601714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BA3F4E-5BF1-4FA4-98E7-50E504349626}"/>
              </a:ext>
            </a:extLst>
          </p:cNvPr>
          <p:cNvSpPr/>
          <p:nvPr/>
        </p:nvSpPr>
        <p:spPr>
          <a:xfrm>
            <a:off x="8152292" y="4393929"/>
            <a:ext cx="97077" cy="970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6A21A5-245E-462D-A208-8622F0F9A182}"/>
              </a:ext>
            </a:extLst>
          </p:cNvPr>
          <p:cNvSpPr txBox="1"/>
          <p:nvPr/>
        </p:nvSpPr>
        <p:spPr>
          <a:xfrm>
            <a:off x="6315162" y="394565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DF8639-B5B8-46BC-9797-792664B92C62}"/>
              </a:ext>
            </a:extLst>
          </p:cNvPr>
          <p:cNvSpPr txBox="1"/>
          <p:nvPr/>
        </p:nvSpPr>
        <p:spPr>
          <a:xfrm>
            <a:off x="6333808" y="6029584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44F2B1C-43BB-487B-B318-4B3B2B20A56E}"/>
              </a:ext>
            </a:extLst>
          </p:cNvPr>
          <p:cNvSpPr/>
          <p:nvPr/>
        </p:nvSpPr>
        <p:spPr>
          <a:xfrm>
            <a:off x="6657822" y="4393929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6764AA9-A342-474C-BC46-77E8FABA2B36}"/>
              </a:ext>
            </a:extLst>
          </p:cNvPr>
          <p:cNvSpPr/>
          <p:nvPr/>
        </p:nvSpPr>
        <p:spPr>
          <a:xfrm>
            <a:off x="6672910" y="5863822"/>
            <a:ext cx="97077" cy="970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77EDB3-1635-4D70-AA72-B193D8A7AA01}"/>
              </a:ext>
            </a:extLst>
          </p:cNvPr>
          <p:cNvSpPr txBox="1"/>
          <p:nvPr/>
        </p:nvSpPr>
        <p:spPr>
          <a:xfrm>
            <a:off x="9708309" y="429282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B9A9A77-4CA7-436A-A191-075766D2918A}"/>
              </a:ext>
            </a:extLst>
          </p:cNvPr>
          <p:cNvSpPr txBox="1"/>
          <p:nvPr/>
        </p:nvSpPr>
        <p:spPr>
          <a:xfrm>
            <a:off x="9727933" y="5719299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CC0A6A-B413-44CB-BEEE-0E86C3DFF852}"/>
              </a:ext>
            </a:extLst>
          </p:cNvPr>
          <p:cNvSpPr txBox="1"/>
          <p:nvPr/>
        </p:nvSpPr>
        <p:spPr>
          <a:xfrm>
            <a:off x="11651938" y="4291953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5597E9-64BB-4EE9-8144-40FEB54F6D08}"/>
              </a:ext>
            </a:extLst>
          </p:cNvPr>
          <p:cNvSpPr txBox="1"/>
          <p:nvPr/>
        </p:nvSpPr>
        <p:spPr>
          <a:xfrm>
            <a:off x="11651938" y="5678267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17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2" t="17590" r="28750" b="8936"/>
          <a:stretch/>
        </p:blipFill>
        <p:spPr>
          <a:xfrm>
            <a:off x="288937" y="329296"/>
            <a:ext cx="5087566" cy="5038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2EBA22-BE9B-4F1A-A308-272E41815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909848"/>
            <a:ext cx="971952" cy="7217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0052A3-6F1A-43D7-86B7-F3E0A592A2EB}"/>
              </a:ext>
            </a:extLst>
          </p:cNvPr>
          <p:cNvSpPr txBox="1"/>
          <p:nvPr/>
        </p:nvSpPr>
        <p:spPr>
          <a:xfrm>
            <a:off x="5478308" y="412863"/>
            <a:ext cx="5339978" cy="2247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going to focus on the vertical line reflection.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trapezium is located in the second quadrant.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am going to reflect the trapezium using the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placing the reflected trapezium on the first quadrant.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43B76B-6420-4ADF-AEC6-8701B5FD3716}"/>
              </a:ext>
            </a:extLst>
          </p:cNvPr>
          <p:cNvSpPr txBox="1"/>
          <p:nvPr/>
        </p:nvSpPr>
        <p:spPr>
          <a:xfrm>
            <a:off x="5519620" y="2581514"/>
            <a:ext cx="5790175" cy="23836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coordinates for all vertices of the trapezium in the second quadrant are;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C: (          ,          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D: (          ,           )</a:t>
            </a: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AFAABE-F804-4A01-9F33-0109AFB7DD88}"/>
              </a:ext>
            </a:extLst>
          </p:cNvPr>
          <p:cNvSpPr/>
          <p:nvPr/>
        </p:nvSpPr>
        <p:spPr>
          <a:xfrm>
            <a:off x="7463771" y="349519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B01D95-8039-4152-86E4-9541CCA07D71}"/>
              </a:ext>
            </a:extLst>
          </p:cNvPr>
          <p:cNvSpPr/>
          <p:nvPr/>
        </p:nvSpPr>
        <p:spPr>
          <a:xfrm>
            <a:off x="6821115" y="349519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7219EB-1FED-4A3A-A7E6-375D5E9CA245}"/>
              </a:ext>
            </a:extLst>
          </p:cNvPr>
          <p:cNvSpPr/>
          <p:nvPr/>
        </p:nvSpPr>
        <p:spPr>
          <a:xfrm>
            <a:off x="7454344" y="442321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FE17C0-A82E-477D-B14B-1BC022477CDD}"/>
              </a:ext>
            </a:extLst>
          </p:cNvPr>
          <p:cNvSpPr/>
          <p:nvPr/>
        </p:nvSpPr>
        <p:spPr>
          <a:xfrm>
            <a:off x="6811688" y="442321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F206BD-3482-4CDB-8D32-4756057DA8DE}"/>
              </a:ext>
            </a:extLst>
          </p:cNvPr>
          <p:cNvSpPr/>
          <p:nvPr/>
        </p:nvSpPr>
        <p:spPr>
          <a:xfrm>
            <a:off x="10289299" y="4404356"/>
            <a:ext cx="431266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B4B17D-1D87-4CC2-A50F-C36B5B0ABF1C}"/>
              </a:ext>
            </a:extLst>
          </p:cNvPr>
          <p:cNvSpPr/>
          <p:nvPr/>
        </p:nvSpPr>
        <p:spPr>
          <a:xfrm>
            <a:off x="9618362" y="4404356"/>
            <a:ext cx="431266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079901-C5DF-4B00-A89E-A0164DE5B975}"/>
              </a:ext>
            </a:extLst>
          </p:cNvPr>
          <p:cNvSpPr/>
          <p:nvPr/>
        </p:nvSpPr>
        <p:spPr>
          <a:xfrm>
            <a:off x="10208541" y="349519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398E3F-6EC6-4ABE-9FDC-8113177E3F4B}"/>
              </a:ext>
            </a:extLst>
          </p:cNvPr>
          <p:cNvSpPr/>
          <p:nvPr/>
        </p:nvSpPr>
        <p:spPr>
          <a:xfrm>
            <a:off x="9547031" y="349519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4FCE25-946A-4A4F-98ED-26289E748B6E}"/>
              </a:ext>
            </a:extLst>
          </p:cNvPr>
          <p:cNvCxnSpPr>
            <a:cxnSpLocks/>
          </p:cNvCxnSpPr>
          <p:nvPr/>
        </p:nvCxnSpPr>
        <p:spPr>
          <a:xfrm>
            <a:off x="2812907" y="463726"/>
            <a:ext cx="0" cy="480795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BCF5B56-F811-4491-AA5D-F2674BAE3505}"/>
              </a:ext>
            </a:extLst>
          </p:cNvPr>
          <p:cNvSpPr txBox="1"/>
          <p:nvPr/>
        </p:nvSpPr>
        <p:spPr>
          <a:xfrm>
            <a:off x="4185943" y="4076156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D5960B-90D0-4455-809B-462CF9BD99A0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2833479" y="3701418"/>
            <a:ext cx="1352464" cy="5790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36A21A5-245E-462D-A208-8622F0F9A182}"/>
              </a:ext>
            </a:extLst>
          </p:cNvPr>
          <p:cNvSpPr txBox="1"/>
          <p:nvPr/>
        </p:nvSpPr>
        <p:spPr>
          <a:xfrm>
            <a:off x="1948069" y="156179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18275FF8-3717-407C-835B-3B19AC808267}"/>
              </a:ext>
            </a:extLst>
          </p:cNvPr>
          <p:cNvSpPr/>
          <p:nvPr/>
        </p:nvSpPr>
        <p:spPr>
          <a:xfrm>
            <a:off x="867267" y="443344"/>
            <a:ext cx="1464454" cy="954024"/>
          </a:xfrm>
          <a:prstGeom prst="trapezoid">
            <a:avLst>
              <a:gd name="adj" fmla="val 5103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115643-E234-4A00-B64B-C1F2068A99B6}"/>
              </a:ext>
            </a:extLst>
          </p:cNvPr>
          <p:cNvSpPr txBox="1"/>
          <p:nvPr/>
        </p:nvSpPr>
        <p:spPr>
          <a:xfrm>
            <a:off x="544221" y="151141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DF8639-B5B8-46BC-9797-792664B92C62}"/>
              </a:ext>
            </a:extLst>
          </p:cNvPr>
          <p:cNvSpPr txBox="1"/>
          <p:nvPr/>
        </p:nvSpPr>
        <p:spPr>
          <a:xfrm>
            <a:off x="2331721" y="151141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862571-2537-4AD5-971D-84ED45DF972C}"/>
              </a:ext>
            </a:extLst>
          </p:cNvPr>
          <p:cNvSpPr txBox="1"/>
          <p:nvPr/>
        </p:nvSpPr>
        <p:spPr>
          <a:xfrm>
            <a:off x="956980" y="150259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31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build="allAtOnce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9" grpId="0" animBg="1"/>
      <p:bldP spid="29" grpId="0" animBg="1"/>
      <p:bldP spid="3" grpId="0" animBg="1"/>
      <p:bldP spid="35" grpId="0" animBg="1"/>
      <p:bldP spid="30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t="17590" r="28750" b="8936"/>
          <a:stretch/>
        </p:blipFill>
        <p:spPr>
          <a:xfrm>
            <a:off x="288937" y="329296"/>
            <a:ext cx="5087566" cy="5038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2EBA22-BE9B-4F1A-A308-272E41815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909848"/>
            <a:ext cx="971952" cy="721746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4FCE25-946A-4A4F-98ED-26289E748B6E}"/>
              </a:ext>
            </a:extLst>
          </p:cNvPr>
          <p:cNvCxnSpPr>
            <a:cxnSpLocks/>
          </p:cNvCxnSpPr>
          <p:nvPr/>
        </p:nvCxnSpPr>
        <p:spPr>
          <a:xfrm>
            <a:off x="2812907" y="463726"/>
            <a:ext cx="0" cy="480795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BCF5B56-F811-4491-AA5D-F2674BAE3505}"/>
              </a:ext>
            </a:extLst>
          </p:cNvPr>
          <p:cNvSpPr txBox="1"/>
          <p:nvPr/>
        </p:nvSpPr>
        <p:spPr>
          <a:xfrm>
            <a:off x="4185943" y="4076156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D5960B-90D0-4455-809B-462CF9BD99A0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2833479" y="3701418"/>
            <a:ext cx="1352464" cy="5790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36A21A5-245E-462D-A208-8622F0F9A182}"/>
              </a:ext>
            </a:extLst>
          </p:cNvPr>
          <p:cNvSpPr txBox="1"/>
          <p:nvPr/>
        </p:nvSpPr>
        <p:spPr>
          <a:xfrm>
            <a:off x="3356631" y="23974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18275FF8-3717-407C-835B-3B19AC808267}"/>
              </a:ext>
            </a:extLst>
          </p:cNvPr>
          <p:cNvSpPr/>
          <p:nvPr/>
        </p:nvSpPr>
        <p:spPr>
          <a:xfrm>
            <a:off x="867267" y="443344"/>
            <a:ext cx="1464454" cy="954024"/>
          </a:xfrm>
          <a:prstGeom prst="trapezoid">
            <a:avLst>
              <a:gd name="adj" fmla="val 5103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AD3CCEC-2E79-4414-B7C7-824A836BB1DF}"/>
              </a:ext>
            </a:extLst>
          </p:cNvPr>
          <p:cNvSpPr/>
          <p:nvPr/>
        </p:nvSpPr>
        <p:spPr>
          <a:xfrm>
            <a:off x="4730541" y="1348829"/>
            <a:ext cx="97077" cy="9707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115643-E234-4A00-B64B-C1F2068A99B6}"/>
              </a:ext>
            </a:extLst>
          </p:cNvPr>
          <p:cNvSpPr txBox="1"/>
          <p:nvPr/>
        </p:nvSpPr>
        <p:spPr>
          <a:xfrm>
            <a:off x="4869492" y="1514591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DF8639-B5B8-46BC-9797-792664B92C62}"/>
              </a:ext>
            </a:extLst>
          </p:cNvPr>
          <p:cNvSpPr txBox="1"/>
          <p:nvPr/>
        </p:nvSpPr>
        <p:spPr>
          <a:xfrm>
            <a:off x="2916052" y="1527029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6764AA9-A342-474C-BC46-77E8FABA2B36}"/>
              </a:ext>
            </a:extLst>
          </p:cNvPr>
          <p:cNvSpPr/>
          <p:nvPr/>
        </p:nvSpPr>
        <p:spPr>
          <a:xfrm>
            <a:off x="3255154" y="1361267"/>
            <a:ext cx="97077" cy="970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44F2B1C-43BB-487B-B318-4B3B2B20A56E}"/>
              </a:ext>
            </a:extLst>
          </p:cNvPr>
          <p:cNvSpPr/>
          <p:nvPr/>
        </p:nvSpPr>
        <p:spPr>
          <a:xfrm>
            <a:off x="3762229" y="405132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862571-2537-4AD5-971D-84ED45DF972C}"/>
              </a:ext>
            </a:extLst>
          </p:cNvPr>
          <p:cNvSpPr txBox="1"/>
          <p:nvPr/>
        </p:nvSpPr>
        <p:spPr>
          <a:xfrm>
            <a:off x="4421311" y="208490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BA3F4E-5BF1-4FA4-98E7-50E504349626}"/>
              </a:ext>
            </a:extLst>
          </p:cNvPr>
          <p:cNvSpPr/>
          <p:nvPr/>
        </p:nvSpPr>
        <p:spPr>
          <a:xfrm>
            <a:off x="4253293" y="399416"/>
            <a:ext cx="97077" cy="970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0BFD5C9-0E66-468F-A247-1CC9218E5273}"/>
              </a:ext>
            </a:extLst>
          </p:cNvPr>
          <p:cNvSpPr txBox="1"/>
          <p:nvPr/>
        </p:nvSpPr>
        <p:spPr>
          <a:xfrm>
            <a:off x="913329" y="225998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F47930-D874-4504-BE90-C4CA5E8D8C61}"/>
              </a:ext>
            </a:extLst>
          </p:cNvPr>
          <p:cNvSpPr txBox="1"/>
          <p:nvPr/>
        </p:nvSpPr>
        <p:spPr>
          <a:xfrm>
            <a:off x="516058" y="1458344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278F76-CFEA-465C-B446-7A558419868E}"/>
              </a:ext>
            </a:extLst>
          </p:cNvPr>
          <p:cNvSpPr txBox="1"/>
          <p:nvPr/>
        </p:nvSpPr>
        <p:spPr>
          <a:xfrm>
            <a:off x="1978009" y="23974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B864FB4-B191-481E-921E-4604041A7BE1}"/>
              </a:ext>
            </a:extLst>
          </p:cNvPr>
          <p:cNvSpPr txBox="1"/>
          <p:nvPr/>
        </p:nvSpPr>
        <p:spPr>
          <a:xfrm>
            <a:off x="2368661" y="1485997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E70706F-EB44-4705-86F8-BCAB40BD13FD}"/>
              </a:ext>
            </a:extLst>
          </p:cNvPr>
          <p:cNvSpPr txBox="1"/>
          <p:nvPr/>
        </p:nvSpPr>
        <p:spPr>
          <a:xfrm>
            <a:off x="5538407" y="1217011"/>
            <a:ext cx="5695335" cy="52099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 is two spaces left from the y-axis.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position for Vertex A is two spaces right from the y-axis.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 is one space left from the y-axis.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position for Vertex B is one space right from the y-axis.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 is three spaces left from the y-axis.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position for Vertex C is three spaces right from the y-axis.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D is four spaces left from the y-axis.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position for Vertex D is four spaces right from the y-axis.</a:t>
            </a:r>
          </a:p>
        </p:txBody>
      </p:sp>
    </p:spTree>
    <p:extLst>
      <p:ext uri="{BB962C8B-B14F-4D97-AF65-F5344CB8AC3E}">
        <p14:creationId xmlns:p14="http://schemas.microsoft.com/office/powerpoint/2010/main" val="222757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500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500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5" grpId="0" animBg="1"/>
      <p:bldP spid="30" grpId="0" animBg="1"/>
      <p:bldP spid="34" grpId="0" animBg="1"/>
      <p:bldP spid="33" grpId="0" animBg="1"/>
      <p:bldP spid="31" grpId="0" animBg="1"/>
      <p:bldP spid="36" grpId="0" animBg="1"/>
      <p:bldP spid="45" grpId="0" animBg="1"/>
      <p:bldP spid="45" grpId="1" uiExpand="1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t="17590" r="28750" b="8936"/>
          <a:stretch/>
        </p:blipFill>
        <p:spPr>
          <a:xfrm>
            <a:off x="288937" y="329296"/>
            <a:ext cx="5087566" cy="5038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2EBA22-BE9B-4F1A-A308-272E41815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909848"/>
            <a:ext cx="971952" cy="7217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43B76B-6420-4ADF-AEC6-8701B5FD3716}"/>
              </a:ext>
            </a:extLst>
          </p:cNvPr>
          <p:cNvSpPr txBox="1"/>
          <p:nvPr/>
        </p:nvSpPr>
        <p:spPr>
          <a:xfrm>
            <a:off x="5519620" y="2581514"/>
            <a:ext cx="5790175" cy="23836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coordinates for all vertices of the trapezium in the first quadrant are;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C: (          ,          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D: (          ,           )</a:t>
            </a: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AFAABE-F804-4A01-9F33-0109AFB7DD88}"/>
              </a:ext>
            </a:extLst>
          </p:cNvPr>
          <p:cNvSpPr/>
          <p:nvPr/>
        </p:nvSpPr>
        <p:spPr>
          <a:xfrm>
            <a:off x="7463771" y="349519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B01D95-8039-4152-86E4-9541CCA07D71}"/>
              </a:ext>
            </a:extLst>
          </p:cNvPr>
          <p:cNvSpPr/>
          <p:nvPr/>
        </p:nvSpPr>
        <p:spPr>
          <a:xfrm>
            <a:off x="6821115" y="349519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7219EB-1FED-4A3A-A7E6-375D5E9CA245}"/>
              </a:ext>
            </a:extLst>
          </p:cNvPr>
          <p:cNvSpPr/>
          <p:nvPr/>
        </p:nvSpPr>
        <p:spPr>
          <a:xfrm>
            <a:off x="7454344" y="442321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FE17C0-A82E-477D-B14B-1BC022477CDD}"/>
              </a:ext>
            </a:extLst>
          </p:cNvPr>
          <p:cNvSpPr/>
          <p:nvPr/>
        </p:nvSpPr>
        <p:spPr>
          <a:xfrm>
            <a:off x="6811688" y="442321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F206BD-3482-4CDB-8D32-4756057DA8DE}"/>
              </a:ext>
            </a:extLst>
          </p:cNvPr>
          <p:cNvSpPr/>
          <p:nvPr/>
        </p:nvSpPr>
        <p:spPr>
          <a:xfrm>
            <a:off x="10289299" y="4404356"/>
            <a:ext cx="431266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B4B17D-1D87-4CC2-A50F-C36B5B0ABF1C}"/>
              </a:ext>
            </a:extLst>
          </p:cNvPr>
          <p:cNvSpPr/>
          <p:nvPr/>
        </p:nvSpPr>
        <p:spPr>
          <a:xfrm>
            <a:off x="9618362" y="4404356"/>
            <a:ext cx="431266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079901-C5DF-4B00-A89E-A0164DE5B975}"/>
              </a:ext>
            </a:extLst>
          </p:cNvPr>
          <p:cNvSpPr/>
          <p:nvPr/>
        </p:nvSpPr>
        <p:spPr>
          <a:xfrm>
            <a:off x="10208541" y="349519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398E3F-6EC6-4ABE-9FDC-8113177E3F4B}"/>
              </a:ext>
            </a:extLst>
          </p:cNvPr>
          <p:cNvSpPr/>
          <p:nvPr/>
        </p:nvSpPr>
        <p:spPr>
          <a:xfrm>
            <a:off x="9547031" y="349519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4FCE25-946A-4A4F-98ED-26289E748B6E}"/>
              </a:ext>
            </a:extLst>
          </p:cNvPr>
          <p:cNvCxnSpPr>
            <a:cxnSpLocks/>
          </p:cNvCxnSpPr>
          <p:nvPr/>
        </p:nvCxnSpPr>
        <p:spPr>
          <a:xfrm>
            <a:off x="2812907" y="463726"/>
            <a:ext cx="0" cy="480795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BCF5B56-F811-4491-AA5D-F2674BAE3505}"/>
              </a:ext>
            </a:extLst>
          </p:cNvPr>
          <p:cNvSpPr txBox="1"/>
          <p:nvPr/>
        </p:nvSpPr>
        <p:spPr>
          <a:xfrm>
            <a:off x="4185943" y="4076156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D5960B-90D0-4455-809B-462CF9BD99A0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2833479" y="3701418"/>
            <a:ext cx="1352464" cy="5790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36A21A5-245E-462D-A208-8622F0F9A182}"/>
              </a:ext>
            </a:extLst>
          </p:cNvPr>
          <p:cNvSpPr txBox="1"/>
          <p:nvPr/>
        </p:nvSpPr>
        <p:spPr>
          <a:xfrm>
            <a:off x="3356631" y="23974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18275FF8-3717-407C-835B-3B19AC808267}"/>
              </a:ext>
            </a:extLst>
          </p:cNvPr>
          <p:cNvSpPr/>
          <p:nvPr/>
        </p:nvSpPr>
        <p:spPr>
          <a:xfrm>
            <a:off x="867267" y="443344"/>
            <a:ext cx="1464454" cy="954024"/>
          </a:xfrm>
          <a:prstGeom prst="trapezoid">
            <a:avLst>
              <a:gd name="adj" fmla="val 5103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rapezoid 40">
            <a:extLst>
              <a:ext uri="{FF2B5EF4-FFF2-40B4-BE49-F238E27FC236}">
                <a16:creationId xmlns:a16="http://schemas.microsoft.com/office/drawing/2014/main" id="{22DAFE21-1818-4602-A16F-CDEAED151D34}"/>
              </a:ext>
            </a:extLst>
          </p:cNvPr>
          <p:cNvSpPr/>
          <p:nvPr/>
        </p:nvSpPr>
        <p:spPr>
          <a:xfrm>
            <a:off x="3316283" y="433917"/>
            <a:ext cx="1464454" cy="954024"/>
          </a:xfrm>
          <a:prstGeom prst="trapezoid">
            <a:avLst>
              <a:gd name="adj" fmla="val 5103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AD3CCEC-2E79-4414-B7C7-824A836BB1DF}"/>
              </a:ext>
            </a:extLst>
          </p:cNvPr>
          <p:cNvSpPr/>
          <p:nvPr/>
        </p:nvSpPr>
        <p:spPr>
          <a:xfrm>
            <a:off x="4730541" y="1348829"/>
            <a:ext cx="97077" cy="9707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115643-E234-4A00-B64B-C1F2068A99B6}"/>
              </a:ext>
            </a:extLst>
          </p:cNvPr>
          <p:cNvSpPr txBox="1"/>
          <p:nvPr/>
        </p:nvSpPr>
        <p:spPr>
          <a:xfrm>
            <a:off x="4869492" y="1514591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DF8639-B5B8-46BC-9797-792664B92C62}"/>
              </a:ext>
            </a:extLst>
          </p:cNvPr>
          <p:cNvSpPr txBox="1"/>
          <p:nvPr/>
        </p:nvSpPr>
        <p:spPr>
          <a:xfrm>
            <a:off x="2916052" y="1527029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6764AA9-A342-474C-BC46-77E8FABA2B36}"/>
              </a:ext>
            </a:extLst>
          </p:cNvPr>
          <p:cNvSpPr/>
          <p:nvPr/>
        </p:nvSpPr>
        <p:spPr>
          <a:xfrm>
            <a:off x="3255154" y="1361267"/>
            <a:ext cx="97077" cy="970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44F2B1C-43BB-487B-B318-4B3B2B20A56E}"/>
              </a:ext>
            </a:extLst>
          </p:cNvPr>
          <p:cNvSpPr/>
          <p:nvPr/>
        </p:nvSpPr>
        <p:spPr>
          <a:xfrm>
            <a:off x="3762229" y="405132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862571-2537-4AD5-971D-84ED45DF972C}"/>
              </a:ext>
            </a:extLst>
          </p:cNvPr>
          <p:cNvSpPr txBox="1"/>
          <p:nvPr/>
        </p:nvSpPr>
        <p:spPr>
          <a:xfrm>
            <a:off x="4421311" y="208490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BA3F4E-5BF1-4FA4-98E7-50E504349626}"/>
              </a:ext>
            </a:extLst>
          </p:cNvPr>
          <p:cNvSpPr/>
          <p:nvPr/>
        </p:nvSpPr>
        <p:spPr>
          <a:xfrm>
            <a:off x="4253293" y="399416"/>
            <a:ext cx="97077" cy="970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43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t="17590" r="28750" b="8936"/>
          <a:stretch/>
        </p:blipFill>
        <p:spPr>
          <a:xfrm>
            <a:off x="6620030" y="1420993"/>
            <a:ext cx="5087566" cy="503892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49F03EE-CC81-4370-80A3-EB3B4A61957A}"/>
              </a:ext>
            </a:extLst>
          </p:cNvPr>
          <p:cNvSpPr/>
          <p:nvPr/>
        </p:nvSpPr>
        <p:spPr>
          <a:xfrm>
            <a:off x="10120443" y="2012341"/>
            <a:ext cx="1444345" cy="945996"/>
          </a:xfrm>
          <a:prstGeom prst="rect">
            <a:avLst/>
          </a:prstGeom>
          <a:solidFill>
            <a:srgbClr val="CCC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0052A3-6F1A-43D7-86B7-F3E0A592A2EB}"/>
              </a:ext>
            </a:extLst>
          </p:cNvPr>
          <p:cNvSpPr txBox="1"/>
          <p:nvPr/>
        </p:nvSpPr>
        <p:spPr>
          <a:xfrm>
            <a:off x="378539" y="705781"/>
            <a:ext cx="5339978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work together to reflect the rectangle from its original position in the first quadrant to its new representation in the second quadrant.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43B76B-6420-4ADF-AEC6-8701B5FD3716}"/>
              </a:ext>
            </a:extLst>
          </p:cNvPr>
          <p:cNvSpPr txBox="1"/>
          <p:nvPr/>
        </p:nvSpPr>
        <p:spPr>
          <a:xfrm>
            <a:off x="384893" y="2916960"/>
            <a:ext cx="5790175" cy="23836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coordinates for all vertices of the rectangle in the second quadrant?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C: (          ,          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D: (          ,           )</a:t>
            </a: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AFAABE-F804-4A01-9F33-0109AFB7DD88}"/>
              </a:ext>
            </a:extLst>
          </p:cNvPr>
          <p:cNvSpPr/>
          <p:nvPr/>
        </p:nvSpPr>
        <p:spPr>
          <a:xfrm>
            <a:off x="2323247" y="383089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B01D95-8039-4152-86E4-9541CCA07D71}"/>
              </a:ext>
            </a:extLst>
          </p:cNvPr>
          <p:cNvSpPr/>
          <p:nvPr/>
        </p:nvSpPr>
        <p:spPr>
          <a:xfrm>
            <a:off x="1680591" y="383089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7219EB-1FED-4A3A-A7E6-375D5E9CA245}"/>
              </a:ext>
            </a:extLst>
          </p:cNvPr>
          <p:cNvSpPr/>
          <p:nvPr/>
        </p:nvSpPr>
        <p:spPr>
          <a:xfrm>
            <a:off x="2313820" y="475891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FE17C0-A82E-477D-B14B-1BC022477CDD}"/>
              </a:ext>
            </a:extLst>
          </p:cNvPr>
          <p:cNvSpPr/>
          <p:nvPr/>
        </p:nvSpPr>
        <p:spPr>
          <a:xfrm>
            <a:off x="1671164" y="475891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F206BD-3482-4CDB-8D32-4756057DA8DE}"/>
              </a:ext>
            </a:extLst>
          </p:cNvPr>
          <p:cNvSpPr/>
          <p:nvPr/>
        </p:nvSpPr>
        <p:spPr>
          <a:xfrm>
            <a:off x="5148775" y="4740060"/>
            <a:ext cx="431266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B4B17D-1D87-4CC2-A50F-C36B5B0ABF1C}"/>
              </a:ext>
            </a:extLst>
          </p:cNvPr>
          <p:cNvSpPr/>
          <p:nvPr/>
        </p:nvSpPr>
        <p:spPr>
          <a:xfrm>
            <a:off x="4477838" y="4740060"/>
            <a:ext cx="431266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079901-C5DF-4B00-A89E-A0164DE5B975}"/>
              </a:ext>
            </a:extLst>
          </p:cNvPr>
          <p:cNvSpPr/>
          <p:nvPr/>
        </p:nvSpPr>
        <p:spPr>
          <a:xfrm>
            <a:off x="5068017" y="383089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398E3F-6EC6-4ABE-9FDC-8113177E3F4B}"/>
              </a:ext>
            </a:extLst>
          </p:cNvPr>
          <p:cNvSpPr/>
          <p:nvPr/>
        </p:nvSpPr>
        <p:spPr>
          <a:xfrm>
            <a:off x="4406507" y="383089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7D67664-04E0-4327-8AF7-62C6E60E7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B8A6316-8ED3-441E-AB8A-96C5229AA811}"/>
              </a:ext>
            </a:extLst>
          </p:cNvPr>
          <p:cNvSpPr txBox="1"/>
          <p:nvPr/>
        </p:nvSpPr>
        <p:spPr>
          <a:xfrm>
            <a:off x="391712" y="1953571"/>
            <a:ext cx="533997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that we always start working out the coordinates of the vertices using the x-axis first.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D276BC-087E-4161-8AFD-B78B981A37D9}"/>
              </a:ext>
            </a:extLst>
          </p:cNvPr>
          <p:cNvSpPr txBox="1"/>
          <p:nvPr/>
        </p:nvSpPr>
        <p:spPr>
          <a:xfrm>
            <a:off x="8654575" y="933095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9A090E-3A5C-4E33-AC05-A495F3C1495C}"/>
              </a:ext>
            </a:extLst>
          </p:cNvPr>
          <p:cNvSpPr txBox="1"/>
          <p:nvPr/>
        </p:nvSpPr>
        <p:spPr>
          <a:xfrm>
            <a:off x="11611082" y="1713397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0D7411-824C-4E92-9862-1951D3B8D429}"/>
              </a:ext>
            </a:extLst>
          </p:cNvPr>
          <p:cNvSpPr txBox="1"/>
          <p:nvPr/>
        </p:nvSpPr>
        <p:spPr>
          <a:xfrm>
            <a:off x="11592020" y="2958337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006CC0-0D22-415A-899F-20EDDB785220}"/>
              </a:ext>
            </a:extLst>
          </p:cNvPr>
          <p:cNvSpPr txBox="1"/>
          <p:nvPr/>
        </p:nvSpPr>
        <p:spPr>
          <a:xfrm>
            <a:off x="9730072" y="1728373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89563D-1A5D-4956-916F-83836650AF68}"/>
              </a:ext>
            </a:extLst>
          </p:cNvPr>
          <p:cNvSpPr txBox="1"/>
          <p:nvPr/>
        </p:nvSpPr>
        <p:spPr>
          <a:xfrm>
            <a:off x="9729636" y="288545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77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0" grpId="0" animBg="1"/>
      <p:bldP spid="41" grpId="0" animBg="1"/>
      <p:bldP spid="42" grpId="0" animBg="1"/>
      <p:bldP spid="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2" t="17590" r="28750" b="8936"/>
          <a:stretch/>
        </p:blipFill>
        <p:spPr>
          <a:xfrm>
            <a:off x="6620030" y="1420993"/>
            <a:ext cx="5087566" cy="503892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49F03EE-CC81-4370-80A3-EB3B4A61957A}"/>
              </a:ext>
            </a:extLst>
          </p:cNvPr>
          <p:cNvSpPr/>
          <p:nvPr/>
        </p:nvSpPr>
        <p:spPr>
          <a:xfrm>
            <a:off x="10120443" y="2012341"/>
            <a:ext cx="1444345" cy="945996"/>
          </a:xfrm>
          <a:prstGeom prst="rect">
            <a:avLst/>
          </a:prstGeom>
          <a:solidFill>
            <a:srgbClr val="CCC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0052A3-6F1A-43D7-86B7-F3E0A592A2EB}"/>
              </a:ext>
            </a:extLst>
          </p:cNvPr>
          <p:cNvSpPr txBox="1"/>
          <p:nvPr/>
        </p:nvSpPr>
        <p:spPr>
          <a:xfrm>
            <a:off x="378539" y="705781"/>
            <a:ext cx="5339978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work together to reflect the rectangle from its original position in the first quadrant to its new representation in the second quadrant.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43B76B-6420-4ADF-AEC6-8701B5FD3716}"/>
              </a:ext>
            </a:extLst>
          </p:cNvPr>
          <p:cNvSpPr txBox="1"/>
          <p:nvPr/>
        </p:nvSpPr>
        <p:spPr>
          <a:xfrm>
            <a:off x="384893" y="2916960"/>
            <a:ext cx="5790175" cy="23836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coordinates for all vertices of the rectangle in the second quadrant?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C: (          ,          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D: (          ,           )</a:t>
            </a: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AFAABE-F804-4A01-9F33-0109AFB7DD88}"/>
              </a:ext>
            </a:extLst>
          </p:cNvPr>
          <p:cNvSpPr/>
          <p:nvPr/>
        </p:nvSpPr>
        <p:spPr>
          <a:xfrm>
            <a:off x="2323247" y="383089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B01D95-8039-4152-86E4-9541CCA07D71}"/>
              </a:ext>
            </a:extLst>
          </p:cNvPr>
          <p:cNvSpPr/>
          <p:nvPr/>
        </p:nvSpPr>
        <p:spPr>
          <a:xfrm>
            <a:off x="1680591" y="383089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7219EB-1FED-4A3A-A7E6-375D5E9CA245}"/>
              </a:ext>
            </a:extLst>
          </p:cNvPr>
          <p:cNvSpPr/>
          <p:nvPr/>
        </p:nvSpPr>
        <p:spPr>
          <a:xfrm>
            <a:off x="2313820" y="475891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FE17C0-A82E-477D-B14B-1BC022477CDD}"/>
              </a:ext>
            </a:extLst>
          </p:cNvPr>
          <p:cNvSpPr/>
          <p:nvPr/>
        </p:nvSpPr>
        <p:spPr>
          <a:xfrm>
            <a:off x="1671164" y="475891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F206BD-3482-4CDB-8D32-4756057DA8DE}"/>
              </a:ext>
            </a:extLst>
          </p:cNvPr>
          <p:cNvSpPr/>
          <p:nvPr/>
        </p:nvSpPr>
        <p:spPr>
          <a:xfrm>
            <a:off x="5148775" y="4740060"/>
            <a:ext cx="431266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B4B17D-1D87-4CC2-A50F-C36B5B0ABF1C}"/>
              </a:ext>
            </a:extLst>
          </p:cNvPr>
          <p:cNvSpPr/>
          <p:nvPr/>
        </p:nvSpPr>
        <p:spPr>
          <a:xfrm>
            <a:off x="4477838" y="4740060"/>
            <a:ext cx="431266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079901-C5DF-4B00-A89E-A0164DE5B975}"/>
              </a:ext>
            </a:extLst>
          </p:cNvPr>
          <p:cNvSpPr/>
          <p:nvPr/>
        </p:nvSpPr>
        <p:spPr>
          <a:xfrm>
            <a:off x="5068017" y="383089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398E3F-6EC6-4ABE-9FDC-8113177E3F4B}"/>
              </a:ext>
            </a:extLst>
          </p:cNvPr>
          <p:cNvSpPr/>
          <p:nvPr/>
        </p:nvSpPr>
        <p:spPr>
          <a:xfrm>
            <a:off x="4406507" y="383089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7D67664-04E0-4327-8AF7-62C6E60E7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B8A6316-8ED3-441E-AB8A-96C5229AA811}"/>
              </a:ext>
            </a:extLst>
          </p:cNvPr>
          <p:cNvSpPr txBox="1"/>
          <p:nvPr/>
        </p:nvSpPr>
        <p:spPr>
          <a:xfrm>
            <a:off x="391712" y="1953571"/>
            <a:ext cx="533997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that we always start working out the coordinates of the vertices using the x-axis first.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D276BC-087E-4161-8AFD-B78B981A37D9}"/>
              </a:ext>
            </a:extLst>
          </p:cNvPr>
          <p:cNvSpPr txBox="1"/>
          <p:nvPr/>
        </p:nvSpPr>
        <p:spPr>
          <a:xfrm>
            <a:off x="8654575" y="933095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9A090E-3A5C-4E33-AC05-A495F3C1495C}"/>
              </a:ext>
            </a:extLst>
          </p:cNvPr>
          <p:cNvSpPr txBox="1"/>
          <p:nvPr/>
        </p:nvSpPr>
        <p:spPr>
          <a:xfrm>
            <a:off x="11611082" y="1713397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0D7411-824C-4E92-9862-1951D3B8D429}"/>
              </a:ext>
            </a:extLst>
          </p:cNvPr>
          <p:cNvSpPr txBox="1"/>
          <p:nvPr/>
        </p:nvSpPr>
        <p:spPr>
          <a:xfrm>
            <a:off x="11592020" y="2958337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006CC0-0D22-415A-899F-20EDDB785220}"/>
              </a:ext>
            </a:extLst>
          </p:cNvPr>
          <p:cNvSpPr txBox="1"/>
          <p:nvPr/>
        </p:nvSpPr>
        <p:spPr>
          <a:xfrm>
            <a:off x="9730072" y="1728373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89563D-1A5D-4956-916F-83836650AF68}"/>
              </a:ext>
            </a:extLst>
          </p:cNvPr>
          <p:cNvSpPr txBox="1"/>
          <p:nvPr/>
        </p:nvSpPr>
        <p:spPr>
          <a:xfrm>
            <a:off x="9729636" y="288545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597AB-0E63-440F-8A49-D67FC54108F0}"/>
              </a:ext>
            </a:extLst>
          </p:cNvPr>
          <p:cNvSpPr txBox="1"/>
          <p:nvPr/>
        </p:nvSpPr>
        <p:spPr>
          <a:xfrm>
            <a:off x="8209795" y="1728373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C5BB5E-C3EF-44DC-AD57-8E55B46F01C5}"/>
              </a:ext>
            </a:extLst>
          </p:cNvPr>
          <p:cNvSpPr txBox="1"/>
          <p:nvPr/>
        </p:nvSpPr>
        <p:spPr>
          <a:xfrm>
            <a:off x="8209359" y="288545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22F27F-6D66-4D86-8E34-196B247DB560}"/>
              </a:ext>
            </a:extLst>
          </p:cNvPr>
          <p:cNvSpPr txBox="1"/>
          <p:nvPr/>
        </p:nvSpPr>
        <p:spPr>
          <a:xfrm>
            <a:off x="6291150" y="1632577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CD1B51-B595-4299-BCBE-6BA2F6E9C9C3}"/>
              </a:ext>
            </a:extLst>
          </p:cNvPr>
          <p:cNvSpPr txBox="1"/>
          <p:nvPr/>
        </p:nvSpPr>
        <p:spPr>
          <a:xfrm>
            <a:off x="6272088" y="2877517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48F8BA-A3DE-4C78-8329-56DA2462DC9A}"/>
              </a:ext>
            </a:extLst>
          </p:cNvPr>
          <p:cNvSpPr/>
          <p:nvPr/>
        </p:nvSpPr>
        <p:spPr>
          <a:xfrm>
            <a:off x="6705370" y="2012341"/>
            <a:ext cx="1444345" cy="945996"/>
          </a:xfrm>
          <a:prstGeom prst="rect">
            <a:avLst/>
          </a:prstGeom>
          <a:solidFill>
            <a:srgbClr val="CCC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32A0B2E-43E8-4C22-96C3-14C954B52A6F}"/>
              </a:ext>
            </a:extLst>
          </p:cNvPr>
          <p:cNvSpPr/>
          <p:nvPr/>
        </p:nvSpPr>
        <p:spPr>
          <a:xfrm>
            <a:off x="8112282" y="2943757"/>
            <a:ext cx="97077" cy="9707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2F68FDC-F64F-4DB6-BF71-98728B7B51E3}"/>
              </a:ext>
            </a:extLst>
          </p:cNvPr>
          <p:cNvSpPr/>
          <p:nvPr/>
        </p:nvSpPr>
        <p:spPr>
          <a:xfrm>
            <a:off x="8116277" y="1995352"/>
            <a:ext cx="97077" cy="970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5A8359B-A352-41AE-9DBD-B905D3E2186E}"/>
              </a:ext>
            </a:extLst>
          </p:cNvPr>
          <p:cNvSpPr/>
          <p:nvPr/>
        </p:nvSpPr>
        <p:spPr>
          <a:xfrm>
            <a:off x="6656832" y="1974971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2862354-8704-4E29-A547-63D5E4EDEEF3}"/>
              </a:ext>
            </a:extLst>
          </p:cNvPr>
          <p:cNvSpPr/>
          <p:nvPr/>
        </p:nvSpPr>
        <p:spPr>
          <a:xfrm>
            <a:off x="6662493" y="2935814"/>
            <a:ext cx="97077" cy="970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标题 57345">
            <a:extLst>
              <a:ext uri="{FF2B5EF4-FFF2-40B4-BE49-F238E27FC236}">
                <a16:creationId xmlns:a16="http://schemas.microsoft.com/office/drawing/2014/main" id="{190BFBB9-A848-4A77-BDBA-30D11E26B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42348" y="348134"/>
            <a:ext cx="10608477" cy="982095"/>
          </a:xfrm>
        </p:spPr>
        <p:txBody>
          <a:bodyPr>
            <a:normAutofit/>
          </a:bodyPr>
          <a:lstStyle/>
          <a:p>
            <a:pPr algn="l"/>
            <a:r>
              <a:rPr lang="en-GB" altLang="zh-CN" sz="3200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Answered</a:t>
            </a:r>
            <a:endParaRPr lang="en-GB" altLang="en-US" sz="3200" i="1" baseline="3000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3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2" t="17590" r="28750" b="8936"/>
          <a:stretch/>
        </p:blipFill>
        <p:spPr>
          <a:xfrm>
            <a:off x="6620030" y="1420993"/>
            <a:ext cx="5087566" cy="5038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0052A3-6F1A-43D7-86B7-F3E0A592A2EB}"/>
              </a:ext>
            </a:extLst>
          </p:cNvPr>
          <p:cNvSpPr txBox="1"/>
          <p:nvPr/>
        </p:nvSpPr>
        <p:spPr>
          <a:xfrm>
            <a:off x="378539" y="705781"/>
            <a:ext cx="5339978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work together to reflect the rhombus from its original position in the third quadrant to its new representation in the fourth quadrant.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43B76B-6420-4ADF-AEC6-8701B5FD3716}"/>
              </a:ext>
            </a:extLst>
          </p:cNvPr>
          <p:cNvSpPr txBox="1"/>
          <p:nvPr/>
        </p:nvSpPr>
        <p:spPr>
          <a:xfrm>
            <a:off x="384893" y="2916960"/>
            <a:ext cx="5790175" cy="23836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coordinates for all vertices of the rhombus in the fourth quadrant?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C: (          ,          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D: (          ,           )</a:t>
            </a: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7D67664-04E0-4327-8AF7-62C6E60E7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B8A6316-8ED3-441E-AB8A-96C5229AA811}"/>
              </a:ext>
            </a:extLst>
          </p:cNvPr>
          <p:cNvSpPr txBox="1"/>
          <p:nvPr/>
        </p:nvSpPr>
        <p:spPr>
          <a:xfrm>
            <a:off x="391712" y="1953571"/>
            <a:ext cx="533997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that we always start working out the coordinates of the vertices using the x-axis first.</a:t>
            </a: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A7230215-096A-47CA-9022-8FFA69773258}"/>
              </a:ext>
            </a:extLst>
          </p:cNvPr>
          <p:cNvSpPr/>
          <p:nvPr/>
        </p:nvSpPr>
        <p:spPr>
          <a:xfrm>
            <a:off x="7693005" y="4445105"/>
            <a:ext cx="952107" cy="952107"/>
          </a:xfrm>
          <a:prstGeom prst="diamond">
            <a:avLst/>
          </a:prstGeom>
          <a:solidFill>
            <a:srgbClr val="252A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E8F0698-B7DF-469D-AB6B-2E78401E326F}"/>
              </a:ext>
            </a:extLst>
          </p:cNvPr>
          <p:cNvSpPr txBox="1"/>
          <p:nvPr/>
        </p:nvSpPr>
        <p:spPr>
          <a:xfrm>
            <a:off x="8654575" y="933095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CF97F8-F06A-4132-92DB-900044F72B70}"/>
              </a:ext>
            </a:extLst>
          </p:cNvPr>
          <p:cNvSpPr txBox="1"/>
          <p:nvPr/>
        </p:nvSpPr>
        <p:spPr>
          <a:xfrm>
            <a:off x="8143969" y="5476487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F2390C-7B3A-47F3-8AA1-DED5D048E6B9}"/>
              </a:ext>
            </a:extLst>
          </p:cNvPr>
          <p:cNvSpPr txBox="1"/>
          <p:nvPr/>
        </p:nvSpPr>
        <p:spPr>
          <a:xfrm>
            <a:off x="7738349" y="4246741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3805CE-2566-4754-BF83-87F5A9BE20E5}"/>
              </a:ext>
            </a:extLst>
          </p:cNvPr>
          <p:cNvSpPr txBox="1"/>
          <p:nvPr/>
        </p:nvSpPr>
        <p:spPr>
          <a:xfrm>
            <a:off x="7504924" y="500121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464E91-08F0-40C4-A141-CE1DAEB11D1C}"/>
              </a:ext>
            </a:extLst>
          </p:cNvPr>
          <p:cNvSpPr txBox="1"/>
          <p:nvPr/>
        </p:nvSpPr>
        <p:spPr>
          <a:xfrm>
            <a:off x="8602147" y="4539589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44" grpId="0" animBg="1"/>
      <p:bldP spid="2" grpId="0" animBg="1"/>
      <p:bldP spid="38" grpId="0" animBg="1"/>
      <p:bldP spid="40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289" y="1614274"/>
            <a:ext cx="7886700" cy="994172"/>
          </a:xfrm>
        </p:spPr>
        <p:txBody>
          <a:bodyPr/>
          <a:lstStyle/>
          <a:p>
            <a:r>
              <a:rPr lang="en-GB">
                <a:latin typeface="Calibri"/>
                <a:cs typeface="Calibri"/>
              </a:rPr>
              <a:t>Times-table practise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289" y="2539977"/>
            <a:ext cx="8828324" cy="326350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/>
              <a:t>Spend at least 15mins practising your times-tables.</a:t>
            </a:r>
          </a:p>
          <a:p>
            <a:endParaRPr lang="en-GB"/>
          </a:p>
          <a:p>
            <a:r>
              <a:rPr lang="en-GB"/>
              <a:t>This can be done on TTRS, hit the button or any other times-table website.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Use the Times-Tables Rock Stars app or website.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Alternatively, copy and paste the following link into a web browser:</a:t>
            </a:r>
          </a:p>
          <a:p>
            <a:pPr marL="0" indent="0">
              <a:buNone/>
            </a:pPr>
            <a:r>
              <a:rPr lang="en-GB" sz="1700">
                <a:hlinkClick r:id="rId2"/>
              </a:rPr>
              <a:t>https://www.topmarks.co.uk/maths-games/7-11-years/times-tables</a:t>
            </a:r>
            <a:endParaRPr lang="en-GB" sz="1700"/>
          </a:p>
          <a:p>
            <a:pPr marL="0" indent="0">
              <a:buNone/>
            </a:pPr>
            <a:endParaRPr lang="en-GB" sz="1125"/>
          </a:p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942" y="358132"/>
            <a:ext cx="3583333" cy="13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39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t="17590" r="28750" b="8936"/>
          <a:stretch/>
        </p:blipFill>
        <p:spPr>
          <a:xfrm>
            <a:off x="6620030" y="1420993"/>
            <a:ext cx="5087566" cy="5038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0052A3-6F1A-43D7-86B7-F3E0A592A2EB}"/>
              </a:ext>
            </a:extLst>
          </p:cNvPr>
          <p:cNvSpPr txBox="1"/>
          <p:nvPr/>
        </p:nvSpPr>
        <p:spPr>
          <a:xfrm>
            <a:off x="378539" y="705781"/>
            <a:ext cx="5339978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work together to reflect the rhombus from its original position in the third quadrant to its new representation in the fourth quadrant.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43B76B-6420-4ADF-AEC6-8701B5FD3716}"/>
              </a:ext>
            </a:extLst>
          </p:cNvPr>
          <p:cNvSpPr txBox="1"/>
          <p:nvPr/>
        </p:nvSpPr>
        <p:spPr>
          <a:xfrm>
            <a:off x="384893" y="2916960"/>
            <a:ext cx="5790175" cy="23836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coordinates for all vertices of the rhombus in the fourth quadrant?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C: (          ,          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B: (          ,          )	</a:t>
            </a:r>
            <a:r>
              <a:rPr kumimoji="0" lang="en-GB" sz="2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D: (          ,           )</a:t>
            </a:r>
            <a:endParaRPr kumimoji="0" lang="en-GB" sz="20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AFAABE-F804-4A01-9F33-0109AFB7DD88}"/>
              </a:ext>
            </a:extLst>
          </p:cNvPr>
          <p:cNvSpPr/>
          <p:nvPr/>
        </p:nvSpPr>
        <p:spPr>
          <a:xfrm>
            <a:off x="2323247" y="383089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B01D95-8039-4152-86E4-9541CCA07D71}"/>
              </a:ext>
            </a:extLst>
          </p:cNvPr>
          <p:cNvSpPr/>
          <p:nvPr/>
        </p:nvSpPr>
        <p:spPr>
          <a:xfrm>
            <a:off x="1680591" y="383089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7219EB-1FED-4A3A-A7E6-375D5E9CA245}"/>
              </a:ext>
            </a:extLst>
          </p:cNvPr>
          <p:cNvSpPr/>
          <p:nvPr/>
        </p:nvSpPr>
        <p:spPr>
          <a:xfrm>
            <a:off x="2313820" y="475891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FE17C0-A82E-477D-B14B-1BC022477CDD}"/>
              </a:ext>
            </a:extLst>
          </p:cNvPr>
          <p:cNvSpPr/>
          <p:nvPr/>
        </p:nvSpPr>
        <p:spPr>
          <a:xfrm>
            <a:off x="1671164" y="475891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F206BD-3482-4CDB-8D32-4756057DA8DE}"/>
              </a:ext>
            </a:extLst>
          </p:cNvPr>
          <p:cNvSpPr/>
          <p:nvPr/>
        </p:nvSpPr>
        <p:spPr>
          <a:xfrm>
            <a:off x="5148775" y="4740060"/>
            <a:ext cx="431266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B4B17D-1D87-4CC2-A50F-C36B5B0ABF1C}"/>
              </a:ext>
            </a:extLst>
          </p:cNvPr>
          <p:cNvSpPr/>
          <p:nvPr/>
        </p:nvSpPr>
        <p:spPr>
          <a:xfrm>
            <a:off x="4477838" y="4740060"/>
            <a:ext cx="431266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079901-C5DF-4B00-A89E-A0164DE5B975}"/>
              </a:ext>
            </a:extLst>
          </p:cNvPr>
          <p:cNvSpPr/>
          <p:nvPr/>
        </p:nvSpPr>
        <p:spPr>
          <a:xfrm>
            <a:off x="5068017" y="383089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398E3F-6EC6-4ABE-9FDC-8113177E3F4B}"/>
              </a:ext>
            </a:extLst>
          </p:cNvPr>
          <p:cNvSpPr/>
          <p:nvPr/>
        </p:nvSpPr>
        <p:spPr>
          <a:xfrm>
            <a:off x="4406507" y="3830894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862571-2537-4AD5-971D-84ED45DF972C}"/>
              </a:ext>
            </a:extLst>
          </p:cNvPr>
          <p:cNvSpPr txBox="1"/>
          <p:nvPr/>
        </p:nvSpPr>
        <p:spPr>
          <a:xfrm>
            <a:off x="9666434" y="5254153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115643-E234-4A00-B64B-C1F2068A99B6}"/>
              </a:ext>
            </a:extLst>
          </p:cNvPr>
          <p:cNvSpPr txBox="1"/>
          <p:nvPr/>
        </p:nvSpPr>
        <p:spPr>
          <a:xfrm>
            <a:off x="10583747" y="4991909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6A21A5-245E-462D-A208-8622F0F9A182}"/>
              </a:ext>
            </a:extLst>
          </p:cNvPr>
          <p:cNvSpPr txBox="1"/>
          <p:nvPr/>
        </p:nvSpPr>
        <p:spPr>
          <a:xfrm>
            <a:off x="10191602" y="4221210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DF8639-B5B8-46BC-9797-792664B92C62}"/>
              </a:ext>
            </a:extLst>
          </p:cNvPr>
          <p:cNvSpPr txBox="1"/>
          <p:nvPr/>
        </p:nvSpPr>
        <p:spPr>
          <a:xfrm>
            <a:off x="9294493" y="4590877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7D67664-04E0-4327-8AF7-62C6E60E7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B8A6316-8ED3-441E-AB8A-96C5229AA811}"/>
              </a:ext>
            </a:extLst>
          </p:cNvPr>
          <p:cNvSpPr txBox="1"/>
          <p:nvPr/>
        </p:nvSpPr>
        <p:spPr>
          <a:xfrm>
            <a:off x="391712" y="1953571"/>
            <a:ext cx="533997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that we always start working out the coordinates of the vertices using the x-axis first.</a:t>
            </a: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A7230215-096A-47CA-9022-8FFA69773258}"/>
              </a:ext>
            </a:extLst>
          </p:cNvPr>
          <p:cNvSpPr/>
          <p:nvPr/>
        </p:nvSpPr>
        <p:spPr>
          <a:xfrm>
            <a:off x="7693005" y="4445105"/>
            <a:ext cx="952107" cy="952107"/>
          </a:xfrm>
          <a:prstGeom prst="diamond">
            <a:avLst/>
          </a:prstGeom>
          <a:solidFill>
            <a:srgbClr val="252A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Diamond 38">
            <a:extLst>
              <a:ext uri="{FF2B5EF4-FFF2-40B4-BE49-F238E27FC236}">
                <a16:creationId xmlns:a16="http://schemas.microsoft.com/office/drawing/2014/main" id="{2D763A1B-B05B-4418-A137-84EFC354E502}"/>
              </a:ext>
            </a:extLst>
          </p:cNvPr>
          <p:cNvSpPr/>
          <p:nvPr/>
        </p:nvSpPr>
        <p:spPr>
          <a:xfrm>
            <a:off x="9644389" y="4440024"/>
            <a:ext cx="952107" cy="952107"/>
          </a:xfrm>
          <a:prstGeom prst="diamond">
            <a:avLst/>
          </a:prstGeom>
          <a:solidFill>
            <a:srgbClr val="252A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44F2B1C-43BB-487B-B318-4B3B2B20A56E}"/>
              </a:ext>
            </a:extLst>
          </p:cNvPr>
          <p:cNvSpPr/>
          <p:nvPr/>
        </p:nvSpPr>
        <p:spPr>
          <a:xfrm>
            <a:off x="10079456" y="4394327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6764AA9-A342-474C-BC46-77E8FABA2B36}"/>
              </a:ext>
            </a:extLst>
          </p:cNvPr>
          <p:cNvSpPr/>
          <p:nvPr/>
        </p:nvSpPr>
        <p:spPr>
          <a:xfrm>
            <a:off x="9597535" y="4880383"/>
            <a:ext cx="97077" cy="970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AD3CCEC-2E79-4414-B7C7-824A836BB1DF}"/>
              </a:ext>
            </a:extLst>
          </p:cNvPr>
          <p:cNvSpPr/>
          <p:nvPr/>
        </p:nvSpPr>
        <p:spPr>
          <a:xfrm>
            <a:off x="10568277" y="4884847"/>
            <a:ext cx="97077" cy="9707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BA3F4E-5BF1-4FA4-98E7-50E504349626}"/>
              </a:ext>
            </a:extLst>
          </p:cNvPr>
          <p:cNvSpPr/>
          <p:nvPr/>
        </p:nvSpPr>
        <p:spPr>
          <a:xfrm>
            <a:off x="10079308" y="5355724"/>
            <a:ext cx="97077" cy="970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1E40D7-4D34-40D1-ACA3-C19DC69C9CEA}"/>
              </a:ext>
            </a:extLst>
          </p:cNvPr>
          <p:cNvSpPr txBox="1"/>
          <p:nvPr/>
        </p:nvSpPr>
        <p:spPr>
          <a:xfrm>
            <a:off x="8654575" y="933095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BABDE7-E214-4055-9DF2-0990B00D3539}"/>
              </a:ext>
            </a:extLst>
          </p:cNvPr>
          <p:cNvSpPr txBox="1"/>
          <p:nvPr/>
        </p:nvSpPr>
        <p:spPr>
          <a:xfrm>
            <a:off x="8143969" y="5476487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01B857-CF9C-41E6-95E2-9F69FEA3171C}"/>
              </a:ext>
            </a:extLst>
          </p:cNvPr>
          <p:cNvSpPr txBox="1"/>
          <p:nvPr/>
        </p:nvSpPr>
        <p:spPr>
          <a:xfrm>
            <a:off x="7738349" y="4246741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CA2117-C52A-4A91-9976-DF83BDE58C41}"/>
              </a:ext>
            </a:extLst>
          </p:cNvPr>
          <p:cNvSpPr txBox="1"/>
          <p:nvPr/>
        </p:nvSpPr>
        <p:spPr>
          <a:xfrm>
            <a:off x="7504924" y="500121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08B4F7-E626-4666-88A4-AE6D1C0B00ED}"/>
              </a:ext>
            </a:extLst>
          </p:cNvPr>
          <p:cNvSpPr txBox="1"/>
          <p:nvPr/>
        </p:nvSpPr>
        <p:spPr>
          <a:xfrm>
            <a:off x="8602147" y="4539589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标题 57345">
            <a:extLst>
              <a:ext uri="{FF2B5EF4-FFF2-40B4-BE49-F238E27FC236}">
                <a16:creationId xmlns:a16="http://schemas.microsoft.com/office/drawing/2014/main" id="{5B655019-C23C-45AC-A2E8-0919D7543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42348" y="348134"/>
            <a:ext cx="10608477" cy="982095"/>
          </a:xfrm>
        </p:spPr>
        <p:txBody>
          <a:bodyPr>
            <a:normAutofit/>
          </a:bodyPr>
          <a:lstStyle/>
          <a:p>
            <a:pPr algn="l"/>
            <a:r>
              <a:rPr lang="en-GB" altLang="zh-CN" sz="3200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Answered</a:t>
            </a:r>
            <a:endParaRPr lang="en-GB" altLang="en-US" sz="3200" i="1" baseline="3000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5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5" grpId="0" animBg="1"/>
      <p:bldP spid="29" grpId="0" animBg="1"/>
      <p:bldP spid="30" grpId="0" animBg="1"/>
      <p:bldP spid="39" grpId="0" animBg="1"/>
      <p:bldP spid="33" grpId="0" animBg="1"/>
      <p:bldP spid="34" grpId="0" animBg="1"/>
      <p:bldP spid="32" grpId="0" animBg="1"/>
      <p:bldP spid="36" grpId="0" animBg="1"/>
      <p:bldP spid="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t="17590" r="28750" b="8936"/>
          <a:stretch/>
        </p:blipFill>
        <p:spPr>
          <a:xfrm>
            <a:off x="4385576" y="520869"/>
            <a:ext cx="5872404" cy="58162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0052A3-6F1A-43D7-86B7-F3E0A592A2EB}"/>
              </a:ext>
            </a:extLst>
          </p:cNvPr>
          <p:cNvSpPr txBox="1"/>
          <p:nvPr/>
        </p:nvSpPr>
        <p:spPr>
          <a:xfrm>
            <a:off x="367187" y="374585"/>
            <a:ext cx="3932470" cy="28603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 Herdman has drawn Shape A onto this coordinate grid. He has labelled one of the vertices as 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reflects this shape in the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Give the coordinates of vertex 1 after the reflection.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1: (           ,           )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6A21A5-245E-462D-A208-8622F0F9A182}"/>
              </a:ext>
            </a:extLst>
          </p:cNvPr>
          <p:cNvSpPr txBox="1"/>
          <p:nvPr/>
        </p:nvSpPr>
        <p:spPr>
          <a:xfrm>
            <a:off x="6779275" y="1380307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7D67664-04E0-4327-8AF7-62C6E60E7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  <p:sp>
        <p:nvSpPr>
          <p:cNvPr id="3" name="Cross 2">
            <a:extLst>
              <a:ext uri="{FF2B5EF4-FFF2-40B4-BE49-F238E27FC236}">
                <a16:creationId xmlns:a16="http://schemas.microsoft.com/office/drawing/2014/main" id="{92A52022-9162-4EAB-B544-A76E07C9FB0A}"/>
              </a:ext>
            </a:extLst>
          </p:cNvPr>
          <p:cNvSpPr/>
          <p:nvPr/>
        </p:nvSpPr>
        <p:spPr>
          <a:xfrm>
            <a:off x="5062194" y="1197204"/>
            <a:ext cx="1668543" cy="1666188"/>
          </a:xfrm>
          <a:prstGeom prst="plus">
            <a:avLst>
              <a:gd name="adj" fmla="val 33487"/>
            </a:avLst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44F2B1C-43BB-487B-B318-4B3B2B20A56E}"/>
              </a:ext>
            </a:extLst>
          </p:cNvPr>
          <p:cNvSpPr/>
          <p:nvPr/>
        </p:nvSpPr>
        <p:spPr>
          <a:xfrm>
            <a:off x="6682198" y="1726541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ross 39">
            <a:extLst>
              <a:ext uri="{FF2B5EF4-FFF2-40B4-BE49-F238E27FC236}">
                <a16:creationId xmlns:a16="http://schemas.microsoft.com/office/drawing/2014/main" id="{E5FB8A9A-5E8E-48FE-828C-A9FF76AA6FBB}"/>
              </a:ext>
            </a:extLst>
          </p:cNvPr>
          <p:cNvSpPr/>
          <p:nvPr/>
        </p:nvSpPr>
        <p:spPr>
          <a:xfrm flipH="1">
            <a:off x="7860127" y="1197204"/>
            <a:ext cx="1668543" cy="1666188"/>
          </a:xfrm>
          <a:prstGeom prst="plus">
            <a:avLst>
              <a:gd name="adj" fmla="val 33487"/>
            </a:avLst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AA28C16-1CBF-4724-85FE-72D027DF48A2}"/>
              </a:ext>
            </a:extLst>
          </p:cNvPr>
          <p:cNvSpPr/>
          <p:nvPr/>
        </p:nvSpPr>
        <p:spPr>
          <a:xfrm flipH="1">
            <a:off x="7804968" y="1707687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12A813-4A8B-474F-B7B5-396A89321ECD}"/>
              </a:ext>
            </a:extLst>
          </p:cNvPr>
          <p:cNvSpPr txBox="1"/>
          <p:nvPr/>
        </p:nvSpPr>
        <p:spPr>
          <a:xfrm>
            <a:off x="7481922" y="1361453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B8F81F-9020-480C-9F8D-C76A30067FC1}"/>
              </a:ext>
            </a:extLst>
          </p:cNvPr>
          <p:cNvSpPr txBox="1"/>
          <p:nvPr/>
        </p:nvSpPr>
        <p:spPr>
          <a:xfrm>
            <a:off x="6779275" y="6132819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53FF79A-11FD-45F6-A631-8DF4F6C96988}"/>
              </a:ext>
            </a:extLst>
          </p:cNvPr>
          <p:cNvCxnSpPr>
            <a:cxnSpLocks/>
          </p:cNvCxnSpPr>
          <p:nvPr/>
        </p:nvCxnSpPr>
        <p:spPr>
          <a:xfrm>
            <a:off x="7288808" y="520869"/>
            <a:ext cx="0" cy="5611950"/>
          </a:xfrm>
          <a:prstGeom prst="line">
            <a:avLst/>
          </a:prstGeom>
          <a:ln w="762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83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animBg="1"/>
      <p:bldP spid="3" grpId="0" animBg="1"/>
      <p:bldP spid="33" grpId="0" animBg="1"/>
      <p:bldP spid="40" grpId="0" animBg="1"/>
      <p:bldP spid="41" grpId="0" animBg="1"/>
      <p:bldP spid="42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t="17590" r="28750" b="8936"/>
          <a:stretch/>
        </p:blipFill>
        <p:spPr>
          <a:xfrm>
            <a:off x="4385576" y="520869"/>
            <a:ext cx="5872404" cy="58162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0052A3-6F1A-43D7-86B7-F3E0A592A2EB}"/>
              </a:ext>
            </a:extLst>
          </p:cNvPr>
          <p:cNvSpPr txBox="1"/>
          <p:nvPr/>
        </p:nvSpPr>
        <p:spPr>
          <a:xfrm>
            <a:off x="367187" y="374585"/>
            <a:ext cx="3932470" cy="28603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 Herdman has drawn Shape A onto this coordinate grid. He has labelled one of the vertices as 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reflects this shape in the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Give the coordinates of vertex 1 after the reflection.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1: (           ,           )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6A21A5-245E-462D-A208-8622F0F9A182}"/>
              </a:ext>
            </a:extLst>
          </p:cNvPr>
          <p:cNvSpPr txBox="1"/>
          <p:nvPr/>
        </p:nvSpPr>
        <p:spPr>
          <a:xfrm>
            <a:off x="6779275" y="1380307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7D67664-04E0-4327-8AF7-62C6E60E7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  <p:sp>
        <p:nvSpPr>
          <p:cNvPr id="3" name="Cross 2">
            <a:extLst>
              <a:ext uri="{FF2B5EF4-FFF2-40B4-BE49-F238E27FC236}">
                <a16:creationId xmlns:a16="http://schemas.microsoft.com/office/drawing/2014/main" id="{92A52022-9162-4EAB-B544-A76E07C9FB0A}"/>
              </a:ext>
            </a:extLst>
          </p:cNvPr>
          <p:cNvSpPr/>
          <p:nvPr/>
        </p:nvSpPr>
        <p:spPr>
          <a:xfrm>
            <a:off x="5062194" y="1197204"/>
            <a:ext cx="1668543" cy="1666188"/>
          </a:xfrm>
          <a:prstGeom prst="plus">
            <a:avLst>
              <a:gd name="adj" fmla="val 33487"/>
            </a:avLst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44F2B1C-43BB-487B-B318-4B3B2B20A56E}"/>
              </a:ext>
            </a:extLst>
          </p:cNvPr>
          <p:cNvSpPr/>
          <p:nvPr/>
        </p:nvSpPr>
        <p:spPr>
          <a:xfrm>
            <a:off x="6682198" y="1726541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ross 39">
            <a:extLst>
              <a:ext uri="{FF2B5EF4-FFF2-40B4-BE49-F238E27FC236}">
                <a16:creationId xmlns:a16="http://schemas.microsoft.com/office/drawing/2014/main" id="{E5FB8A9A-5E8E-48FE-828C-A9FF76AA6FBB}"/>
              </a:ext>
            </a:extLst>
          </p:cNvPr>
          <p:cNvSpPr/>
          <p:nvPr/>
        </p:nvSpPr>
        <p:spPr>
          <a:xfrm flipH="1">
            <a:off x="7860127" y="1197204"/>
            <a:ext cx="1668543" cy="1666188"/>
          </a:xfrm>
          <a:prstGeom prst="plus">
            <a:avLst>
              <a:gd name="adj" fmla="val 33487"/>
            </a:avLst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AA28C16-1CBF-4724-85FE-72D027DF48A2}"/>
              </a:ext>
            </a:extLst>
          </p:cNvPr>
          <p:cNvSpPr/>
          <p:nvPr/>
        </p:nvSpPr>
        <p:spPr>
          <a:xfrm flipH="1">
            <a:off x="7804968" y="1707687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12A813-4A8B-474F-B7B5-396A89321ECD}"/>
              </a:ext>
            </a:extLst>
          </p:cNvPr>
          <p:cNvSpPr txBox="1"/>
          <p:nvPr/>
        </p:nvSpPr>
        <p:spPr>
          <a:xfrm>
            <a:off x="7481922" y="1361453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77103E80-ABD8-4692-A43E-73FE8B908EC0}"/>
              </a:ext>
            </a:extLst>
          </p:cNvPr>
          <p:cNvSpPr/>
          <p:nvPr/>
        </p:nvSpPr>
        <p:spPr>
          <a:xfrm flipH="1" flipV="1">
            <a:off x="7860127" y="4001898"/>
            <a:ext cx="1668543" cy="1666187"/>
          </a:xfrm>
          <a:prstGeom prst="plus">
            <a:avLst>
              <a:gd name="adj" fmla="val 33487"/>
            </a:avLst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6A56312-5358-42AA-BF86-58AB39CE1A09}"/>
              </a:ext>
            </a:extLst>
          </p:cNvPr>
          <p:cNvSpPr/>
          <p:nvPr/>
        </p:nvSpPr>
        <p:spPr>
          <a:xfrm flipH="1" flipV="1">
            <a:off x="7804968" y="5064304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803A26-7981-4176-A0EF-200230641C2A}"/>
              </a:ext>
            </a:extLst>
          </p:cNvPr>
          <p:cNvSpPr txBox="1"/>
          <p:nvPr/>
        </p:nvSpPr>
        <p:spPr>
          <a:xfrm>
            <a:off x="7481922" y="5161381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B8F81F-9020-480C-9F8D-C76A30067FC1}"/>
              </a:ext>
            </a:extLst>
          </p:cNvPr>
          <p:cNvSpPr txBox="1"/>
          <p:nvPr/>
        </p:nvSpPr>
        <p:spPr>
          <a:xfrm>
            <a:off x="6779275" y="6132819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38C025-BC3E-4545-B4A3-7333C1AE445E}"/>
              </a:ext>
            </a:extLst>
          </p:cNvPr>
          <p:cNvSpPr txBox="1"/>
          <p:nvPr/>
        </p:nvSpPr>
        <p:spPr>
          <a:xfrm>
            <a:off x="10257980" y="3224688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X-AXIS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17C856-927E-466C-8969-9B120338C42D}"/>
              </a:ext>
            </a:extLst>
          </p:cNvPr>
          <p:cNvSpPr txBox="1"/>
          <p:nvPr/>
        </p:nvSpPr>
        <p:spPr>
          <a:xfrm>
            <a:off x="367187" y="3429000"/>
            <a:ext cx="3932470" cy="1940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 Herdman reflects the original shape in the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x-axis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Give the coordinates of vertex 1 after the reflection.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1: (           ,           )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F065E4-8BC6-4CEA-B2E4-A04BD6BE9C88}"/>
              </a:ext>
            </a:extLst>
          </p:cNvPr>
          <p:cNvCxnSpPr>
            <a:cxnSpLocks/>
          </p:cNvCxnSpPr>
          <p:nvPr/>
        </p:nvCxnSpPr>
        <p:spPr>
          <a:xfrm flipH="1">
            <a:off x="4514127" y="3429000"/>
            <a:ext cx="5555849" cy="0"/>
          </a:xfrm>
          <a:prstGeom prst="line">
            <a:avLst/>
          </a:prstGeom>
          <a:ln w="762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8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0" grpId="0" animBg="1"/>
      <p:bldP spid="20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t="17590" r="28750" b="8936"/>
          <a:stretch/>
        </p:blipFill>
        <p:spPr>
          <a:xfrm>
            <a:off x="4385576" y="520869"/>
            <a:ext cx="5872404" cy="58162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0052A3-6F1A-43D7-86B7-F3E0A592A2EB}"/>
              </a:ext>
            </a:extLst>
          </p:cNvPr>
          <p:cNvSpPr txBox="1"/>
          <p:nvPr/>
        </p:nvSpPr>
        <p:spPr>
          <a:xfrm>
            <a:off x="367187" y="374585"/>
            <a:ext cx="3932470" cy="28603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 Herdman has drawn Shape A onto this coordinate grid. He has labelled one of the vertices as 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reflects this shape in the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Give the coordinates of vertex 1 after the reflection.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1: (           ,           )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6A21A5-245E-462D-A208-8622F0F9A182}"/>
              </a:ext>
            </a:extLst>
          </p:cNvPr>
          <p:cNvSpPr txBox="1"/>
          <p:nvPr/>
        </p:nvSpPr>
        <p:spPr>
          <a:xfrm>
            <a:off x="6779275" y="1380307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7D67664-04E0-4327-8AF7-62C6E60E7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DB0CF62-7609-4197-A6FB-0589DA420C4F}"/>
              </a:ext>
            </a:extLst>
          </p:cNvPr>
          <p:cNvSpPr/>
          <p:nvPr/>
        </p:nvSpPr>
        <p:spPr>
          <a:xfrm>
            <a:off x="2225338" y="2660828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9CDC64-84A2-4F64-8B53-927B7D418AA8}"/>
              </a:ext>
            </a:extLst>
          </p:cNvPr>
          <p:cNvSpPr/>
          <p:nvPr/>
        </p:nvSpPr>
        <p:spPr>
          <a:xfrm>
            <a:off x="1573255" y="2660828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92A52022-9162-4EAB-B544-A76E07C9FB0A}"/>
              </a:ext>
            </a:extLst>
          </p:cNvPr>
          <p:cNvSpPr/>
          <p:nvPr/>
        </p:nvSpPr>
        <p:spPr>
          <a:xfrm>
            <a:off x="5062194" y="1197204"/>
            <a:ext cx="1668543" cy="1666188"/>
          </a:xfrm>
          <a:prstGeom prst="plus">
            <a:avLst>
              <a:gd name="adj" fmla="val 33487"/>
            </a:avLst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44F2B1C-43BB-487B-B318-4B3B2B20A56E}"/>
              </a:ext>
            </a:extLst>
          </p:cNvPr>
          <p:cNvSpPr/>
          <p:nvPr/>
        </p:nvSpPr>
        <p:spPr>
          <a:xfrm>
            <a:off x="6682198" y="1726541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ross 39">
            <a:extLst>
              <a:ext uri="{FF2B5EF4-FFF2-40B4-BE49-F238E27FC236}">
                <a16:creationId xmlns:a16="http://schemas.microsoft.com/office/drawing/2014/main" id="{E5FB8A9A-5E8E-48FE-828C-A9FF76AA6FBB}"/>
              </a:ext>
            </a:extLst>
          </p:cNvPr>
          <p:cNvSpPr/>
          <p:nvPr/>
        </p:nvSpPr>
        <p:spPr>
          <a:xfrm flipH="1">
            <a:off x="7860127" y="1197204"/>
            <a:ext cx="1668543" cy="1666188"/>
          </a:xfrm>
          <a:prstGeom prst="plus">
            <a:avLst>
              <a:gd name="adj" fmla="val 33487"/>
            </a:avLst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AA28C16-1CBF-4724-85FE-72D027DF48A2}"/>
              </a:ext>
            </a:extLst>
          </p:cNvPr>
          <p:cNvSpPr/>
          <p:nvPr/>
        </p:nvSpPr>
        <p:spPr>
          <a:xfrm flipH="1">
            <a:off x="7804968" y="1707687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12A813-4A8B-474F-B7B5-396A89321ECD}"/>
              </a:ext>
            </a:extLst>
          </p:cNvPr>
          <p:cNvSpPr txBox="1"/>
          <p:nvPr/>
        </p:nvSpPr>
        <p:spPr>
          <a:xfrm>
            <a:off x="7481922" y="1361453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4ED471-6B2E-460D-8CCB-89C7BEEC34BF}"/>
              </a:ext>
            </a:extLst>
          </p:cNvPr>
          <p:cNvSpPr txBox="1"/>
          <p:nvPr/>
        </p:nvSpPr>
        <p:spPr>
          <a:xfrm>
            <a:off x="367187" y="3429000"/>
            <a:ext cx="3932470" cy="1940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 Herdman reflects the original shape in the x-axis. Give the coordinates of vertex 1 after the reflection.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1: (           ,           )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77103E80-ABD8-4692-A43E-73FE8B908EC0}"/>
              </a:ext>
            </a:extLst>
          </p:cNvPr>
          <p:cNvSpPr/>
          <p:nvPr/>
        </p:nvSpPr>
        <p:spPr>
          <a:xfrm flipH="1" flipV="1">
            <a:off x="7860127" y="4001898"/>
            <a:ext cx="1668543" cy="1666187"/>
          </a:xfrm>
          <a:prstGeom prst="plus">
            <a:avLst>
              <a:gd name="adj" fmla="val 33487"/>
            </a:avLst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6A56312-5358-42AA-BF86-58AB39CE1A09}"/>
              </a:ext>
            </a:extLst>
          </p:cNvPr>
          <p:cNvSpPr/>
          <p:nvPr/>
        </p:nvSpPr>
        <p:spPr>
          <a:xfrm flipH="1" flipV="1">
            <a:off x="7804968" y="5064304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D7FDB2C-95E9-476E-9166-9C48FC950617}"/>
              </a:ext>
            </a:extLst>
          </p:cNvPr>
          <p:cNvSpPr/>
          <p:nvPr/>
        </p:nvSpPr>
        <p:spPr>
          <a:xfrm>
            <a:off x="2182645" y="4856147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2C867C8-4329-4A00-B554-15CFF0AE44F8}"/>
              </a:ext>
            </a:extLst>
          </p:cNvPr>
          <p:cNvSpPr/>
          <p:nvPr/>
        </p:nvSpPr>
        <p:spPr>
          <a:xfrm>
            <a:off x="1530562" y="4856147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803A26-7981-4176-A0EF-200230641C2A}"/>
              </a:ext>
            </a:extLst>
          </p:cNvPr>
          <p:cNvSpPr txBox="1"/>
          <p:nvPr/>
        </p:nvSpPr>
        <p:spPr>
          <a:xfrm>
            <a:off x="7481922" y="5161381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B8F81F-9020-480C-9F8D-C76A30067FC1}"/>
              </a:ext>
            </a:extLst>
          </p:cNvPr>
          <p:cNvSpPr txBox="1"/>
          <p:nvPr/>
        </p:nvSpPr>
        <p:spPr>
          <a:xfrm>
            <a:off x="6779275" y="6132819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38C025-BC3E-4545-B4A3-7333C1AE445E}"/>
              </a:ext>
            </a:extLst>
          </p:cNvPr>
          <p:cNvSpPr txBox="1"/>
          <p:nvPr/>
        </p:nvSpPr>
        <p:spPr>
          <a:xfrm>
            <a:off x="10257980" y="3224688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X-AXIS</a:t>
            </a:r>
          </a:p>
        </p:txBody>
      </p:sp>
    </p:spTree>
    <p:extLst>
      <p:ext uri="{BB962C8B-B14F-4D97-AF65-F5344CB8AC3E}">
        <p14:creationId xmlns:p14="http://schemas.microsoft.com/office/powerpoint/2010/main" val="155535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t="17590" r="28750" b="8936"/>
          <a:stretch/>
        </p:blipFill>
        <p:spPr>
          <a:xfrm>
            <a:off x="4970495" y="300944"/>
            <a:ext cx="5872404" cy="58162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0052A3-6F1A-43D7-86B7-F3E0A592A2EB}"/>
              </a:ext>
            </a:extLst>
          </p:cNvPr>
          <p:cNvSpPr txBox="1"/>
          <p:nvPr/>
        </p:nvSpPr>
        <p:spPr>
          <a:xfrm>
            <a:off x="352835" y="1050430"/>
            <a:ext cx="4483116" cy="49618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 Herdman has drawn Shape A onto this coordinate grid. Shape A is reflected in the y-axis.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draw the reflection of the shape?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give the coordinates of the reflected shape?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           ,           )	       (           ,           )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       (           ,           )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4A80ED-AD3A-4E14-B705-7E3F663D3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0" y="5669877"/>
            <a:ext cx="1299108" cy="964684"/>
          </a:xfrm>
          <a:prstGeom prst="rect">
            <a:avLst/>
          </a:prstGeom>
        </p:spPr>
      </p:pic>
      <p:sp>
        <p:nvSpPr>
          <p:cNvPr id="21" name="标题 57345">
            <a:extLst>
              <a:ext uri="{FF2B5EF4-FFF2-40B4-BE49-F238E27FC236}">
                <a16:creationId xmlns:a16="http://schemas.microsoft.com/office/drawing/2014/main" id="{E71851AB-C7BB-40B0-BE35-D4D03FB12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563" y="243840"/>
            <a:ext cx="10608477" cy="982095"/>
          </a:xfrm>
        </p:spPr>
        <p:txBody>
          <a:bodyPr>
            <a:normAutofit/>
          </a:bodyPr>
          <a:lstStyle/>
          <a:p>
            <a:pPr algn="l"/>
            <a:r>
              <a:rPr lang="en-GB" altLang="zh-C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</a:t>
            </a:r>
            <a:endParaRPr lang="en-GB" altLang="en-US" sz="3200" b="1" baseline="30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EBADCE3-711F-4BA0-8D4A-6C89B7298040}"/>
              </a:ext>
            </a:extLst>
          </p:cNvPr>
          <p:cNvSpPr/>
          <p:nvPr/>
        </p:nvSpPr>
        <p:spPr>
          <a:xfrm>
            <a:off x="6186265" y="970691"/>
            <a:ext cx="1122770" cy="113121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48B33-F891-4A82-AD92-EA578BCD9DC5}"/>
              </a:ext>
            </a:extLst>
          </p:cNvPr>
          <p:cNvSpPr txBox="1"/>
          <p:nvPr/>
        </p:nvSpPr>
        <p:spPr>
          <a:xfrm>
            <a:off x="7397164" y="6152219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F0449-56F2-415C-9420-4243DAE3DE60}"/>
              </a:ext>
            </a:extLst>
          </p:cNvPr>
          <p:cNvSpPr txBox="1"/>
          <p:nvPr/>
        </p:nvSpPr>
        <p:spPr>
          <a:xfrm>
            <a:off x="10842899" y="3023676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X-AXIS</a:t>
            </a:r>
          </a:p>
        </p:txBody>
      </p:sp>
    </p:spTree>
    <p:extLst>
      <p:ext uri="{BB962C8B-B14F-4D97-AF65-F5344CB8AC3E}">
        <p14:creationId xmlns:p14="http://schemas.microsoft.com/office/powerpoint/2010/main" val="2950970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t="17590" r="28750" b="8936"/>
          <a:stretch/>
        </p:blipFill>
        <p:spPr>
          <a:xfrm>
            <a:off x="4970495" y="324921"/>
            <a:ext cx="5872404" cy="58162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0052A3-6F1A-43D7-86B7-F3E0A592A2EB}"/>
              </a:ext>
            </a:extLst>
          </p:cNvPr>
          <p:cNvSpPr txBox="1"/>
          <p:nvPr/>
        </p:nvSpPr>
        <p:spPr>
          <a:xfrm>
            <a:off x="352835" y="975014"/>
            <a:ext cx="4483116" cy="43926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 Herdman has drawn a shape in the second quadrant with Vertex 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reflects his shape in the x-axis. He then reflects again the new shape in the y-axis and draws vertex A in its final position.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 Herdman predicts after both reflections, vertex A has now moved to (5, -3).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Mr Herdman correct? Explain your answer.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4A80ED-AD3A-4E14-B705-7E3F663D3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0" y="5669877"/>
            <a:ext cx="1299108" cy="964684"/>
          </a:xfrm>
          <a:prstGeom prst="rect">
            <a:avLst/>
          </a:prstGeom>
        </p:spPr>
      </p:pic>
      <p:sp>
        <p:nvSpPr>
          <p:cNvPr id="21" name="标题 57345">
            <a:extLst>
              <a:ext uri="{FF2B5EF4-FFF2-40B4-BE49-F238E27FC236}">
                <a16:creationId xmlns:a16="http://schemas.microsoft.com/office/drawing/2014/main" id="{E71851AB-C7BB-40B0-BE35-D4D03FB12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563" y="243840"/>
            <a:ext cx="10608477" cy="982095"/>
          </a:xfrm>
        </p:spPr>
        <p:txBody>
          <a:bodyPr>
            <a:normAutofit/>
          </a:bodyPr>
          <a:lstStyle/>
          <a:p>
            <a:pPr algn="l"/>
            <a:r>
              <a:rPr lang="en-GB" altLang="zh-C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</a:t>
            </a:r>
            <a:endParaRPr lang="en-GB" altLang="en-US" sz="3200" b="1" baseline="30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5F9BB9BA-4B82-4A93-BE6E-A4B3EFB95139}"/>
              </a:ext>
            </a:extLst>
          </p:cNvPr>
          <p:cNvSpPr/>
          <p:nvPr/>
        </p:nvSpPr>
        <p:spPr>
          <a:xfrm>
            <a:off x="5079107" y="1011771"/>
            <a:ext cx="1668543" cy="1666188"/>
          </a:xfrm>
          <a:prstGeom prst="plus">
            <a:avLst>
              <a:gd name="adj" fmla="val 33487"/>
            </a:avLst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C2EC15-B18F-452B-AF52-367FFD9FB6B6}"/>
              </a:ext>
            </a:extLst>
          </p:cNvPr>
          <p:cNvSpPr txBox="1"/>
          <p:nvPr/>
        </p:nvSpPr>
        <p:spPr>
          <a:xfrm>
            <a:off x="6779275" y="1184359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468E17-6C78-4CA3-B5DB-606CD1F665DB}"/>
              </a:ext>
            </a:extLst>
          </p:cNvPr>
          <p:cNvSpPr/>
          <p:nvPr/>
        </p:nvSpPr>
        <p:spPr>
          <a:xfrm>
            <a:off x="6682198" y="1530593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1B13D7-2D00-46FF-A2DC-E99E0284BCF8}"/>
              </a:ext>
            </a:extLst>
          </p:cNvPr>
          <p:cNvSpPr txBox="1"/>
          <p:nvPr/>
        </p:nvSpPr>
        <p:spPr>
          <a:xfrm>
            <a:off x="7397164" y="6152219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12812-2005-492E-B718-513722E84CF0}"/>
              </a:ext>
            </a:extLst>
          </p:cNvPr>
          <p:cNvSpPr txBox="1"/>
          <p:nvPr/>
        </p:nvSpPr>
        <p:spPr>
          <a:xfrm>
            <a:off x="10842899" y="3023676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X-AXIS</a:t>
            </a:r>
          </a:p>
        </p:txBody>
      </p:sp>
    </p:spTree>
    <p:extLst>
      <p:ext uri="{BB962C8B-B14F-4D97-AF65-F5344CB8AC3E}">
        <p14:creationId xmlns:p14="http://schemas.microsoft.com/office/powerpoint/2010/main" val="265065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t="17590" r="28750" b="8936"/>
          <a:stretch/>
        </p:blipFill>
        <p:spPr>
          <a:xfrm>
            <a:off x="4768002" y="352186"/>
            <a:ext cx="5843437" cy="57875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0052A3-6F1A-43D7-86B7-F3E0A592A2EB}"/>
              </a:ext>
            </a:extLst>
          </p:cNvPr>
          <p:cNvSpPr txBox="1"/>
          <p:nvPr/>
        </p:nvSpPr>
        <p:spPr>
          <a:xfrm>
            <a:off x="783701" y="1442751"/>
            <a:ext cx="3453163" cy="2553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 Herdman has reflected Shape A in the y-axis and again in the x-axis. He has drawn the new position of the shape and labelled the shape with a 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explain whether Mr Herdman is correct or incorrect?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DF602E4-500C-482B-907E-3104D4737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0" y="5669877"/>
            <a:ext cx="1299108" cy="964684"/>
          </a:xfrm>
          <a:prstGeom prst="rect">
            <a:avLst/>
          </a:prstGeom>
        </p:spPr>
      </p:pic>
      <p:sp>
        <p:nvSpPr>
          <p:cNvPr id="38" name="标题 57345">
            <a:extLst>
              <a:ext uri="{FF2B5EF4-FFF2-40B4-BE49-F238E27FC236}">
                <a16:creationId xmlns:a16="http://schemas.microsoft.com/office/drawing/2014/main" id="{8A946AD3-A057-48EE-804C-5456DF7E5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563" y="243840"/>
            <a:ext cx="10608477" cy="982095"/>
          </a:xfrm>
        </p:spPr>
        <p:txBody>
          <a:bodyPr>
            <a:normAutofit/>
          </a:bodyPr>
          <a:lstStyle/>
          <a:p>
            <a:pPr algn="l"/>
            <a:r>
              <a:rPr lang="en-GB" altLang="zh-C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</a:t>
            </a:r>
            <a:endParaRPr lang="en-GB" altLang="en-US" sz="3200" b="1" baseline="3000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0B9B4E-9588-408D-BDD5-3701ED2923F3}"/>
              </a:ext>
            </a:extLst>
          </p:cNvPr>
          <p:cNvGrpSpPr/>
          <p:nvPr/>
        </p:nvGrpSpPr>
        <p:grpSpPr>
          <a:xfrm>
            <a:off x="5448209" y="1032339"/>
            <a:ext cx="1656457" cy="1112363"/>
            <a:chOff x="5448209" y="1348033"/>
            <a:chExt cx="1656457" cy="1112363"/>
          </a:xfrm>
        </p:grpSpPr>
        <p:sp>
          <p:nvSpPr>
            <p:cNvPr id="2" name="L-Shape 1">
              <a:extLst>
                <a:ext uri="{FF2B5EF4-FFF2-40B4-BE49-F238E27FC236}">
                  <a16:creationId xmlns:a16="http://schemas.microsoft.com/office/drawing/2014/main" id="{75BCACA0-DB48-41DA-8F8F-FE5A52994D1F}"/>
                </a:ext>
              </a:extLst>
            </p:cNvPr>
            <p:cNvSpPr/>
            <p:nvPr/>
          </p:nvSpPr>
          <p:spPr>
            <a:xfrm>
              <a:off x="5448209" y="1357460"/>
              <a:ext cx="1084082" cy="1102936"/>
            </a:xfrm>
            <a:prstGeom prst="corne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L-Shape 14">
              <a:extLst>
                <a:ext uri="{FF2B5EF4-FFF2-40B4-BE49-F238E27FC236}">
                  <a16:creationId xmlns:a16="http://schemas.microsoft.com/office/drawing/2014/main" id="{C429D732-436A-4A2D-B22D-0500A704136C}"/>
                </a:ext>
              </a:extLst>
            </p:cNvPr>
            <p:cNvSpPr/>
            <p:nvPr/>
          </p:nvSpPr>
          <p:spPr>
            <a:xfrm flipH="1">
              <a:off x="6020584" y="1348033"/>
              <a:ext cx="1084082" cy="1102936"/>
            </a:xfrm>
            <a:prstGeom prst="corne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60DD202-795D-4AE6-8987-C678331F61FD}"/>
              </a:ext>
            </a:extLst>
          </p:cNvPr>
          <p:cNvGrpSpPr/>
          <p:nvPr/>
        </p:nvGrpSpPr>
        <p:grpSpPr>
          <a:xfrm>
            <a:off x="8242127" y="4370999"/>
            <a:ext cx="1656457" cy="1112363"/>
            <a:chOff x="5448209" y="1348033"/>
            <a:chExt cx="1656457" cy="1112363"/>
          </a:xfrm>
        </p:grpSpPr>
        <p:sp>
          <p:nvSpPr>
            <p:cNvPr id="18" name="L-Shape 17">
              <a:extLst>
                <a:ext uri="{FF2B5EF4-FFF2-40B4-BE49-F238E27FC236}">
                  <a16:creationId xmlns:a16="http://schemas.microsoft.com/office/drawing/2014/main" id="{88D078E4-3AE0-4D37-9269-0B8BD6A8527B}"/>
                </a:ext>
              </a:extLst>
            </p:cNvPr>
            <p:cNvSpPr/>
            <p:nvPr/>
          </p:nvSpPr>
          <p:spPr>
            <a:xfrm>
              <a:off x="5448209" y="1357460"/>
              <a:ext cx="1084082" cy="1102936"/>
            </a:xfrm>
            <a:prstGeom prst="corne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9" name="L-Shape 18">
              <a:extLst>
                <a:ext uri="{FF2B5EF4-FFF2-40B4-BE49-F238E27FC236}">
                  <a16:creationId xmlns:a16="http://schemas.microsoft.com/office/drawing/2014/main" id="{2ACBBBA7-8EE8-4F6B-9909-B1C103FE3764}"/>
                </a:ext>
              </a:extLst>
            </p:cNvPr>
            <p:cNvSpPr/>
            <p:nvPr/>
          </p:nvSpPr>
          <p:spPr>
            <a:xfrm flipH="1">
              <a:off x="6020584" y="1348033"/>
              <a:ext cx="1084082" cy="1102936"/>
            </a:xfrm>
            <a:prstGeom prst="corne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6024B00-EDD9-40C0-8D35-EE3110867E07}"/>
              </a:ext>
            </a:extLst>
          </p:cNvPr>
          <p:cNvSpPr txBox="1"/>
          <p:nvPr/>
        </p:nvSpPr>
        <p:spPr>
          <a:xfrm>
            <a:off x="7179448" y="6152219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DAC411-757E-4005-AE1F-86F5F6CD76CC}"/>
              </a:ext>
            </a:extLst>
          </p:cNvPr>
          <p:cNvSpPr txBox="1"/>
          <p:nvPr/>
        </p:nvSpPr>
        <p:spPr>
          <a:xfrm>
            <a:off x="10777583" y="3034562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X-AXIS</a:t>
            </a:r>
          </a:p>
        </p:txBody>
      </p:sp>
    </p:spTree>
    <p:extLst>
      <p:ext uri="{BB962C8B-B14F-4D97-AF65-F5344CB8AC3E}">
        <p14:creationId xmlns:p14="http://schemas.microsoft.com/office/powerpoint/2010/main" val="1603854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t="17590" r="28750" b="8936"/>
          <a:stretch/>
        </p:blipFill>
        <p:spPr>
          <a:xfrm>
            <a:off x="252563" y="891718"/>
            <a:ext cx="5087566" cy="5038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0052A3-6F1A-43D7-86B7-F3E0A592A2EB}"/>
              </a:ext>
            </a:extLst>
          </p:cNvPr>
          <p:cNvSpPr txBox="1"/>
          <p:nvPr/>
        </p:nvSpPr>
        <p:spPr>
          <a:xfrm>
            <a:off x="5340129" y="300250"/>
            <a:ext cx="5368720" cy="31668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shape is reflected in the y-axis.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draw the reflection of the shape?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also give the coordinates of the reflected shape?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A:			Vertex 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B:			Vertex 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C:			Vertex F: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43B76B-6420-4ADF-AEC6-8701B5FD3716}"/>
              </a:ext>
            </a:extLst>
          </p:cNvPr>
          <p:cNvSpPr txBox="1"/>
          <p:nvPr/>
        </p:nvSpPr>
        <p:spPr>
          <a:xfrm>
            <a:off x="5340129" y="3592872"/>
            <a:ext cx="6226559" cy="28603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original shape is now reflected in the x-axis.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draw the reflection of the shape?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also give the coordinates of the reflected shape?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A:			Vertex 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B:			Vertex 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C:			Vertex F: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DF602E4-500C-482B-907E-3104D4737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0" y="5669877"/>
            <a:ext cx="1299108" cy="964684"/>
          </a:xfrm>
          <a:prstGeom prst="rect">
            <a:avLst/>
          </a:prstGeom>
        </p:spPr>
      </p:pic>
      <p:sp>
        <p:nvSpPr>
          <p:cNvPr id="38" name="标题 57345">
            <a:extLst>
              <a:ext uri="{FF2B5EF4-FFF2-40B4-BE49-F238E27FC236}">
                <a16:creationId xmlns:a16="http://schemas.microsoft.com/office/drawing/2014/main" id="{8A946AD3-A057-48EE-804C-5456DF7E5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563" y="243840"/>
            <a:ext cx="10608477" cy="982095"/>
          </a:xfrm>
        </p:spPr>
        <p:txBody>
          <a:bodyPr>
            <a:normAutofit/>
          </a:bodyPr>
          <a:lstStyle/>
          <a:p>
            <a:pPr algn="l"/>
            <a:r>
              <a:rPr lang="en-GB" altLang="zh-C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</a:t>
            </a:r>
            <a:endParaRPr lang="en-GB" altLang="en-US" sz="3200" b="1" baseline="30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CC609B82-EC92-4550-99FF-EDE973654162}"/>
              </a:ext>
            </a:extLst>
          </p:cNvPr>
          <p:cNvSpPr/>
          <p:nvPr/>
        </p:nvSpPr>
        <p:spPr>
          <a:xfrm>
            <a:off x="844038" y="1478634"/>
            <a:ext cx="1433607" cy="143360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60D172-E1EA-47EA-B57A-51772326D116}"/>
              </a:ext>
            </a:extLst>
          </p:cNvPr>
          <p:cNvSpPr txBox="1"/>
          <p:nvPr/>
        </p:nvSpPr>
        <p:spPr>
          <a:xfrm>
            <a:off x="1237795" y="2505578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E2C2E0-5ADC-4FE2-85BC-56B038E1A79A}"/>
              </a:ext>
            </a:extLst>
          </p:cNvPr>
          <p:cNvSpPr txBox="1"/>
          <p:nvPr/>
        </p:nvSpPr>
        <p:spPr>
          <a:xfrm>
            <a:off x="1360332" y="199210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A4FB15-CB38-443B-A794-42F119795F16}"/>
              </a:ext>
            </a:extLst>
          </p:cNvPr>
          <p:cNvSpPr txBox="1"/>
          <p:nvPr/>
        </p:nvSpPr>
        <p:spPr>
          <a:xfrm>
            <a:off x="538555" y="1124274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C8A94E1-655C-4B5E-8577-38439710A120}"/>
              </a:ext>
            </a:extLst>
          </p:cNvPr>
          <p:cNvSpPr txBox="1"/>
          <p:nvPr/>
        </p:nvSpPr>
        <p:spPr>
          <a:xfrm>
            <a:off x="538555" y="2929560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2AF6FD9-0B84-475C-9B56-272D5CFAD17A}"/>
              </a:ext>
            </a:extLst>
          </p:cNvPr>
          <p:cNvSpPr txBox="1"/>
          <p:nvPr/>
        </p:nvSpPr>
        <p:spPr>
          <a:xfrm>
            <a:off x="1928228" y="1818989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010D174-D5AE-40CB-88C8-51B336E32434}"/>
              </a:ext>
            </a:extLst>
          </p:cNvPr>
          <p:cNvSpPr txBox="1"/>
          <p:nvPr/>
        </p:nvSpPr>
        <p:spPr>
          <a:xfrm>
            <a:off x="2301258" y="1117063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125AA-7D65-4B96-AD1D-B011281CA012}"/>
              </a:ext>
            </a:extLst>
          </p:cNvPr>
          <p:cNvSpPr txBox="1"/>
          <p:nvPr/>
        </p:nvSpPr>
        <p:spPr>
          <a:xfrm>
            <a:off x="2283932" y="5963303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0B3D3E-2E57-49BF-BA76-84060A939287}"/>
              </a:ext>
            </a:extLst>
          </p:cNvPr>
          <p:cNvSpPr txBox="1"/>
          <p:nvPr/>
        </p:nvSpPr>
        <p:spPr>
          <a:xfrm>
            <a:off x="5293943" y="3235574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X-AXIS</a:t>
            </a:r>
          </a:p>
        </p:txBody>
      </p:sp>
    </p:spTree>
    <p:extLst>
      <p:ext uri="{BB962C8B-B14F-4D97-AF65-F5344CB8AC3E}">
        <p14:creationId xmlns:p14="http://schemas.microsoft.com/office/powerpoint/2010/main" val="3499833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57345">
            <a:extLst>
              <a:ext uri="{FF2B5EF4-FFF2-40B4-BE49-F238E27FC236}">
                <a16:creationId xmlns:a16="http://schemas.microsoft.com/office/drawing/2014/main" id="{8A946AD3-A057-48EE-804C-5456DF7E5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073382"/>
          </a:xfrm>
        </p:spPr>
        <p:txBody>
          <a:bodyPr>
            <a:normAutofit/>
          </a:bodyPr>
          <a:lstStyle/>
          <a:p>
            <a:pPr algn="ctr"/>
            <a:r>
              <a:rPr lang="en-GB" altLang="zh-C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Answers for all of the tasks.</a:t>
            </a:r>
            <a:endParaRPr lang="en-GB" altLang="en-US" sz="3200" b="1" baseline="3000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88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t="17590" r="28750" b="8936"/>
          <a:stretch/>
        </p:blipFill>
        <p:spPr>
          <a:xfrm>
            <a:off x="4970495" y="520869"/>
            <a:ext cx="5872404" cy="58162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0052A3-6F1A-43D7-86B7-F3E0A592A2EB}"/>
              </a:ext>
            </a:extLst>
          </p:cNvPr>
          <p:cNvSpPr txBox="1"/>
          <p:nvPr/>
        </p:nvSpPr>
        <p:spPr>
          <a:xfrm>
            <a:off x="352835" y="1050430"/>
            <a:ext cx="4483116" cy="49618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 Herdman has drawn Shape A onto this coordinate grid. Shape A is reflected in the y-axis.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draw the reflection of the shape?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give the coordinates of the reflected shape?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           ,           )	       (           ,           )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       (           ,           )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B0CF62-7609-4197-A6FB-0589DA420C4F}"/>
              </a:ext>
            </a:extLst>
          </p:cNvPr>
          <p:cNvSpPr/>
          <p:nvPr/>
        </p:nvSpPr>
        <p:spPr>
          <a:xfrm>
            <a:off x="1415090" y="452188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9CDC64-84A2-4F64-8B53-927B7D418AA8}"/>
              </a:ext>
            </a:extLst>
          </p:cNvPr>
          <p:cNvSpPr/>
          <p:nvPr/>
        </p:nvSpPr>
        <p:spPr>
          <a:xfrm>
            <a:off x="763007" y="452188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4A80ED-AD3A-4E14-B705-7E3F663D3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0" y="5669877"/>
            <a:ext cx="1299108" cy="964684"/>
          </a:xfrm>
          <a:prstGeom prst="rect">
            <a:avLst/>
          </a:prstGeom>
        </p:spPr>
      </p:pic>
      <p:sp>
        <p:nvSpPr>
          <p:cNvPr id="21" name="标题 57345">
            <a:extLst>
              <a:ext uri="{FF2B5EF4-FFF2-40B4-BE49-F238E27FC236}">
                <a16:creationId xmlns:a16="http://schemas.microsoft.com/office/drawing/2014/main" id="{E71851AB-C7BB-40B0-BE35-D4D03FB12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563" y="243840"/>
            <a:ext cx="10608477" cy="982095"/>
          </a:xfrm>
        </p:spPr>
        <p:txBody>
          <a:bodyPr>
            <a:normAutofit/>
          </a:bodyPr>
          <a:lstStyle/>
          <a:p>
            <a:pPr algn="l"/>
            <a:r>
              <a:rPr lang="en-GB" altLang="zh-C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</a:t>
            </a:r>
            <a:endParaRPr lang="en-GB" altLang="en-US" sz="3200" b="1" baseline="30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EBADCE3-711F-4BA0-8D4A-6C89B7298040}"/>
              </a:ext>
            </a:extLst>
          </p:cNvPr>
          <p:cNvSpPr/>
          <p:nvPr/>
        </p:nvSpPr>
        <p:spPr>
          <a:xfrm>
            <a:off x="6186265" y="1190616"/>
            <a:ext cx="1122770" cy="113121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2BC033-1A4B-430A-9535-66D807D90FD4}"/>
              </a:ext>
            </a:extLst>
          </p:cNvPr>
          <p:cNvSpPr/>
          <p:nvPr/>
        </p:nvSpPr>
        <p:spPr>
          <a:xfrm>
            <a:off x="3614677" y="453280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99F5D9-7425-408C-955B-2E61FD0CFEDC}"/>
              </a:ext>
            </a:extLst>
          </p:cNvPr>
          <p:cNvSpPr/>
          <p:nvPr/>
        </p:nvSpPr>
        <p:spPr>
          <a:xfrm>
            <a:off x="2962594" y="4532800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00F8B4-CF8F-4690-92E9-ABCA739CEE2E}"/>
              </a:ext>
            </a:extLst>
          </p:cNvPr>
          <p:cNvSpPr/>
          <p:nvPr/>
        </p:nvSpPr>
        <p:spPr>
          <a:xfrm>
            <a:off x="3614677" y="5345269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9D4B52-670E-42AF-99B7-FD5F4C4814B5}"/>
              </a:ext>
            </a:extLst>
          </p:cNvPr>
          <p:cNvSpPr/>
          <p:nvPr/>
        </p:nvSpPr>
        <p:spPr>
          <a:xfrm>
            <a:off x="2962594" y="5345269"/>
            <a:ext cx="499539" cy="455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86B7211B-C29A-4835-9DDD-DB705575EDE3}"/>
              </a:ext>
            </a:extLst>
          </p:cNvPr>
          <p:cNvSpPr/>
          <p:nvPr/>
        </p:nvSpPr>
        <p:spPr>
          <a:xfrm>
            <a:off x="8431113" y="1190616"/>
            <a:ext cx="1122770" cy="1131217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04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32" y="5751511"/>
            <a:ext cx="11756268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also copy and paste this link if you would prefer: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https://classroom.thenational.academy/lessons/reflecting-simple-shapes-6mu3ec?step=2&amp;activity=video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9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t="17590" r="28750" b="8936"/>
          <a:stretch/>
        </p:blipFill>
        <p:spPr>
          <a:xfrm>
            <a:off x="4970495" y="520869"/>
            <a:ext cx="5872404" cy="58162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0052A3-6F1A-43D7-86B7-F3E0A592A2EB}"/>
              </a:ext>
            </a:extLst>
          </p:cNvPr>
          <p:cNvSpPr txBox="1"/>
          <p:nvPr/>
        </p:nvSpPr>
        <p:spPr>
          <a:xfrm>
            <a:off x="352835" y="975014"/>
            <a:ext cx="4483116" cy="43926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 Herdman has reflected his shape in the x-axis and draws vertex A in its new position.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then reflects the new shape in the y-axis and draws vertex A in its final position.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 Herdman predicts after both reflections, vertex A has now moved to (5, -3).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Mr Herdman correct? Explain your answer.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4A80ED-AD3A-4E14-B705-7E3F663D3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0" y="5669877"/>
            <a:ext cx="1299108" cy="964684"/>
          </a:xfrm>
          <a:prstGeom prst="rect">
            <a:avLst/>
          </a:prstGeom>
        </p:spPr>
      </p:pic>
      <p:sp>
        <p:nvSpPr>
          <p:cNvPr id="21" name="标题 57345">
            <a:extLst>
              <a:ext uri="{FF2B5EF4-FFF2-40B4-BE49-F238E27FC236}">
                <a16:creationId xmlns:a16="http://schemas.microsoft.com/office/drawing/2014/main" id="{E71851AB-C7BB-40B0-BE35-D4D03FB12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563" y="243840"/>
            <a:ext cx="10608477" cy="982095"/>
          </a:xfrm>
        </p:spPr>
        <p:txBody>
          <a:bodyPr>
            <a:normAutofit/>
          </a:bodyPr>
          <a:lstStyle/>
          <a:p>
            <a:pPr algn="l"/>
            <a:r>
              <a:rPr lang="en-GB" altLang="zh-C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</a:t>
            </a:r>
            <a:endParaRPr lang="en-GB" altLang="en-US" sz="3200" b="1" baseline="30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5F9BB9BA-4B82-4A93-BE6E-A4B3EFB95139}"/>
              </a:ext>
            </a:extLst>
          </p:cNvPr>
          <p:cNvSpPr/>
          <p:nvPr/>
        </p:nvSpPr>
        <p:spPr>
          <a:xfrm>
            <a:off x="5079107" y="1207719"/>
            <a:ext cx="1668543" cy="1666188"/>
          </a:xfrm>
          <a:prstGeom prst="plus">
            <a:avLst>
              <a:gd name="adj" fmla="val 33487"/>
            </a:avLst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C2EC15-B18F-452B-AF52-367FFD9FB6B6}"/>
              </a:ext>
            </a:extLst>
          </p:cNvPr>
          <p:cNvSpPr txBox="1"/>
          <p:nvPr/>
        </p:nvSpPr>
        <p:spPr>
          <a:xfrm>
            <a:off x="6779275" y="1380307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468E17-6C78-4CA3-B5DB-606CD1F665DB}"/>
              </a:ext>
            </a:extLst>
          </p:cNvPr>
          <p:cNvSpPr/>
          <p:nvPr/>
        </p:nvSpPr>
        <p:spPr>
          <a:xfrm>
            <a:off x="6682198" y="1726541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16CF6E-7B18-43C3-9B08-ECF441CE808C}"/>
              </a:ext>
            </a:extLst>
          </p:cNvPr>
          <p:cNvSpPr txBox="1"/>
          <p:nvPr/>
        </p:nvSpPr>
        <p:spPr>
          <a:xfrm>
            <a:off x="1709085" y="5466661"/>
            <a:ext cx="4483116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 Herdman is incorrect. He has given the incorrect coordinate for vertex A. Vertex A is now at (2, -3) after both reflections.</a:t>
            </a:r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81CC1C62-364C-49FB-BD93-81902D2FD5B2}"/>
              </a:ext>
            </a:extLst>
          </p:cNvPr>
          <p:cNvSpPr/>
          <p:nvPr/>
        </p:nvSpPr>
        <p:spPr>
          <a:xfrm>
            <a:off x="8997964" y="4003689"/>
            <a:ext cx="1668543" cy="1666188"/>
          </a:xfrm>
          <a:prstGeom prst="plus">
            <a:avLst>
              <a:gd name="adj" fmla="val 33487"/>
            </a:avLst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791CDE-393C-432C-B81B-98B217D575FC}"/>
              </a:ext>
            </a:extLst>
          </p:cNvPr>
          <p:cNvSpPr txBox="1"/>
          <p:nvPr/>
        </p:nvSpPr>
        <p:spPr>
          <a:xfrm>
            <a:off x="8639840" y="5165534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9EA512-BA77-4D04-B497-72E2B0A89B1F}"/>
              </a:ext>
            </a:extLst>
          </p:cNvPr>
          <p:cNvSpPr/>
          <p:nvPr/>
        </p:nvSpPr>
        <p:spPr>
          <a:xfrm>
            <a:off x="8962886" y="5068457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641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t="17590" r="28750" b="8936"/>
          <a:stretch/>
        </p:blipFill>
        <p:spPr>
          <a:xfrm>
            <a:off x="4768002" y="667880"/>
            <a:ext cx="5843437" cy="57875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0052A3-6F1A-43D7-86B7-F3E0A592A2EB}"/>
              </a:ext>
            </a:extLst>
          </p:cNvPr>
          <p:cNvSpPr txBox="1"/>
          <p:nvPr/>
        </p:nvSpPr>
        <p:spPr>
          <a:xfrm>
            <a:off x="783701" y="1442751"/>
            <a:ext cx="3453163" cy="2553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 Herdman has reflected Shape A in the y-axis and again in the x-axis. He has drawn the new position of the shape and labelled the shape with a 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explain whether Mr Herdman is correct or incorrect?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DF602E4-500C-482B-907E-3104D4737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0" y="5669877"/>
            <a:ext cx="1299108" cy="964684"/>
          </a:xfrm>
          <a:prstGeom prst="rect">
            <a:avLst/>
          </a:prstGeom>
        </p:spPr>
      </p:pic>
      <p:sp>
        <p:nvSpPr>
          <p:cNvPr id="38" name="标题 57345">
            <a:extLst>
              <a:ext uri="{FF2B5EF4-FFF2-40B4-BE49-F238E27FC236}">
                <a16:creationId xmlns:a16="http://schemas.microsoft.com/office/drawing/2014/main" id="{8A946AD3-A057-48EE-804C-5456DF7E5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563" y="243840"/>
            <a:ext cx="10608477" cy="982095"/>
          </a:xfrm>
        </p:spPr>
        <p:txBody>
          <a:bodyPr>
            <a:normAutofit/>
          </a:bodyPr>
          <a:lstStyle/>
          <a:p>
            <a:pPr algn="l"/>
            <a:r>
              <a:rPr lang="en-GB" altLang="zh-C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</a:t>
            </a:r>
            <a:endParaRPr lang="en-GB" altLang="en-US" sz="3200" b="1" baseline="3000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0B9B4E-9588-408D-BDD5-3701ED2923F3}"/>
              </a:ext>
            </a:extLst>
          </p:cNvPr>
          <p:cNvGrpSpPr/>
          <p:nvPr/>
        </p:nvGrpSpPr>
        <p:grpSpPr>
          <a:xfrm>
            <a:off x="5448209" y="1348033"/>
            <a:ext cx="1656457" cy="1112363"/>
            <a:chOff x="5448209" y="1348033"/>
            <a:chExt cx="1656457" cy="1112363"/>
          </a:xfrm>
        </p:grpSpPr>
        <p:sp>
          <p:nvSpPr>
            <p:cNvPr id="2" name="L-Shape 1">
              <a:extLst>
                <a:ext uri="{FF2B5EF4-FFF2-40B4-BE49-F238E27FC236}">
                  <a16:creationId xmlns:a16="http://schemas.microsoft.com/office/drawing/2014/main" id="{75BCACA0-DB48-41DA-8F8F-FE5A52994D1F}"/>
                </a:ext>
              </a:extLst>
            </p:cNvPr>
            <p:cNvSpPr/>
            <p:nvPr/>
          </p:nvSpPr>
          <p:spPr>
            <a:xfrm>
              <a:off x="5448209" y="1357460"/>
              <a:ext cx="1084082" cy="1102936"/>
            </a:xfrm>
            <a:prstGeom prst="corne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L-Shape 14">
              <a:extLst>
                <a:ext uri="{FF2B5EF4-FFF2-40B4-BE49-F238E27FC236}">
                  <a16:creationId xmlns:a16="http://schemas.microsoft.com/office/drawing/2014/main" id="{C429D732-436A-4A2D-B22D-0500A704136C}"/>
                </a:ext>
              </a:extLst>
            </p:cNvPr>
            <p:cNvSpPr/>
            <p:nvPr/>
          </p:nvSpPr>
          <p:spPr>
            <a:xfrm flipH="1">
              <a:off x="6020584" y="1348033"/>
              <a:ext cx="1084082" cy="1102936"/>
            </a:xfrm>
            <a:prstGeom prst="corne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77D315B-9D8D-4F2A-8284-47F6F654C977}"/>
              </a:ext>
            </a:extLst>
          </p:cNvPr>
          <p:cNvSpPr txBox="1"/>
          <p:nvPr/>
        </p:nvSpPr>
        <p:spPr>
          <a:xfrm>
            <a:off x="284886" y="4322481"/>
            <a:ext cx="4483116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 Herdman is incorrect. The shape should be upside down when it is reflected.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DC0585-8969-40E7-827A-A3F1E3759851}"/>
              </a:ext>
            </a:extLst>
          </p:cNvPr>
          <p:cNvGrpSpPr/>
          <p:nvPr/>
        </p:nvGrpSpPr>
        <p:grpSpPr>
          <a:xfrm rot="10800000">
            <a:off x="8240668" y="4680025"/>
            <a:ext cx="1656457" cy="1112363"/>
            <a:chOff x="5448209" y="1348033"/>
            <a:chExt cx="1656457" cy="1112363"/>
          </a:xfrm>
          <a:solidFill>
            <a:srgbClr val="C00000"/>
          </a:solidFill>
        </p:grpSpPr>
        <p:sp>
          <p:nvSpPr>
            <p:cNvPr id="24" name="L-Shape 23">
              <a:extLst>
                <a:ext uri="{FF2B5EF4-FFF2-40B4-BE49-F238E27FC236}">
                  <a16:creationId xmlns:a16="http://schemas.microsoft.com/office/drawing/2014/main" id="{1ECFC825-A63D-4AB8-A614-DE82A55B976F}"/>
                </a:ext>
              </a:extLst>
            </p:cNvPr>
            <p:cNvSpPr/>
            <p:nvPr/>
          </p:nvSpPr>
          <p:spPr>
            <a:xfrm>
              <a:off x="5448209" y="1357460"/>
              <a:ext cx="1084082" cy="1102936"/>
            </a:xfrm>
            <a:prstGeom prst="corner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L-Shape 24">
              <a:extLst>
                <a:ext uri="{FF2B5EF4-FFF2-40B4-BE49-F238E27FC236}">
                  <a16:creationId xmlns:a16="http://schemas.microsoft.com/office/drawing/2014/main" id="{575B16BF-C7B5-40BC-95EB-396F751CD309}"/>
                </a:ext>
              </a:extLst>
            </p:cNvPr>
            <p:cNvSpPr/>
            <p:nvPr/>
          </p:nvSpPr>
          <p:spPr>
            <a:xfrm flipH="1">
              <a:off x="6020584" y="1348033"/>
              <a:ext cx="1084082" cy="1102936"/>
            </a:xfrm>
            <a:prstGeom prst="corner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2034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50972-EF5C-48C2-9870-BA0C1BEEC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t="17590" r="28750" b="8936"/>
          <a:stretch/>
        </p:blipFill>
        <p:spPr>
          <a:xfrm>
            <a:off x="252563" y="891718"/>
            <a:ext cx="5087566" cy="5038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0052A3-6F1A-43D7-86B7-F3E0A592A2EB}"/>
              </a:ext>
            </a:extLst>
          </p:cNvPr>
          <p:cNvSpPr txBox="1"/>
          <p:nvPr/>
        </p:nvSpPr>
        <p:spPr>
          <a:xfrm>
            <a:off x="5340129" y="300250"/>
            <a:ext cx="5368720" cy="31668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shape is reflected in the y-axis.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draw the reflection of the shape?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also give the coordinates of the reflected shape?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A:	(4, 4)		Vertex D: (3, 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B: (4, 1)		Vertex E: (2, 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C: (3, 2)		Vertex F: (1, 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43B76B-6420-4ADF-AEC6-8701B5FD3716}"/>
              </a:ext>
            </a:extLst>
          </p:cNvPr>
          <p:cNvSpPr txBox="1"/>
          <p:nvPr/>
        </p:nvSpPr>
        <p:spPr>
          <a:xfrm>
            <a:off x="5340129" y="3592872"/>
            <a:ext cx="6226559" cy="28603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original shape is now reflected in the x-axis.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draw the reflection of the shape?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also give the coordinates of the reflected shape?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A:	(-4, -4)		Vertex D: (-3, -3)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B: (-4, -1)		Vertex E: (-2, -3)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C:	(-3, -2)		Vertex F: (-1, -4)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DF602E4-500C-482B-907E-3104D4737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0" y="5669877"/>
            <a:ext cx="1299108" cy="964684"/>
          </a:xfrm>
          <a:prstGeom prst="rect">
            <a:avLst/>
          </a:prstGeom>
        </p:spPr>
      </p:pic>
      <p:sp>
        <p:nvSpPr>
          <p:cNvPr id="38" name="标题 57345">
            <a:extLst>
              <a:ext uri="{FF2B5EF4-FFF2-40B4-BE49-F238E27FC236}">
                <a16:creationId xmlns:a16="http://schemas.microsoft.com/office/drawing/2014/main" id="{8A946AD3-A057-48EE-804C-5456DF7E5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563" y="243840"/>
            <a:ext cx="10608477" cy="982095"/>
          </a:xfrm>
        </p:spPr>
        <p:txBody>
          <a:bodyPr>
            <a:normAutofit/>
          </a:bodyPr>
          <a:lstStyle/>
          <a:p>
            <a:pPr algn="l"/>
            <a:r>
              <a:rPr lang="en-GB" altLang="zh-C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</a:t>
            </a:r>
            <a:endParaRPr lang="en-GB" altLang="en-US" sz="3200" b="1" baseline="30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CC609B82-EC92-4550-99FF-EDE973654162}"/>
              </a:ext>
            </a:extLst>
          </p:cNvPr>
          <p:cNvSpPr/>
          <p:nvPr/>
        </p:nvSpPr>
        <p:spPr>
          <a:xfrm>
            <a:off x="844038" y="1478634"/>
            <a:ext cx="1433607" cy="143360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60D172-E1EA-47EA-B57A-51772326D116}"/>
              </a:ext>
            </a:extLst>
          </p:cNvPr>
          <p:cNvSpPr txBox="1"/>
          <p:nvPr/>
        </p:nvSpPr>
        <p:spPr>
          <a:xfrm>
            <a:off x="1237795" y="2505578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E2C2E0-5ADC-4FE2-85BC-56B038E1A79A}"/>
              </a:ext>
            </a:extLst>
          </p:cNvPr>
          <p:cNvSpPr txBox="1"/>
          <p:nvPr/>
        </p:nvSpPr>
        <p:spPr>
          <a:xfrm>
            <a:off x="1360332" y="199210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A4FB15-CB38-443B-A794-42F119795F16}"/>
              </a:ext>
            </a:extLst>
          </p:cNvPr>
          <p:cNvSpPr txBox="1"/>
          <p:nvPr/>
        </p:nvSpPr>
        <p:spPr>
          <a:xfrm>
            <a:off x="538555" y="1124274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C8A94E1-655C-4B5E-8577-38439710A120}"/>
              </a:ext>
            </a:extLst>
          </p:cNvPr>
          <p:cNvSpPr txBox="1"/>
          <p:nvPr/>
        </p:nvSpPr>
        <p:spPr>
          <a:xfrm>
            <a:off x="538555" y="2929560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2AF6FD9-0B84-475C-9B56-272D5CFAD17A}"/>
              </a:ext>
            </a:extLst>
          </p:cNvPr>
          <p:cNvSpPr txBox="1"/>
          <p:nvPr/>
        </p:nvSpPr>
        <p:spPr>
          <a:xfrm>
            <a:off x="1928228" y="1818989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010D174-D5AE-40CB-88C8-51B336E32434}"/>
              </a:ext>
            </a:extLst>
          </p:cNvPr>
          <p:cNvSpPr txBox="1"/>
          <p:nvPr/>
        </p:nvSpPr>
        <p:spPr>
          <a:xfrm>
            <a:off x="2301258" y="1117063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E565E4F2-9E2B-481C-B075-037A29CC018F}"/>
              </a:ext>
            </a:extLst>
          </p:cNvPr>
          <p:cNvSpPr/>
          <p:nvPr/>
        </p:nvSpPr>
        <p:spPr>
          <a:xfrm flipH="1">
            <a:off x="3265814" y="1478634"/>
            <a:ext cx="1433607" cy="1433607"/>
          </a:xfrm>
          <a:prstGeom prst="half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Half Frame 14">
            <a:extLst>
              <a:ext uri="{FF2B5EF4-FFF2-40B4-BE49-F238E27FC236}">
                <a16:creationId xmlns:a16="http://schemas.microsoft.com/office/drawing/2014/main" id="{03FC92D7-493E-422D-AE9B-7CD01CB8E08B}"/>
              </a:ext>
            </a:extLst>
          </p:cNvPr>
          <p:cNvSpPr/>
          <p:nvPr/>
        </p:nvSpPr>
        <p:spPr>
          <a:xfrm flipV="1">
            <a:off x="834960" y="3911810"/>
            <a:ext cx="1433608" cy="1433607"/>
          </a:xfrm>
          <a:prstGeom prst="half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977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7C1659-2D08-CF42-8C99-09E6DBDC3555}"/>
              </a:ext>
            </a:extLst>
          </p:cNvPr>
          <p:cNvSpPr txBox="1"/>
          <p:nvPr/>
        </p:nvSpPr>
        <p:spPr>
          <a:xfrm>
            <a:off x="5254752" y="2962656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 of Lesson</a:t>
            </a:r>
          </a:p>
        </p:txBody>
      </p:sp>
    </p:spTree>
    <p:extLst>
      <p:ext uri="{BB962C8B-B14F-4D97-AF65-F5344CB8AC3E}">
        <p14:creationId xmlns:p14="http://schemas.microsoft.com/office/powerpoint/2010/main" val="9973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9DD5A-446A-FB40-8770-FAD8F8741C1C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CC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489BF-7DCA-F342-8CB4-9886D7AB7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C30EA8-5B59-6F4A-9387-838C38A8EA9D}"/>
              </a:ext>
            </a:extLst>
          </p:cNvPr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6FD89-AE46-B941-B92E-A46A288DF79F}"/>
              </a:ext>
            </a:extLst>
          </p:cNvPr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1C2E7D-4597-FF4E-B287-E8068B634D67}"/>
              </a:ext>
            </a:extLst>
          </p:cNvPr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A17CDC-4080-5948-8724-2B2D32C7D179}"/>
              </a:ext>
            </a:extLst>
          </p:cNvPr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	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3200" b="0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</a:t>
            </a:r>
            <a:r>
              <a:rPr lang="en-GB" sz="3200" u="sng" noProof="0" dirty="0">
                <a:solidFill>
                  <a:prstClr val="black"/>
                </a:solidFill>
                <a:latin typeface="Calibri" panose="020F0502020204030204"/>
              </a:rPr>
              <a:t>.02.2021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0F7548-CBED-B94E-BC8E-0787BD3B7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17" y="1727624"/>
            <a:ext cx="2219325" cy="1104900"/>
          </a:xfrm>
          <a:prstGeom prst="rect">
            <a:avLst/>
          </a:prstGeom>
          <a:ln>
            <a:solidFill>
              <a:srgbClr val="41719C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1F661F-61B2-7941-8420-4E233975008B}"/>
              </a:ext>
            </a:extLst>
          </p:cNvPr>
          <p:cNvSpPr/>
          <p:nvPr/>
        </p:nvSpPr>
        <p:spPr>
          <a:xfrm>
            <a:off x="572141" y="2831793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F2E373-D525-3943-BF5F-CB8436196953}"/>
              </a:ext>
            </a:extLst>
          </p:cNvPr>
          <p:cNvSpPr txBox="1"/>
          <p:nvPr/>
        </p:nvSpPr>
        <p:spPr>
          <a:xfrm>
            <a:off x="635485" y="2832960"/>
            <a:ext cx="10429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u="sng" dirty="0">
                <a:solidFill>
                  <a:prstClr val="black"/>
                </a:solidFill>
              </a:rPr>
              <a:t>LO: To be able to </a:t>
            </a:r>
            <a:r>
              <a:rPr lang="en-GB" sz="4000" u="sng" dirty="0"/>
              <a:t>calculate angles on a straight line. </a:t>
            </a:r>
          </a:p>
          <a:p>
            <a:pPr lvl="0">
              <a:defRPr/>
            </a:pPr>
            <a:endParaRPr lang="en-GB" sz="4000" u="sng" dirty="0">
              <a:solidFill>
                <a:prstClr val="black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C89584-1FBF-F143-A42E-421D1D3A4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66EAC4-35C8-2D49-8A0E-B3009A871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6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289" y="1614274"/>
            <a:ext cx="7886700" cy="994172"/>
          </a:xfrm>
        </p:spPr>
        <p:txBody>
          <a:bodyPr/>
          <a:lstStyle/>
          <a:p>
            <a:r>
              <a:rPr lang="en-GB" dirty="0"/>
              <a:t>Times table practise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289" y="2539977"/>
            <a:ext cx="8828324" cy="326350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Spend at least 15mins practising your times tables.</a:t>
            </a:r>
          </a:p>
          <a:p>
            <a:endParaRPr lang="en-GB" dirty="0"/>
          </a:p>
          <a:p>
            <a:r>
              <a:rPr lang="en-GB" dirty="0"/>
              <a:t>This can be done on TTRS, hit the button or any other times table website.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Use the Times Tables Rock Stars app or website.</a:t>
            </a:r>
          </a:p>
          <a:p>
            <a:pPr marL="0" indent="0">
              <a:buNone/>
            </a:pPr>
            <a:r>
              <a:rPr lang="en-GB" dirty="0"/>
              <a:t>Alternatively, copy and paste the following link into a web browser:</a:t>
            </a:r>
          </a:p>
          <a:p>
            <a:pPr marL="0" indent="0">
              <a:buNone/>
            </a:pPr>
            <a:r>
              <a:rPr lang="en-GB" sz="1700" dirty="0">
                <a:hlinkClick r:id="rId2"/>
              </a:rPr>
              <a:t>https://www.topmarks.co.uk/maths-games/7-11-years/times-tables</a:t>
            </a:r>
            <a:endParaRPr lang="en-GB" sz="1700" dirty="0"/>
          </a:p>
          <a:p>
            <a:pPr marL="0" indent="0">
              <a:buNone/>
            </a:pPr>
            <a:endParaRPr lang="en-GB" sz="1125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942" y="358132"/>
            <a:ext cx="3583333" cy="13376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39287C-DDCA-8848-BEFA-71728A8AF647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8AC3B-21CE-6247-BDB3-64F2E8651B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24" y="253561"/>
            <a:ext cx="694944" cy="6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3532" y="1201783"/>
            <a:ext cx="10463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 Umpleby’s online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 video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on our school website. It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105" y="3140775"/>
            <a:ext cx="4952622" cy="28309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3532" y="5998466"/>
            <a:ext cx="11208775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also copy and paste this link if you would prefer: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www.whprimary.com/copy-4-of-covid19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ction Button: Forward or Next 2">
            <a:hlinkClick r:id="rId2" highlightClick="1"/>
          </p:cNvPr>
          <p:cNvSpPr/>
          <p:nvPr/>
        </p:nvSpPr>
        <p:spPr>
          <a:xfrm>
            <a:off x="5359389" y="4854519"/>
            <a:ext cx="972054" cy="5935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9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DE8937-A9DC-6444-9727-C1FD0E3B283B}"/>
              </a:ext>
            </a:extLst>
          </p:cNvPr>
          <p:cNvSpPr txBox="1"/>
          <p:nvPr/>
        </p:nvSpPr>
        <p:spPr>
          <a:xfrm>
            <a:off x="256032" y="253561"/>
            <a:ext cx="1610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Starter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467488-1A2C-FA48-ACB2-4D3BB6BA4A2A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6086D-EE15-154E-B1E0-C977EB9B4906}"/>
              </a:ext>
            </a:extLst>
          </p:cNvPr>
          <p:cNvSpPr txBox="1"/>
          <p:nvPr/>
        </p:nvSpPr>
        <p:spPr>
          <a:xfrm>
            <a:off x="3808386" y="961447"/>
            <a:ext cx="457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you work out the missing numbers below?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56D67D-C3CF-A044-99B7-EDC60696F877}"/>
              </a:ext>
            </a:extLst>
          </p:cNvPr>
          <p:cNvSpPr txBox="1"/>
          <p:nvPr/>
        </p:nvSpPr>
        <p:spPr>
          <a:xfrm>
            <a:off x="4441926" y="1741569"/>
            <a:ext cx="324800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/>
              <a:t>  65 + ____ = 180</a:t>
            </a:r>
          </a:p>
          <a:p>
            <a:pPr marL="342900" indent="-342900">
              <a:buAutoNum type="arabicParenR"/>
            </a:pPr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/>
              <a:t>  90 + ____ = 180</a:t>
            </a:r>
          </a:p>
          <a:p>
            <a:pPr marL="342900" indent="-342900">
              <a:buAutoNum type="arabicParenR"/>
            </a:pPr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/>
              <a:t>  75 + 10 + ____ = 180</a:t>
            </a:r>
          </a:p>
          <a:p>
            <a:pPr marL="342900" indent="-342900">
              <a:buAutoNum type="arabicParenR"/>
            </a:pPr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/>
              <a:t>180 – 30 = ____</a:t>
            </a:r>
          </a:p>
          <a:p>
            <a:pPr marL="342900" indent="-342900">
              <a:buAutoNum type="arabicParenR"/>
            </a:pPr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/>
              <a:t>180 – 45 – 10 = ____</a:t>
            </a:r>
          </a:p>
          <a:p>
            <a:pPr marL="342900" indent="-342900">
              <a:buAutoNum type="arabicParenR"/>
            </a:pPr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/>
              <a:t>180 – 20 – 60= ____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CFCFC-9A02-B249-9326-2E297DC6B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24" y="253561"/>
            <a:ext cx="694944" cy="6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DE8937-A9DC-6444-9727-C1FD0E3B283B}"/>
              </a:ext>
            </a:extLst>
          </p:cNvPr>
          <p:cNvSpPr txBox="1"/>
          <p:nvPr/>
        </p:nvSpPr>
        <p:spPr>
          <a:xfrm>
            <a:off x="256032" y="253561"/>
            <a:ext cx="1610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Starter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467488-1A2C-FA48-ACB2-4D3BB6BA4A2A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6086D-EE15-154E-B1E0-C977EB9B4906}"/>
              </a:ext>
            </a:extLst>
          </p:cNvPr>
          <p:cNvSpPr txBox="1"/>
          <p:nvPr/>
        </p:nvSpPr>
        <p:spPr>
          <a:xfrm>
            <a:off x="3808386" y="961447"/>
            <a:ext cx="457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you work out the missing numbers below?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56D67D-C3CF-A044-99B7-EDC60696F877}"/>
              </a:ext>
            </a:extLst>
          </p:cNvPr>
          <p:cNvSpPr txBox="1"/>
          <p:nvPr/>
        </p:nvSpPr>
        <p:spPr>
          <a:xfrm>
            <a:off x="4441926" y="1741569"/>
            <a:ext cx="296106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/>
              <a:t>  65 + </a:t>
            </a:r>
            <a:r>
              <a:rPr lang="en-US" sz="2400" u="sng" dirty="0">
                <a:solidFill>
                  <a:srgbClr val="0070C0"/>
                </a:solidFill>
              </a:rPr>
              <a:t>115</a:t>
            </a:r>
            <a:r>
              <a:rPr lang="en-US" sz="2400" dirty="0"/>
              <a:t> = 180</a:t>
            </a:r>
          </a:p>
          <a:p>
            <a:pPr marL="342900" indent="-342900">
              <a:buAutoNum type="arabicParenR"/>
            </a:pPr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/>
              <a:t>  90 + </a:t>
            </a:r>
            <a:r>
              <a:rPr lang="en-US" sz="2400" u="sng" dirty="0">
                <a:solidFill>
                  <a:srgbClr val="0070C0"/>
                </a:solidFill>
              </a:rPr>
              <a:t>90</a:t>
            </a:r>
            <a:r>
              <a:rPr lang="en-US" sz="2400" dirty="0"/>
              <a:t> = 180</a:t>
            </a:r>
          </a:p>
          <a:p>
            <a:pPr marL="342900" indent="-342900">
              <a:buAutoNum type="arabicParenR"/>
            </a:pPr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/>
              <a:t>  75 + 10+ </a:t>
            </a:r>
            <a:r>
              <a:rPr lang="en-US" sz="2400" u="sng" dirty="0">
                <a:solidFill>
                  <a:srgbClr val="0070C0"/>
                </a:solidFill>
              </a:rPr>
              <a:t>95</a:t>
            </a:r>
            <a:r>
              <a:rPr lang="en-US" sz="2400" dirty="0"/>
              <a:t> = 180</a:t>
            </a:r>
          </a:p>
          <a:p>
            <a:pPr marL="342900" indent="-342900">
              <a:buAutoNum type="arabicParenR"/>
            </a:pPr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/>
              <a:t>180 – 30 = </a:t>
            </a:r>
            <a:r>
              <a:rPr lang="en-US" sz="2400" u="sng" dirty="0">
                <a:solidFill>
                  <a:srgbClr val="0070C0"/>
                </a:solidFill>
              </a:rPr>
              <a:t>150</a:t>
            </a:r>
          </a:p>
          <a:p>
            <a:pPr marL="342900" indent="-342900">
              <a:buAutoNum type="arabicParenR"/>
            </a:pPr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/>
              <a:t>180 – 45 – 10 = </a:t>
            </a:r>
            <a:r>
              <a:rPr lang="en-US" sz="2400" u="sng" dirty="0">
                <a:solidFill>
                  <a:srgbClr val="0070C0"/>
                </a:solidFill>
              </a:rPr>
              <a:t>125</a:t>
            </a:r>
          </a:p>
          <a:p>
            <a:pPr marL="342900" indent="-342900">
              <a:buAutoNum type="arabicParenR"/>
            </a:pPr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/>
              <a:t>180 – 20 – 60= </a:t>
            </a:r>
            <a:r>
              <a:rPr lang="en-US" sz="2400" u="sng" dirty="0">
                <a:solidFill>
                  <a:srgbClr val="0070C0"/>
                </a:solidFill>
              </a:rPr>
              <a:t>100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59274-BEC0-AD42-A793-0788E27E4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24" y="253561"/>
            <a:ext cx="694944" cy="6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36146-6C54-884D-941B-4ECB83BD912A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B726B-D73B-8044-9CE6-2CE0F9DA5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24" y="253561"/>
            <a:ext cx="694944" cy="69494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C631F6-89E6-2F4C-BDFC-60D0558D6623}"/>
              </a:ext>
            </a:extLst>
          </p:cNvPr>
          <p:cNvCxnSpPr/>
          <p:nvPr/>
        </p:nvCxnSpPr>
        <p:spPr>
          <a:xfrm>
            <a:off x="3008054" y="3378896"/>
            <a:ext cx="65260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e 6">
            <a:extLst>
              <a:ext uri="{FF2B5EF4-FFF2-40B4-BE49-F238E27FC236}">
                <a16:creationId xmlns:a16="http://schemas.microsoft.com/office/drawing/2014/main" id="{F7B2ACBD-06CF-5C4D-8CDB-A913FA3C23F8}"/>
              </a:ext>
            </a:extLst>
          </p:cNvPr>
          <p:cNvSpPr/>
          <p:nvPr/>
        </p:nvSpPr>
        <p:spPr>
          <a:xfrm rot="5400000">
            <a:off x="5753853" y="2981947"/>
            <a:ext cx="684293" cy="751562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185DAB-0530-A241-B1E0-1B024938E47A}"/>
              </a:ext>
            </a:extLst>
          </p:cNvPr>
          <p:cNvSpPr txBox="1"/>
          <p:nvPr/>
        </p:nvSpPr>
        <p:spPr>
          <a:xfrm>
            <a:off x="2483245" y="1325678"/>
            <a:ext cx="7225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Angles on a straight line </a:t>
            </a:r>
            <a:r>
              <a:rPr lang="en-US" sz="2800" u="sng" dirty="0"/>
              <a:t>ALWAYS</a:t>
            </a:r>
            <a:r>
              <a:rPr lang="en-US" sz="2800" dirty="0"/>
              <a:t> add up to 180</a:t>
            </a:r>
            <a:r>
              <a:rPr lang="en-GB" sz="2800" dirty="0"/>
              <a:t>°.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6F158B-0185-CC4B-B348-3C2FDA5530B7}"/>
              </a:ext>
            </a:extLst>
          </p:cNvPr>
          <p:cNvSpPr txBox="1"/>
          <p:nvPr/>
        </p:nvSpPr>
        <p:spPr>
          <a:xfrm>
            <a:off x="5788862" y="2631896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180</a:t>
            </a:r>
            <a:r>
              <a:rPr lang="en-GB" dirty="0"/>
              <a:t>°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0DC3D2-60A6-7943-A5D1-A9D61A6E6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560417"/>
            <a:ext cx="1442518" cy="10711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420C9F-F12E-8F4C-B141-9CFA9FF67797}"/>
              </a:ext>
            </a:extLst>
          </p:cNvPr>
          <p:cNvSpPr txBox="1"/>
          <p:nvPr/>
        </p:nvSpPr>
        <p:spPr>
          <a:xfrm>
            <a:off x="256032" y="253561"/>
            <a:ext cx="3586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do we already know?</a:t>
            </a:r>
          </a:p>
        </p:txBody>
      </p:sp>
    </p:spTree>
    <p:extLst>
      <p:ext uri="{BB962C8B-B14F-4D97-AF65-F5344CB8AC3E}">
        <p14:creationId xmlns:p14="http://schemas.microsoft.com/office/powerpoint/2010/main" val="851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207BAA-C740-0D44-A3EF-2BA94C1416A5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A630F-A4A5-8746-9CB5-F764E9BE3635}"/>
              </a:ext>
            </a:extLst>
          </p:cNvPr>
          <p:cNvSpPr txBox="1"/>
          <p:nvPr/>
        </p:nvSpPr>
        <p:spPr>
          <a:xfrm>
            <a:off x="198532" y="210889"/>
            <a:ext cx="1436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2827DA-2B3C-194B-8481-7D45645EC7E6}"/>
              </a:ext>
            </a:extLst>
          </p:cNvPr>
          <p:cNvSpPr txBox="1"/>
          <p:nvPr/>
        </p:nvSpPr>
        <p:spPr>
          <a:xfrm>
            <a:off x="3704961" y="2105561"/>
            <a:ext cx="47820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        ,        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70670F-2744-9A46-90EF-9673BED6A251}"/>
              </a:ext>
            </a:extLst>
          </p:cNvPr>
          <p:cNvSpPr txBox="1"/>
          <p:nvPr/>
        </p:nvSpPr>
        <p:spPr>
          <a:xfrm>
            <a:off x="4824919" y="1225685"/>
            <a:ext cx="407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AD35F6-289A-544F-A172-3F092F9BAA78}"/>
              </a:ext>
            </a:extLst>
          </p:cNvPr>
          <p:cNvSpPr txBox="1"/>
          <p:nvPr/>
        </p:nvSpPr>
        <p:spPr>
          <a:xfrm>
            <a:off x="6867728" y="1225685"/>
            <a:ext cx="417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57EE54-C9B6-D342-B1CE-BB70DC95D17A}"/>
              </a:ext>
            </a:extLst>
          </p:cNvPr>
          <p:cNvSpPr/>
          <p:nvPr/>
        </p:nvSpPr>
        <p:spPr>
          <a:xfrm>
            <a:off x="4338536" y="2105561"/>
            <a:ext cx="138132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EAA3427-6CAE-EA42-B918-55270F809B4F}"/>
              </a:ext>
            </a:extLst>
          </p:cNvPr>
          <p:cNvSpPr/>
          <p:nvPr/>
        </p:nvSpPr>
        <p:spPr>
          <a:xfrm>
            <a:off x="6412787" y="2105560"/>
            <a:ext cx="138132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AAFB376-00F4-DB4F-B299-2421DD8E6288}"/>
              </a:ext>
            </a:extLst>
          </p:cNvPr>
          <p:cNvSpPr txBox="1"/>
          <p:nvPr/>
        </p:nvSpPr>
        <p:spPr>
          <a:xfrm>
            <a:off x="1945533" y="4280170"/>
            <a:ext cx="903957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when we write in coordinates. We always write the number on the x-axis first and then the number on the y-axis.</a:t>
            </a:r>
          </a:p>
        </p:txBody>
      </p:sp>
    </p:spTree>
    <p:extLst>
      <p:ext uri="{BB962C8B-B14F-4D97-AF65-F5344CB8AC3E}">
        <p14:creationId xmlns:p14="http://schemas.microsoft.com/office/powerpoint/2010/main" val="22357122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36146-6C54-884D-941B-4ECB83BD912A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B726B-D73B-8044-9CE6-2CE0F9DA5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24" y="253561"/>
            <a:ext cx="694944" cy="69494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E52E476-CD96-1A40-B14D-5F7F5A7050BE}"/>
              </a:ext>
            </a:extLst>
          </p:cNvPr>
          <p:cNvCxnSpPr/>
          <p:nvPr/>
        </p:nvCxnSpPr>
        <p:spPr>
          <a:xfrm>
            <a:off x="2995862" y="4461194"/>
            <a:ext cx="65260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Pie 4">
            <a:extLst>
              <a:ext uri="{FF2B5EF4-FFF2-40B4-BE49-F238E27FC236}">
                <a16:creationId xmlns:a16="http://schemas.microsoft.com/office/drawing/2014/main" id="{F0BC75CA-6C9E-7547-AC73-1E0D40ADEAB8}"/>
              </a:ext>
            </a:extLst>
          </p:cNvPr>
          <p:cNvSpPr/>
          <p:nvPr/>
        </p:nvSpPr>
        <p:spPr>
          <a:xfrm rot="5400000">
            <a:off x="5741661" y="4066729"/>
            <a:ext cx="684293" cy="751562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AE21B6-01E4-3B45-9491-0919773FE16B}"/>
              </a:ext>
            </a:extLst>
          </p:cNvPr>
          <p:cNvCxnSpPr>
            <a:cxnSpLocks/>
          </p:cNvCxnSpPr>
          <p:nvPr/>
        </p:nvCxnSpPr>
        <p:spPr>
          <a:xfrm>
            <a:off x="4828032" y="1730595"/>
            <a:ext cx="1316736" cy="27305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1E3C84B-FEA4-7F43-9A24-90C5D629E66E}"/>
              </a:ext>
            </a:extLst>
          </p:cNvPr>
          <p:cNvSpPr txBox="1"/>
          <p:nvPr/>
        </p:nvSpPr>
        <p:spPr>
          <a:xfrm>
            <a:off x="5474208" y="402057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AA851FC-D209-E54B-991A-6CF48B34E831}"/>
              </a:ext>
            </a:extLst>
          </p:cNvPr>
          <p:cNvGrpSpPr/>
          <p:nvPr/>
        </p:nvGrpSpPr>
        <p:grpSpPr>
          <a:xfrm>
            <a:off x="2446020" y="5076850"/>
            <a:ext cx="3954780" cy="646331"/>
            <a:chOff x="2995862" y="4272953"/>
            <a:chExt cx="3263030" cy="646331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1A53A3F-5036-CF45-BFD8-0E3107BCA340}"/>
                </a:ext>
              </a:extLst>
            </p:cNvPr>
            <p:cNvSpPr/>
            <p:nvPr/>
          </p:nvSpPr>
          <p:spPr>
            <a:xfrm>
              <a:off x="2995862" y="4288130"/>
              <a:ext cx="3148906" cy="6156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CA06CD-DD1E-5446-A1A1-136E1AC612D6}"/>
                </a:ext>
              </a:extLst>
            </p:cNvPr>
            <p:cNvSpPr txBox="1"/>
            <p:nvPr/>
          </p:nvSpPr>
          <p:spPr>
            <a:xfrm>
              <a:off x="3057746" y="4272953"/>
              <a:ext cx="3201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Because we don’t know the size of this angle, we will call it x.</a:t>
              </a:r>
            </a:p>
          </p:txBody>
        </p:sp>
      </p:grp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10BE3BB4-4BB9-0F46-9F19-D784CDC1ED3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51835" y="4482139"/>
            <a:ext cx="614763" cy="588940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931428D-6512-2C47-92C6-6052286F0CE4}"/>
              </a:ext>
            </a:extLst>
          </p:cNvPr>
          <p:cNvSpPr txBox="1"/>
          <p:nvPr/>
        </p:nvSpPr>
        <p:spPr>
          <a:xfrm>
            <a:off x="6400800" y="384988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  <a:r>
              <a:rPr lang="en-GB" dirty="0"/>
              <a:t>°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41CF8B-7EAF-DF4F-8744-25B416B68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560417"/>
            <a:ext cx="1442518" cy="10711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FD3C0E-4B25-4144-A1BA-CC3821290BE1}"/>
              </a:ext>
            </a:extLst>
          </p:cNvPr>
          <p:cNvSpPr txBox="1"/>
          <p:nvPr/>
        </p:nvSpPr>
        <p:spPr>
          <a:xfrm>
            <a:off x="256032" y="253561"/>
            <a:ext cx="3586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do we already know?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BC7DC-5C4A-B440-9F18-A52F237918B4}"/>
              </a:ext>
            </a:extLst>
          </p:cNvPr>
          <p:cNvSpPr txBox="1"/>
          <p:nvPr/>
        </p:nvSpPr>
        <p:spPr>
          <a:xfrm>
            <a:off x="3904529" y="976573"/>
            <a:ext cx="4708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Here we have two angles on a straight line. </a:t>
            </a:r>
          </a:p>
        </p:txBody>
      </p:sp>
    </p:spTree>
    <p:extLst>
      <p:ext uri="{BB962C8B-B14F-4D97-AF65-F5344CB8AC3E}">
        <p14:creationId xmlns:p14="http://schemas.microsoft.com/office/powerpoint/2010/main" val="260092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36146-6C54-884D-941B-4ECB83BD912A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B726B-D73B-8044-9CE6-2CE0F9DA5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24" y="253561"/>
            <a:ext cx="694944" cy="6949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C63D350-E604-5740-8A13-1062B13695BC}"/>
              </a:ext>
            </a:extLst>
          </p:cNvPr>
          <p:cNvGrpSpPr/>
          <p:nvPr/>
        </p:nvGrpSpPr>
        <p:grpSpPr>
          <a:xfrm>
            <a:off x="3181599" y="2306197"/>
            <a:ext cx="6526060" cy="3057773"/>
            <a:chOff x="2995862" y="1331049"/>
            <a:chExt cx="6526060" cy="305777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E52E476-CD96-1A40-B14D-5F7F5A7050BE}"/>
                </a:ext>
              </a:extLst>
            </p:cNvPr>
            <p:cNvCxnSpPr/>
            <p:nvPr/>
          </p:nvCxnSpPr>
          <p:spPr>
            <a:xfrm>
              <a:off x="2995862" y="4061648"/>
              <a:ext cx="652606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Pie 4">
              <a:extLst>
                <a:ext uri="{FF2B5EF4-FFF2-40B4-BE49-F238E27FC236}">
                  <a16:creationId xmlns:a16="http://schemas.microsoft.com/office/drawing/2014/main" id="{F0BC75CA-6C9E-7547-AC73-1E0D40ADEAB8}"/>
                </a:ext>
              </a:extLst>
            </p:cNvPr>
            <p:cNvSpPr/>
            <p:nvPr/>
          </p:nvSpPr>
          <p:spPr>
            <a:xfrm rot="5400000">
              <a:off x="5741661" y="3670895"/>
              <a:ext cx="684293" cy="751562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AE21B6-01E4-3B45-9491-0919773FE16B}"/>
                </a:ext>
              </a:extLst>
            </p:cNvPr>
            <p:cNvCxnSpPr>
              <a:cxnSpLocks/>
            </p:cNvCxnSpPr>
            <p:nvPr/>
          </p:nvCxnSpPr>
          <p:spPr>
            <a:xfrm>
              <a:off x="4828032" y="1331049"/>
              <a:ext cx="1316736" cy="273059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31428D-6512-2C47-92C6-6052286F0CE4}"/>
                </a:ext>
              </a:extLst>
            </p:cNvPr>
            <p:cNvSpPr txBox="1"/>
            <p:nvPr/>
          </p:nvSpPr>
          <p:spPr>
            <a:xfrm>
              <a:off x="6400800" y="3450336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  <a:r>
                <a:rPr lang="en-GB" dirty="0"/>
                <a:t>°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E3C84B-FEA4-7F43-9A24-90C5D629E66E}"/>
                </a:ext>
              </a:extLst>
            </p:cNvPr>
            <p:cNvSpPr txBox="1"/>
            <p:nvPr/>
          </p:nvSpPr>
          <p:spPr>
            <a:xfrm>
              <a:off x="5474208" y="3621024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2B0FAE3-CAA6-2247-8BB0-030094E0B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560417"/>
            <a:ext cx="1442518" cy="10711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51F5FC-2462-2241-8F49-78B378495345}"/>
              </a:ext>
            </a:extLst>
          </p:cNvPr>
          <p:cNvSpPr txBox="1"/>
          <p:nvPr/>
        </p:nvSpPr>
        <p:spPr>
          <a:xfrm>
            <a:off x="256032" y="253561"/>
            <a:ext cx="3586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do we already know?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4BE1B5-11CA-EF4C-B77D-CB3F971D75BD}"/>
              </a:ext>
            </a:extLst>
          </p:cNvPr>
          <p:cNvSpPr txBox="1"/>
          <p:nvPr/>
        </p:nvSpPr>
        <p:spPr>
          <a:xfrm>
            <a:off x="3294560" y="931617"/>
            <a:ext cx="5602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Here we have two angles on a straight line. </a:t>
            </a:r>
          </a:p>
          <a:p>
            <a:pPr algn="ctr"/>
            <a:r>
              <a:rPr lang="en-US" sz="2400" dirty="0"/>
              <a:t>Can we work out the size of angle x?</a:t>
            </a:r>
          </a:p>
        </p:txBody>
      </p:sp>
    </p:spTree>
    <p:extLst>
      <p:ext uri="{BB962C8B-B14F-4D97-AF65-F5344CB8AC3E}">
        <p14:creationId xmlns:p14="http://schemas.microsoft.com/office/powerpoint/2010/main" val="295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36146-6C54-884D-941B-4ECB83BD912A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B726B-D73B-8044-9CE6-2CE0F9DA5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24" y="253561"/>
            <a:ext cx="694944" cy="6949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C63D350-E604-5740-8A13-1062B13695BC}"/>
              </a:ext>
            </a:extLst>
          </p:cNvPr>
          <p:cNvGrpSpPr/>
          <p:nvPr/>
        </p:nvGrpSpPr>
        <p:grpSpPr>
          <a:xfrm>
            <a:off x="3181599" y="2306197"/>
            <a:ext cx="6526060" cy="3045897"/>
            <a:chOff x="2995862" y="1331049"/>
            <a:chExt cx="6526060" cy="304589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E52E476-CD96-1A40-B14D-5F7F5A7050BE}"/>
                </a:ext>
              </a:extLst>
            </p:cNvPr>
            <p:cNvCxnSpPr/>
            <p:nvPr/>
          </p:nvCxnSpPr>
          <p:spPr>
            <a:xfrm>
              <a:off x="2995862" y="4061648"/>
              <a:ext cx="652606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Pie 4">
              <a:extLst>
                <a:ext uri="{FF2B5EF4-FFF2-40B4-BE49-F238E27FC236}">
                  <a16:creationId xmlns:a16="http://schemas.microsoft.com/office/drawing/2014/main" id="{F0BC75CA-6C9E-7547-AC73-1E0D40ADEAB8}"/>
                </a:ext>
              </a:extLst>
            </p:cNvPr>
            <p:cNvSpPr/>
            <p:nvPr/>
          </p:nvSpPr>
          <p:spPr>
            <a:xfrm rot="5400000">
              <a:off x="5741661" y="3659019"/>
              <a:ext cx="684293" cy="751562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AE21B6-01E4-3B45-9491-0919773FE16B}"/>
                </a:ext>
              </a:extLst>
            </p:cNvPr>
            <p:cNvCxnSpPr>
              <a:cxnSpLocks/>
            </p:cNvCxnSpPr>
            <p:nvPr/>
          </p:nvCxnSpPr>
          <p:spPr>
            <a:xfrm>
              <a:off x="4828032" y="1331049"/>
              <a:ext cx="1316736" cy="273059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31428D-6512-2C47-92C6-6052286F0CE4}"/>
                </a:ext>
              </a:extLst>
            </p:cNvPr>
            <p:cNvSpPr txBox="1"/>
            <p:nvPr/>
          </p:nvSpPr>
          <p:spPr>
            <a:xfrm>
              <a:off x="6400800" y="3450336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  <a:r>
                <a:rPr lang="en-GB" dirty="0"/>
                <a:t>°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E3C84B-FEA4-7F43-9A24-90C5D629E66E}"/>
                </a:ext>
              </a:extLst>
            </p:cNvPr>
            <p:cNvSpPr txBox="1"/>
            <p:nvPr/>
          </p:nvSpPr>
          <p:spPr>
            <a:xfrm>
              <a:off x="5474208" y="3621024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EB21EE8-B9B0-0545-BD25-8D884B795EFF}"/>
              </a:ext>
            </a:extLst>
          </p:cNvPr>
          <p:cNvSpPr/>
          <p:nvPr/>
        </p:nvSpPr>
        <p:spPr>
          <a:xfrm>
            <a:off x="2374106" y="1428620"/>
            <a:ext cx="7443787" cy="3971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If I asked you to work out… 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marL="457200" indent="-457200" algn="ctr">
              <a:buAutoNum type="arabicParenR"/>
            </a:pPr>
            <a:r>
              <a:rPr lang="en-US" sz="2400" dirty="0">
                <a:solidFill>
                  <a:schemeClr val="tx1"/>
                </a:solidFill>
              </a:rPr>
              <a:t>180-100= ___</a:t>
            </a:r>
          </a:p>
          <a:p>
            <a:pPr marL="457200" indent="-457200" algn="ctr">
              <a:buAutoNum type="arabicParenR"/>
            </a:pP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2) 100+ __ = 180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Could you do it?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Yes! We did this at the start of the lesson.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DC3696-B9F3-D942-9C9D-859737552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560417"/>
            <a:ext cx="1442518" cy="107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36146-6C54-884D-941B-4ECB83BD912A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B726B-D73B-8044-9CE6-2CE0F9DA5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24" y="253561"/>
            <a:ext cx="694944" cy="6949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C63D350-E604-5740-8A13-1062B13695BC}"/>
              </a:ext>
            </a:extLst>
          </p:cNvPr>
          <p:cNvGrpSpPr/>
          <p:nvPr/>
        </p:nvGrpSpPr>
        <p:grpSpPr>
          <a:xfrm>
            <a:off x="6635023" y="1673480"/>
            <a:ext cx="5224433" cy="3057773"/>
            <a:chOff x="3532551" y="1331049"/>
            <a:chExt cx="5224433" cy="305777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E52E476-CD96-1A40-B14D-5F7F5A7050BE}"/>
                </a:ext>
              </a:extLst>
            </p:cNvPr>
            <p:cNvCxnSpPr>
              <a:cxnSpLocks/>
            </p:cNvCxnSpPr>
            <p:nvPr/>
          </p:nvCxnSpPr>
          <p:spPr>
            <a:xfrm>
              <a:off x="3532551" y="4061648"/>
              <a:ext cx="522443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Pie 4">
              <a:extLst>
                <a:ext uri="{FF2B5EF4-FFF2-40B4-BE49-F238E27FC236}">
                  <a16:creationId xmlns:a16="http://schemas.microsoft.com/office/drawing/2014/main" id="{F0BC75CA-6C9E-7547-AC73-1E0D40ADEAB8}"/>
                </a:ext>
              </a:extLst>
            </p:cNvPr>
            <p:cNvSpPr/>
            <p:nvPr/>
          </p:nvSpPr>
          <p:spPr>
            <a:xfrm rot="5400000">
              <a:off x="5741661" y="3670895"/>
              <a:ext cx="684293" cy="751562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AE21B6-01E4-3B45-9491-0919773FE16B}"/>
                </a:ext>
              </a:extLst>
            </p:cNvPr>
            <p:cNvCxnSpPr>
              <a:cxnSpLocks/>
            </p:cNvCxnSpPr>
            <p:nvPr/>
          </p:nvCxnSpPr>
          <p:spPr>
            <a:xfrm>
              <a:off x="4828032" y="1331049"/>
              <a:ext cx="1316736" cy="273059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31428D-6512-2C47-92C6-6052286F0CE4}"/>
                </a:ext>
              </a:extLst>
            </p:cNvPr>
            <p:cNvSpPr txBox="1"/>
            <p:nvPr/>
          </p:nvSpPr>
          <p:spPr>
            <a:xfrm>
              <a:off x="6400800" y="3450336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  <a:r>
                <a:rPr lang="en-GB" dirty="0"/>
                <a:t>°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E3C84B-FEA4-7F43-9A24-90C5D629E66E}"/>
                </a:ext>
              </a:extLst>
            </p:cNvPr>
            <p:cNvSpPr txBox="1"/>
            <p:nvPr/>
          </p:nvSpPr>
          <p:spPr>
            <a:xfrm>
              <a:off x="5474208" y="3621024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F896C70-B8B3-9D46-A7E9-B63F8FC8D9CC}"/>
              </a:ext>
            </a:extLst>
          </p:cNvPr>
          <p:cNvSpPr/>
          <p:nvPr/>
        </p:nvSpPr>
        <p:spPr>
          <a:xfrm>
            <a:off x="778411" y="688438"/>
            <a:ext cx="5206184" cy="54522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64FD4F-823E-EB49-A84E-D55B87DC98DA}"/>
              </a:ext>
            </a:extLst>
          </p:cNvPr>
          <p:cNvSpPr txBox="1"/>
          <p:nvPr/>
        </p:nvSpPr>
        <p:spPr>
          <a:xfrm>
            <a:off x="939609" y="1061127"/>
            <a:ext cx="47020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We do the same thing when we want to find the value of x.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We know that angles on a straight line add up to 180</a:t>
            </a:r>
            <a:r>
              <a:rPr lang="en-GB" dirty="0"/>
              <a:t>°.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So, 100° plus something must equal 180°. 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Or, we can say that 180</a:t>
            </a:r>
            <a:r>
              <a:rPr lang="en-GB" dirty="0"/>
              <a:t>° minus 100° equals the size of angle x.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Either way, our answer is 80°. </a:t>
            </a:r>
          </a:p>
          <a:p>
            <a:r>
              <a:rPr lang="en-GB" dirty="0"/>
              <a:t>       x= </a:t>
            </a:r>
            <a:r>
              <a:rPr lang="en-GB" b="1" u="sng" dirty="0"/>
              <a:t>80°</a:t>
            </a:r>
            <a:endParaRPr lang="en-US" b="1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469142-E56A-DC41-B972-5A77DAD82580}"/>
              </a:ext>
            </a:extLst>
          </p:cNvPr>
          <p:cNvSpPr txBox="1"/>
          <p:nvPr/>
        </p:nvSpPr>
        <p:spPr>
          <a:xfrm>
            <a:off x="4085133" y="359412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100+</a:t>
            </a:r>
            <a:r>
              <a:rPr lang="en-US" b="1" u="sng" dirty="0">
                <a:solidFill>
                  <a:schemeClr val="accent1"/>
                </a:solidFill>
              </a:rPr>
              <a:t>80</a:t>
            </a:r>
            <a:r>
              <a:rPr lang="en-US" b="1" dirty="0"/>
              <a:t>=180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6FFED2-0E56-DA40-AF34-1A69D67A7616}"/>
              </a:ext>
            </a:extLst>
          </p:cNvPr>
          <p:cNvSpPr txBox="1"/>
          <p:nvPr/>
        </p:nvSpPr>
        <p:spPr>
          <a:xfrm>
            <a:off x="4085133" y="451941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180- 100 = </a:t>
            </a:r>
            <a:r>
              <a:rPr lang="en-US" b="1" u="sng" dirty="0">
                <a:solidFill>
                  <a:schemeClr val="accent1"/>
                </a:solidFill>
              </a:rPr>
              <a:t>80</a:t>
            </a:r>
            <a:r>
              <a:rPr lang="en-US" b="1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3A3A84-F33C-B14E-BD02-A3C1B4DF7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6000750"/>
            <a:ext cx="849536" cy="63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5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6577C2-0D9E-B248-A384-3219F3F72A2A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D7797-57AB-6043-AC45-1423417764CD}"/>
              </a:ext>
            </a:extLst>
          </p:cNvPr>
          <p:cNvSpPr txBox="1"/>
          <p:nvPr/>
        </p:nvSpPr>
        <p:spPr>
          <a:xfrm>
            <a:off x="260458" y="283930"/>
            <a:ext cx="4828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Our working out should look like this.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64805524-5601-1F4E-AB15-4A9647DB37E3}"/>
              </a:ext>
            </a:extLst>
          </p:cNvPr>
          <p:cNvGraphicFramePr>
            <a:graphicFrameLocks noGrp="1"/>
          </p:cNvGraphicFramePr>
          <p:nvPr/>
        </p:nvGraphicFramePr>
        <p:xfrm>
          <a:off x="5412665" y="514762"/>
          <a:ext cx="6351564" cy="5398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297">
                  <a:extLst>
                    <a:ext uri="{9D8B030D-6E8A-4147-A177-3AD203B41FA5}">
                      <a16:colId xmlns:a16="http://schemas.microsoft.com/office/drawing/2014/main" val="1524006667"/>
                    </a:ext>
                  </a:extLst>
                </a:gridCol>
                <a:gridCol w="529297">
                  <a:extLst>
                    <a:ext uri="{9D8B030D-6E8A-4147-A177-3AD203B41FA5}">
                      <a16:colId xmlns:a16="http://schemas.microsoft.com/office/drawing/2014/main" val="459507764"/>
                    </a:ext>
                  </a:extLst>
                </a:gridCol>
                <a:gridCol w="529297">
                  <a:extLst>
                    <a:ext uri="{9D8B030D-6E8A-4147-A177-3AD203B41FA5}">
                      <a16:colId xmlns:a16="http://schemas.microsoft.com/office/drawing/2014/main" val="2548364353"/>
                    </a:ext>
                  </a:extLst>
                </a:gridCol>
                <a:gridCol w="529297">
                  <a:extLst>
                    <a:ext uri="{9D8B030D-6E8A-4147-A177-3AD203B41FA5}">
                      <a16:colId xmlns:a16="http://schemas.microsoft.com/office/drawing/2014/main" val="693623905"/>
                    </a:ext>
                  </a:extLst>
                </a:gridCol>
                <a:gridCol w="529297">
                  <a:extLst>
                    <a:ext uri="{9D8B030D-6E8A-4147-A177-3AD203B41FA5}">
                      <a16:colId xmlns:a16="http://schemas.microsoft.com/office/drawing/2014/main" val="1145339092"/>
                    </a:ext>
                  </a:extLst>
                </a:gridCol>
                <a:gridCol w="529297">
                  <a:extLst>
                    <a:ext uri="{9D8B030D-6E8A-4147-A177-3AD203B41FA5}">
                      <a16:colId xmlns:a16="http://schemas.microsoft.com/office/drawing/2014/main" val="2661613890"/>
                    </a:ext>
                  </a:extLst>
                </a:gridCol>
                <a:gridCol w="529297">
                  <a:extLst>
                    <a:ext uri="{9D8B030D-6E8A-4147-A177-3AD203B41FA5}">
                      <a16:colId xmlns:a16="http://schemas.microsoft.com/office/drawing/2014/main" val="816787466"/>
                    </a:ext>
                  </a:extLst>
                </a:gridCol>
                <a:gridCol w="529297">
                  <a:extLst>
                    <a:ext uri="{9D8B030D-6E8A-4147-A177-3AD203B41FA5}">
                      <a16:colId xmlns:a16="http://schemas.microsoft.com/office/drawing/2014/main" val="1563995460"/>
                    </a:ext>
                  </a:extLst>
                </a:gridCol>
                <a:gridCol w="529297">
                  <a:extLst>
                    <a:ext uri="{9D8B030D-6E8A-4147-A177-3AD203B41FA5}">
                      <a16:colId xmlns:a16="http://schemas.microsoft.com/office/drawing/2014/main" val="2712975543"/>
                    </a:ext>
                  </a:extLst>
                </a:gridCol>
                <a:gridCol w="529297">
                  <a:extLst>
                    <a:ext uri="{9D8B030D-6E8A-4147-A177-3AD203B41FA5}">
                      <a16:colId xmlns:a16="http://schemas.microsoft.com/office/drawing/2014/main" val="2385244563"/>
                    </a:ext>
                  </a:extLst>
                </a:gridCol>
                <a:gridCol w="563706">
                  <a:extLst>
                    <a:ext uri="{9D8B030D-6E8A-4147-A177-3AD203B41FA5}">
                      <a16:colId xmlns:a16="http://schemas.microsoft.com/office/drawing/2014/main" val="1141608293"/>
                    </a:ext>
                  </a:extLst>
                </a:gridCol>
                <a:gridCol w="494888">
                  <a:extLst>
                    <a:ext uri="{9D8B030D-6E8A-4147-A177-3AD203B41FA5}">
                      <a16:colId xmlns:a16="http://schemas.microsoft.com/office/drawing/2014/main" val="4259730435"/>
                    </a:ext>
                  </a:extLst>
                </a:gridCol>
              </a:tblGrid>
              <a:tr h="602468">
                <a:tc>
                  <a:txBody>
                    <a:bodyPr/>
                    <a:lstStyle/>
                    <a:p>
                      <a:r>
                        <a:rPr lang="en-GB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+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793011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881536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°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139915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1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/>
                        <a:t>or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400382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738094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047112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731821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°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4886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B4790F1-7C72-F946-94B0-78B953788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" y="2058935"/>
            <a:ext cx="4153181" cy="21922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60F4F1-F95B-644D-B4C6-23075CA96353}"/>
              </a:ext>
            </a:extLst>
          </p:cNvPr>
          <p:cNvSpPr txBox="1"/>
          <p:nvPr/>
        </p:nvSpPr>
        <p:spPr>
          <a:xfrm>
            <a:off x="708660" y="1394460"/>
            <a:ext cx="289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 out the size of angle x.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0A7E73EF-3922-644B-87ED-ACDF0293299F}"/>
              </a:ext>
            </a:extLst>
          </p:cNvPr>
          <p:cNvSpPr/>
          <p:nvPr/>
        </p:nvSpPr>
        <p:spPr>
          <a:xfrm>
            <a:off x="10328233" y="5288743"/>
            <a:ext cx="1596336" cy="1377616"/>
          </a:xfrm>
          <a:prstGeom prst="cloudCallout">
            <a:avLst>
              <a:gd name="adj1" fmla="val -101628"/>
              <a:gd name="adj2" fmla="val -33074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Always remember your degrees symbol.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481F0D-D975-FD48-9F3A-C7C9C8357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560417"/>
            <a:ext cx="1442518" cy="107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4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36146-6C54-884D-941B-4ECB83BD912A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B726B-D73B-8044-9CE6-2CE0F9DA5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24" y="253561"/>
            <a:ext cx="694944" cy="694944"/>
          </a:xfrm>
          <a:prstGeom prst="rect">
            <a:avLst/>
          </a:prstGeom>
        </p:spPr>
      </p:pic>
      <p:sp>
        <p:nvSpPr>
          <p:cNvPr id="10" name="Cloud Callout 9">
            <a:extLst>
              <a:ext uri="{FF2B5EF4-FFF2-40B4-BE49-F238E27FC236}">
                <a16:creationId xmlns:a16="http://schemas.microsoft.com/office/drawing/2014/main" id="{469999D0-E09F-994D-B6F4-C702CD52FFB1}"/>
              </a:ext>
            </a:extLst>
          </p:cNvPr>
          <p:cNvSpPr/>
          <p:nvPr/>
        </p:nvSpPr>
        <p:spPr>
          <a:xfrm>
            <a:off x="9539221" y="4968356"/>
            <a:ext cx="2375845" cy="1564667"/>
          </a:xfrm>
          <a:prstGeom prst="cloudCallout">
            <a:avLst>
              <a:gd name="adj1" fmla="val -56405"/>
              <a:gd name="adj2" fmla="val -10346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Angles on a straight line always add up to 180</a:t>
            </a:r>
            <a:r>
              <a:rPr lang="en-GB" sz="1600" dirty="0">
                <a:solidFill>
                  <a:schemeClr val="tx1"/>
                </a:solidFill>
              </a:rPr>
              <a:t>°.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1A052E-2DEA-5941-9648-699515043EDE}"/>
              </a:ext>
            </a:extLst>
          </p:cNvPr>
          <p:cNvSpPr txBox="1"/>
          <p:nvPr/>
        </p:nvSpPr>
        <p:spPr>
          <a:xfrm>
            <a:off x="3536020" y="408345"/>
            <a:ext cx="5602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Here we have two angles on a straight line. </a:t>
            </a:r>
          </a:p>
          <a:p>
            <a:pPr algn="ctr"/>
            <a:r>
              <a:rPr lang="en-US" sz="2400" dirty="0"/>
              <a:t>Can we work out the size of angle x?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00B199-B339-BD48-89F0-3804BF0CC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BB15D2-1218-C64A-B3F2-FAD3AE462B4A}"/>
              </a:ext>
            </a:extLst>
          </p:cNvPr>
          <p:cNvGrpSpPr/>
          <p:nvPr/>
        </p:nvGrpSpPr>
        <p:grpSpPr>
          <a:xfrm>
            <a:off x="2490414" y="1879681"/>
            <a:ext cx="7048807" cy="3387534"/>
            <a:chOff x="2490414" y="1879681"/>
            <a:chExt cx="7048807" cy="338753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97D2A5-18C1-1E46-B779-7B63207679F2}"/>
                </a:ext>
              </a:extLst>
            </p:cNvPr>
            <p:cNvGrpSpPr/>
            <p:nvPr/>
          </p:nvGrpSpPr>
          <p:grpSpPr>
            <a:xfrm>
              <a:off x="2490414" y="1879681"/>
              <a:ext cx="7048807" cy="3387534"/>
              <a:chOff x="2490414" y="1879681"/>
              <a:chExt cx="7048807" cy="3387534"/>
            </a:xfrm>
          </p:grpSpPr>
          <p:pic>
            <p:nvPicPr>
              <p:cNvPr id="9" name="Picture 8" descr="Diagram&#10;&#10;Description automatically generated">
                <a:extLst>
                  <a:ext uri="{FF2B5EF4-FFF2-40B4-BE49-F238E27FC236}">
                    <a16:creationId xmlns:a16="http://schemas.microsoft.com/office/drawing/2014/main" id="{BDB102B8-8588-B741-A021-F5C3CADC46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0414" y="1879681"/>
                <a:ext cx="7048807" cy="3387534"/>
              </a:xfrm>
              <a:prstGeom prst="rect">
                <a:avLst/>
              </a:prstGeom>
            </p:spPr>
          </p:pic>
          <p:pic>
            <p:nvPicPr>
              <p:cNvPr id="6" name="Picture 5" descr="Background pattern&#10;&#10;Description automatically generated with low confidence">
                <a:extLst>
                  <a:ext uri="{FF2B5EF4-FFF2-40B4-BE49-F238E27FC236}">
                    <a16:creationId xmlns:a16="http://schemas.microsoft.com/office/drawing/2014/main" id="{EFB6C5D1-A65D-B149-A6CD-346E63B6CF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751" t="984"/>
              <a:stretch/>
            </p:blipFill>
            <p:spPr>
              <a:xfrm>
                <a:off x="6586086" y="4241370"/>
                <a:ext cx="497205" cy="216976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20967E-7D82-DC4F-8C1C-8933ABFDB765}"/>
                </a:ext>
              </a:extLst>
            </p:cNvPr>
            <p:cNvSpPr txBox="1"/>
            <p:nvPr/>
          </p:nvSpPr>
          <p:spPr>
            <a:xfrm>
              <a:off x="6337460" y="4165192"/>
              <a:ext cx="4972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  <a:r>
                <a:rPr lang="en-GB" dirty="0"/>
                <a:t>°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47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36146-6C54-884D-941B-4ECB83BD912A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B726B-D73B-8044-9CE6-2CE0F9DA5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24" y="253561"/>
            <a:ext cx="694944" cy="694944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0C2BA65-ACD2-D749-979D-8FF91B87DD2D}"/>
              </a:ext>
            </a:extLst>
          </p:cNvPr>
          <p:cNvSpPr/>
          <p:nvPr/>
        </p:nvSpPr>
        <p:spPr>
          <a:xfrm>
            <a:off x="935603" y="3082947"/>
            <a:ext cx="5206184" cy="31722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76CD8D-4E41-A946-981A-FD9587F4649C}"/>
              </a:ext>
            </a:extLst>
          </p:cNvPr>
          <p:cNvSpPr txBox="1"/>
          <p:nvPr/>
        </p:nvSpPr>
        <p:spPr>
          <a:xfrm>
            <a:off x="1192126" y="3163535"/>
            <a:ext cx="4702085" cy="3046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We know that angles on a straight line add up to 180</a:t>
            </a:r>
            <a:r>
              <a:rPr lang="en-GB" sz="2400" dirty="0"/>
              <a:t>°.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So, 60° plus something must equal 180°.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Or, we can say that 180</a:t>
            </a:r>
            <a:r>
              <a:rPr lang="en-GB" sz="2400" dirty="0"/>
              <a:t>° minus 60° equals the size of angle x.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Either way, our answer is 120°.  x= </a:t>
            </a:r>
            <a:r>
              <a:rPr lang="en-GB" sz="2400" b="1" u="sng" dirty="0"/>
              <a:t>120°</a:t>
            </a:r>
            <a:endParaRPr lang="en-US" sz="2400" b="1" u="sn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6C1587-A4C5-7241-828C-81AFF5732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6113651"/>
            <a:ext cx="713516" cy="52983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220C3FD-B88F-B448-B0A1-F63401C2FF7C}"/>
              </a:ext>
            </a:extLst>
          </p:cNvPr>
          <p:cNvGrpSpPr/>
          <p:nvPr/>
        </p:nvGrpSpPr>
        <p:grpSpPr>
          <a:xfrm>
            <a:off x="2314839" y="328143"/>
            <a:ext cx="6833785" cy="2597443"/>
            <a:chOff x="2314839" y="328143"/>
            <a:chExt cx="6833785" cy="259744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6AF8401-61C2-554D-94E4-CE3AB9A5074C}"/>
                </a:ext>
              </a:extLst>
            </p:cNvPr>
            <p:cNvGrpSpPr/>
            <p:nvPr/>
          </p:nvGrpSpPr>
          <p:grpSpPr>
            <a:xfrm>
              <a:off x="2314839" y="328143"/>
              <a:ext cx="6833785" cy="2597443"/>
              <a:chOff x="2314839" y="328143"/>
              <a:chExt cx="6833785" cy="2597443"/>
            </a:xfrm>
          </p:grpSpPr>
          <p:pic>
            <p:nvPicPr>
              <p:cNvPr id="9" name="Picture 8" descr="Diagram&#10;&#10;Description automatically generated">
                <a:extLst>
                  <a:ext uri="{FF2B5EF4-FFF2-40B4-BE49-F238E27FC236}">
                    <a16:creationId xmlns:a16="http://schemas.microsoft.com/office/drawing/2014/main" id="{BDB102B8-8588-B741-A021-F5C3CADC46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9182" b="11729"/>
              <a:stretch/>
            </p:blipFill>
            <p:spPr>
              <a:xfrm>
                <a:off x="2314839" y="328143"/>
                <a:ext cx="6833785" cy="2597443"/>
              </a:xfrm>
              <a:prstGeom prst="rect">
                <a:avLst/>
              </a:prstGeom>
            </p:spPr>
          </p:pic>
          <p:pic>
            <p:nvPicPr>
              <p:cNvPr id="22" name="Picture 21" descr="Background pattern&#10;&#10;Description automatically generated with low confidence">
                <a:extLst>
                  <a:ext uri="{FF2B5EF4-FFF2-40B4-BE49-F238E27FC236}">
                    <a16:creationId xmlns:a16="http://schemas.microsoft.com/office/drawing/2014/main" id="{3983D978-9BEF-3848-82A3-AA42702145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751" t="984"/>
              <a:stretch/>
            </p:blipFill>
            <p:spPr>
              <a:xfrm>
                <a:off x="6277055" y="2314414"/>
                <a:ext cx="473529" cy="206644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AD2C6D-36CA-AE49-94F9-178B44D5C648}"/>
                </a:ext>
              </a:extLst>
            </p:cNvPr>
            <p:cNvSpPr txBox="1"/>
            <p:nvPr/>
          </p:nvSpPr>
          <p:spPr>
            <a:xfrm>
              <a:off x="6016567" y="2230217"/>
              <a:ext cx="4972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  <a:r>
                <a:rPr lang="en-GB" dirty="0"/>
                <a:t>°</a:t>
              </a:r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4DEDFFC-1A8C-0E44-987A-C27E943B2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8822" y="2989003"/>
            <a:ext cx="3831052" cy="339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7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36146-6C54-884D-941B-4ECB83BD912A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B726B-D73B-8044-9CE6-2CE0F9DA5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24" y="253561"/>
            <a:ext cx="694944" cy="694944"/>
          </a:xfrm>
          <a:prstGeom prst="rect">
            <a:avLst/>
          </a:prstGeom>
        </p:spPr>
      </p:pic>
      <p:sp>
        <p:nvSpPr>
          <p:cNvPr id="10" name="Cloud Callout 9">
            <a:extLst>
              <a:ext uri="{FF2B5EF4-FFF2-40B4-BE49-F238E27FC236}">
                <a16:creationId xmlns:a16="http://schemas.microsoft.com/office/drawing/2014/main" id="{469999D0-E09F-994D-B6F4-C702CD52FFB1}"/>
              </a:ext>
            </a:extLst>
          </p:cNvPr>
          <p:cNvSpPr/>
          <p:nvPr/>
        </p:nvSpPr>
        <p:spPr>
          <a:xfrm>
            <a:off x="9539221" y="4968356"/>
            <a:ext cx="2375845" cy="1564667"/>
          </a:xfrm>
          <a:prstGeom prst="cloudCallout">
            <a:avLst>
              <a:gd name="adj1" fmla="val -56405"/>
              <a:gd name="adj2" fmla="val -10346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Angles on a straight line always add up to 180</a:t>
            </a:r>
            <a:r>
              <a:rPr lang="en-GB" sz="1600" dirty="0">
                <a:solidFill>
                  <a:schemeClr val="tx1"/>
                </a:solidFill>
              </a:rPr>
              <a:t>°.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060E6A-E696-0B42-A20E-A1D0CCB3A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2" y="5682536"/>
            <a:ext cx="1299108" cy="96468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9631D27-06FC-3646-9891-D9D9856AACF4}"/>
              </a:ext>
            </a:extLst>
          </p:cNvPr>
          <p:cNvGrpSpPr/>
          <p:nvPr/>
        </p:nvGrpSpPr>
        <p:grpSpPr>
          <a:xfrm>
            <a:off x="2372368" y="2178050"/>
            <a:ext cx="6997011" cy="2790306"/>
            <a:chOff x="2372368" y="2178050"/>
            <a:chExt cx="6997011" cy="27903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58E69B6-2435-4D4B-B645-65FF9B753751}"/>
                </a:ext>
              </a:extLst>
            </p:cNvPr>
            <p:cNvGrpSpPr/>
            <p:nvPr/>
          </p:nvGrpSpPr>
          <p:grpSpPr>
            <a:xfrm>
              <a:off x="2372368" y="2178050"/>
              <a:ext cx="6997011" cy="2790306"/>
              <a:chOff x="2372368" y="2178050"/>
              <a:chExt cx="6997011" cy="279030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666A145-9BC1-6C4A-9803-5861ABECB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72368" y="2178050"/>
                <a:ext cx="6997011" cy="2790306"/>
              </a:xfrm>
              <a:prstGeom prst="rect">
                <a:avLst/>
              </a:prstGeom>
            </p:spPr>
          </p:pic>
          <p:pic>
            <p:nvPicPr>
              <p:cNvPr id="9" name="Picture 8" descr="Background pattern&#10;&#10;Description automatically generated with low confidence">
                <a:extLst>
                  <a:ext uri="{FF2B5EF4-FFF2-40B4-BE49-F238E27FC236}">
                    <a16:creationId xmlns:a16="http://schemas.microsoft.com/office/drawing/2014/main" id="{17FE6D3D-75BB-E747-94C5-A7EA8489A1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751" t="984"/>
              <a:stretch/>
            </p:blipFill>
            <p:spPr>
              <a:xfrm>
                <a:off x="6219292" y="3895241"/>
                <a:ext cx="497205" cy="216976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0280BC-73F4-334A-915A-0D97F60629E7}"/>
                </a:ext>
              </a:extLst>
            </p:cNvPr>
            <p:cNvSpPr txBox="1"/>
            <p:nvPr/>
          </p:nvSpPr>
          <p:spPr>
            <a:xfrm>
              <a:off x="5880012" y="3819063"/>
              <a:ext cx="61427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155</a:t>
              </a:r>
              <a:r>
                <a:rPr lang="en-GB" dirty="0"/>
                <a:t>°</a:t>
              </a:r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480BF88-8624-CD41-B977-489090D5C8A5}"/>
              </a:ext>
            </a:extLst>
          </p:cNvPr>
          <p:cNvSpPr txBox="1"/>
          <p:nvPr/>
        </p:nvSpPr>
        <p:spPr>
          <a:xfrm>
            <a:off x="3736059" y="407855"/>
            <a:ext cx="4719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Try this on your own.</a:t>
            </a:r>
          </a:p>
          <a:p>
            <a:pPr algn="ctr"/>
            <a:r>
              <a:rPr lang="en-US" sz="2400" dirty="0"/>
              <a:t>Can we work out the size of angle x?</a:t>
            </a:r>
          </a:p>
        </p:txBody>
      </p:sp>
    </p:spTree>
    <p:extLst>
      <p:ext uri="{BB962C8B-B14F-4D97-AF65-F5344CB8AC3E}">
        <p14:creationId xmlns:p14="http://schemas.microsoft.com/office/powerpoint/2010/main" val="14608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36146-6C54-884D-941B-4ECB83BD912A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B726B-D73B-8044-9CE6-2CE0F9DA5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24" y="253561"/>
            <a:ext cx="694944" cy="694944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DF5EAD8-CE66-2F45-9DF1-E637BA57F4BF}"/>
              </a:ext>
            </a:extLst>
          </p:cNvPr>
          <p:cNvSpPr/>
          <p:nvPr/>
        </p:nvSpPr>
        <p:spPr>
          <a:xfrm>
            <a:off x="968936" y="3104146"/>
            <a:ext cx="5206184" cy="31966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BCCE33-1672-8541-B0D8-ED0AB08EA4A9}"/>
              </a:ext>
            </a:extLst>
          </p:cNvPr>
          <p:cNvSpPr txBox="1"/>
          <p:nvPr/>
        </p:nvSpPr>
        <p:spPr>
          <a:xfrm>
            <a:off x="1220985" y="2884430"/>
            <a:ext cx="4702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We know that angles on a straight line add up to 180</a:t>
            </a:r>
            <a:r>
              <a:rPr lang="en-GB" sz="2400" dirty="0"/>
              <a:t>°.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So, 155° plus something must equal 180°.  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Or, we can say that 180</a:t>
            </a:r>
            <a:r>
              <a:rPr lang="en-GB" sz="2400" dirty="0"/>
              <a:t>° minus 155° equals the size of angle x.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Either way, our answer is 40°.    x= </a:t>
            </a:r>
            <a:r>
              <a:rPr lang="en-GB" sz="2400" b="1" u="sng" dirty="0"/>
              <a:t>25°</a:t>
            </a:r>
            <a:endParaRPr lang="en-US" sz="2400" b="1" u="sn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2B733E-2C6F-9543-A96E-E6E1AF9A6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253561"/>
            <a:ext cx="1299108" cy="96468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0125B7E-5BB4-524F-B4DC-2CB4C859EF9D}"/>
              </a:ext>
            </a:extLst>
          </p:cNvPr>
          <p:cNvGrpSpPr/>
          <p:nvPr/>
        </p:nvGrpSpPr>
        <p:grpSpPr>
          <a:xfrm>
            <a:off x="2426588" y="184259"/>
            <a:ext cx="7338824" cy="2482085"/>
            <a:chOff x="2426588" y="184259"/>
            <a:chExt cx="7338824" cy="24820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7F60D86-4183-0C40-9BD5-D1522FD66BA9}"/>
                </a:ext>
              </a:extLst>
            </p:cNvPr>
            <p:cNvGrpSpPr/>
            <p:nvPr/>
          </p:nvGrpSpPr>
          <p:grpSpPr>
            <a:xfrm>
              <a:off x="2426588" y="184259"/>
              <a:ext cx="7338824" cy="2482085"/>
              <a:chOff x="2426588" y="208323"/>
              <a:chExt cx="7338824" cy="2482085"/>
            </a:xfrm>
          </p:grpSpPr>
          <p:pic>
            <p:nvPicPr>
              <p:cNvPr id="15" name="Picture 14" descr="A picture containing chart&#10;&#10;Description automatically generated">
                <a:extLst>
                  <a:ext uri="{FF2B5EF4-FFF2-40B4-BE49-F238E27FC236}">
                    <a16:creationId xmlns:a16="http://schemas.microsoft.com/office/drawing/2014/main" id="{61393901-4F04-A54C-8BCD-EA6F219FB7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382" t="8761" r="9923" b="19408"/>
              <a:stretch/>
            </p:blipFill>
            <p:spPr>
              <a:xfrm>
                <a:off x="2426588" y="208323"/>
                <a:ext cx="7338824" cy="2482085"/>
              </a:xfrm>
              <a:prstGeom prst="rect">
                <a:avLst/>
              </a:prstGeom>
            </p:spPr>
          </p:pic>
          <p:pic>
            <p:nvPicPr>
              <p:cNvPr id="14" name="Picture 13" descr="Background pattern&#10;&#10;Description automatically generated with low confidence">
                <a:extLst>
                  <a:ext uri="{FF2B5EF4-FFF2-40B4-BE49-F238E27FC236}">
                    <a16:creationId xmlns:a16="http://schemas.microsoft.com/office/drawing/2014/main" id="{CA3C543C-99F0-764D-8B61-02C9C8DC67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751" t="984"/>
              <a:stretch/>
            </p:blipFill>
            <p:spPr>
              <a:xfrm>
                <a:off x="6710072" y="2040611"/>
                <a:ext cx="497205" cy="216976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17879E-54EB-7843-9DCA-4BC380659D00}"/>
                </a:ext>
              </a:extLst>
            </p:cNvPr>
            <p:cNvSpPr txBox="1"/>
            <p:nvPr/>
          </p:nvSpPr>
          <p:spPr>
            <a:xfrm>
              <a:off x="6241795" y="1940369"/>
              <a:ext cx="61427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155</a:t>
              </a:r>
              <a:r>
                <a:rPr lang="en-GB" dirty="0"/>
                <a:t>°</a:t>
              </a:r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8689DC7-EB2B-184D-A558-5430AC9E0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1814" y="2759987"/>
            <a:ext cx="4204349" cy="372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4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36146-6C54-884D-941B-4ECB83BD912A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B726B-D73B-8044-9CE6-2CE0F9DA5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24" y="253561"/>
            <a:ext cx="694944" cy="69494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E52E476-CD96-1A40-B14D-5F7F5A7050BE}"/>
              </a:ext>
            </a:extLst>
          </p:cNvPr>
          <p:cNvCxnSpPr/>
          <p:nvPr/>
        </p:nvCxnSpPr>
        <p:spPr>
          <a:xfrm>
            <a:off x="2995862" y="4061648"/>
            <a:ext cx="65260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Pie 4">
            <a:extLst>
              <a:ext uri="{FF2B5EF4-FFF2-40B4-BE49-F238E27FC236}">
                <a16:creationId xmlns:a16="http://schemas.microsoft.com/office/drawing/2014/main" id="{F0BC75CA-6C9E-7547-AC73-1E0D40ADEAB8}"/>
              </a:ext>
            </a:extLst>
          </p:cNvPr>
          <p:cNvSpPr/>
          <p:nvPr/>
        </p:nvSpPr>
        <p:spPr>
          <a:xfrm rot="5400000">
            <a:off x="5741661" y="3671719"/>
            <a:ext cx="684293" cy="751562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AE21B6-01E4-3B45-9491-0919773FE16B}"/>
              </a:ext>
            </a:extLst>
          </p:cNvPr>
          <p:cNvCxnSpPr>
            <a:cxnSpLocks/>
          </p:cNvCxnSpPr>
          <p:nvPr/>
        </p:nvCxnSpPr>
        <p:spPr>
          <a:xfrm>
            <a:off x="3747131" y="2400300"/>
            <a:ext cx="2397637" cy="16613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931428D-6512-2C47-92C6-6052286F0CE4}"/>
              </a:ext>
            </a:extLst>
          </p:cNvPr>
          <p:cNvSpPr txBox="1"/>
          <p:nvPr/>
        </p:nvSpPr>
        <p:spPr>
          <a:xfrm>
            <a:off x="5171261" y="364069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</a:t>
            </a:r>
            <a:r>
              <a:rPr lang="en-GB" dirty="0"/>
              <a:t>°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E3C84B-FEA4-7F43-9A24-90C5D629E66E}"/>
              </a:ext>
            </a:extLst>
          </p:cNvPr>
          <p:cNvSpPr txBox="1"/>
          <p:nvPr/>
        </p:nvSpPr>
        <p:spPr>
          <a:xfrm>
            <a:off x="6581510" y="375994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5C15F6-F0B6-4742-98B1-7C3FD196240B}"/>
              </a:ext>
            </a:extLst>
          </p:cNvPr>
          <p:cNvCxnSpPr>
            <a:cxnSpLocks/>
          </p:cNvCxnSpPr>
          <p:nvPr/>
        </p:nvCxnSpPr>
        <p:spPr>
          <a:xfrm flipH="1">
            <a:off x="6144768" y="2583065"/>
            <a:ext cx="2492997" cy="14785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FB34973-0ED9-D649-9A10-B6259C32EB6F}"/>
              </a:ext>
            </a:extLst>
          </p:cNvPr>
          <p:cNvSpPr txBox="1"/>
          <p:nvPr/>
        </p:nvSpPr>
        <p:spPr>
          <a:xfrm>
            <a:off x="5925307" y="328305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113</a:t>
            </a:r>
            <a:r>
              <a:rPr lang="en-GB" dirty="0"/>
              <a:t>°</a:t>
            </a:r>
            <a:endParaRPr lang="en-US" dirty="0"/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CC5057F2-D506-7F4E-84A7-6BC2DD24E7C1}"/>
              </a:ext>
            </a:extLst>
          </p:cNvPr>
          <p:cNvSpPr/>
          <p:nvPr/>
        </p:nvSpPr>
        <p:spPr>
          <a:xfrm>
            <a:off x="9539221" y="4968356"/>
            <a:ext cx="2375845" cy="1564667"/>
          </a:xfrm>
          <a:prstGeom prst="cloudCallout">
            <a:avLst>
              <a:gd name="adj1" fmla="val -43752"/>
              <a:gd name="adj2" fmla="val -85055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Angles on a straight line always add up to 180</a:t>
            </a:r>
            <a:r>
              <a:rPr lang="en-GB" sz="1600" dirty="0">
                <a:solidFill>
                  <a:schemeClr val="tx1"/>
                </a:solidFill>
              </a:rPr>
              <a:t>°.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30DFC2-0E7D-844C-BA5B-9AEB20B1E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1DD3E9D-F537-BC46-BE31-A6D6FE9C27FE}"/>
              </a:ext>
            </a:extLst>
          </p:cNvPr>
          <p:cNvSpPr txBox="1"/>
          <p:nvPr/>
        </p:nvSpPr>
        <p:spPr>
          <a:xfrm>
            <a:off x="3438814" y="408345"/>
            <a:ext cx="5797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Here we have three angles on a straight line. </a:t>
            </a:r>
          </a:p>
          <a:p>
            <a:pPr algn="ctr"/>
            <a:r>
              <a:rPr lang="en-US" sz="2400" dirty="0"/>
              <a:t>Can we work out the size of angle x?</a:t>
            </a:r>
          </a:p>
        </p:txBody>
      </p:sp>
    </p:spTree>
    <p:extLst>
      <p:ext uri="{BB962C8B-B14F-4D97-AF65-F5344CB8AC3E}">
        <p14:creationId xmlns:p14="http://schemas.microsoft.com/office/powerpoint/2010/main" val="39674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3DD69C77-875E-4A45-A057-9D4A8DC3C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977" y="808380"/>
            <a:ext cx="6183971" cy="525322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208B451-2D29-4A42-B49C-B1C16E61AD8E}"/>
              </a:ext>
            </a:extLst>
          </p:cNvPr>
          <p:cNvSpPr txBox="1"/>
          <p:nvPr/>
        </p:nvSpPr>
        <p:spPr>
          <a:xfrm>
            <a:off x="6556917" y="1940312"/>
            <a:ext cx="132382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quadrant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3311A2-D4E4-E348-A277-B35886938E26}"/>
              </a:ext>
            </a:extLst>
          </p:cNvPr>
          <p:cNvSpPr txBox="1"/>
          <p:nvPr/>
        </p:nvSpPr>
        <p:spPr>
          <a:xfrm>
            <a:off x="3925849" y="1940312"/>
            <a:ext cx="142654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quadrant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8C2FB9D-3667-E543-B91D-EADEEFBF7EBE}"/>
              </a:ext>
            </a:extLst>
          </p:cNvPr>
          <p:cNvSpPr txBox="1"/>
          <p:nvPr/>
        </p:nvSpPr>
        <p:spPr>
          <a:xfrm>
            <a:off x="3925849" y="4548357"/>
            <a:ext cx="139717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quadrant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B247EC8-3FF1-464A-A577-6B7B348AE8F1}"/>
              </a:ext>
            </a:extLst>
          </p:cNvPr>
          <p:cNvSpPr txBox="1"/>
          <p:nvPr/>
        </p:nvSpPr>
        <p:spPr>
          <a:xfrm>
            <a:off x="6556917" y="4548357"/>
            <a:ext cx="13976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quadrant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4C32CF-94E5-C246-9858-6C85B6FDEC7C}"/>
              </a:ext>
            </a:extLst>
          </p:cNvPr>
          <p:cNvSpPr txBox="1"/>
          <p:nvPr/>
        </p:nvSpPr>
        <p:spPr>
          <a:xfrm>
            <a:off x="280926" y="279170"/>
            <a:ext cx="3143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four quadrants.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0BFA0E-0B37-4447-A8DE-D11E963D3613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F50C5F0-FD0C-7F49-BE80-07468EE5A4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135" y="210889"/>
            <a:ext cx="1021333" cy="102133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6F9B93B-9CC4-FB4F-BEEC-AA89245545CD}"/>
              </a:ext>
            </a:extLst>
          </p:cNvPr>
          <p:cNvSpPr txBox="1"/>
          <p:nvPr/>
        </p:nvSpPr>
        <p:spPr>
          <a:xfrm>
            <a:off x="5784835" y="469983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F7D82C-5957-654C-987A-9195B151E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560417"/>
            <a:ext cx="1442518" cy="107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36146-6C54-884D-941B-4ECB83BD912A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B726B-D73B-8044-9CE6-2CE0F9DA5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24" y="253561"/>
            <a:ext cx="694944" cy="694944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E0731AB-0434-264E-BCC5-A110B225F919}"/>
              </a:ext>
            </a:extLst>
          </p:cNvPr>
          <p:cNvSpPr/>
          <p:nvPr/>
        </p:nvSpPr>
        <p:spPr>
          <a:xfrm>
            <a:off x="368956" y="1743506"/>
            <a:ext cx="5206184" cy="4247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B659C2-F549-F243-99CF-E9EDE51A3BB8}"/>
              </a:ext>
            </a:extLst>
          </p:cNvPr>
          <p:cNvSpPr txBox="1"/>
          <p:nvPr/>
        </p:nvSpPr>
        <p:spPr>
          <a:xfrm>
            <a:off x="528458" y="1540486"/>
            <a:ext cx="49104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We know that angles on a straight line add up to 180</a:t>
            </a:r>
            <a:r>
              <a:rPr lang="en-GB" dirty="0"/>
              <a:t>°.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So, 113° + 50° + something must equal 180°. 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Or, we can say that 180</a:t>
            </a:r>
            <a:r>
              <a:rPr lang="en-GB" dirty="0"/>
              <a:t>° - 113° - 50° equals the size of angle x.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Either way, our answer is 17°. </a:t>
            </a:r>
          </a:p>
          <a:p>
            <a:r>
              <a:rPr lang="en-GB" dirty="0"/>
              <a:t>       x= </a:t>
            </a:r>
            <a:r>
              <a:rPr lang="en-GB" b="1" u="sng" dirty="0"/>
              <a:t>17°</a:t>
            </a:r>
            <a:endParaRPr lang="en-US" b="1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5303D6-6FB5-B346-A95F-F6C951C1FEA1}"/>
              </a:ext>
            </a:extLst>
          </p:cNvPr>
          <p:cNvSpPr txBox="1"/>
          <p:nvPr/>
        </p:nvSpPr>
        <p:spPr>
          <a:xfrm>
            <a:off x="3684889" y="3553735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113+50+ </a:t>
            </a:r>
            <a:r>
              <a:rPr lang="en-US" b="1" u="sng" dirty="0">
                <a:solidFill>
                  <a:schemeClr val="accent1"/>
                </a:solidFill>
              </a:rPr>
              <a:t>17</a:t>
            </a:r>
            <a:r>
              <a:rPr lang="en-US" b="1" dirty="0"/>
              <a:t>=180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EC6981-B21F-7642-93D4-86B79AACA284}"/>
              </a:ext>
            </a:extLst>
          </p:cNvPr>
          <p:cNvSpPr txBox="1"/>
          <p:nvPr/>
        </p:nvSpPr>
        <p:spPr>
          <a:xfrm>
            <a:off x="3578284" y="4368517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180- 113 - 50 = </a:t>
            </a:r>
            <a:r>
              <a:rPr lang="en-US" b="1" u="sng" dirty="0">
                <a:solidFill>
                  <a:schemeClr val="accent1"/>
                </a:solidFill>
              </a:rPr>
              <a:t>17</a:t>
            </a:r>
            <a:r>
              <a:rPr lang="en-US" b="1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BCBFEA-8FD2-A24D-8E20-17C80CDB0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6028289"/>
            <a:ext cx="828472" cy="615202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D7456E5-48FF-2E48-BD1B-63A219C46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946" y="2501455"/>
            <a:ext cx="6248400" cy="2019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CCDC22-60FE-A741-B40B-BC80F85321B3}"/>
              </a:ext>
            </a:extLst>
          </p:cNvPr>
          <p:cNvSpPr txBox="1"/>
          <p:nvPr/>
        </p:nvSpPr>
        <p:spPr>
          <a:xfrm>
            <a:off x="3438814" y="408345"/>
            <a:ext cx="5797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Here we have three angles on a straight line. </a:t>
            </a:r>
          </a:p>
          <a:p>
            <a:pPr algn="ctr"/>
            <a:r>
              <a:rPr lang="en-US" sz="2400" dirty="0"/>
              <a:t>Can we work out the size of angle x?</a:t>
            </a:r>
          </a:p>
        </p:txBody>
      </p:sp>
    </p:spTree>
    <p:extLst>
      <p:ext uri="{BB962C8B-B14F-4D97-AF65-F5344CB8AC3E}">
        <p14:creationId xmlns:p14="http://schemas.microsoft.com/office/powerpoint/2010/main" val="35463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36146-6C54-884D-941B-4ECB83BD912A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B726B-D73B-8044-9CE6-2CE0F9DA5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24" y="253561"/>
            <a:ext cx="694944" cy="69494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E52E476-CD96-1A40-B14D-5F7F5A7050BE}"/>
              </a:ext>
            </a:extLst>
          </p:cNvPr>
          <p:cNvCxnSpPr/>
          <p:nvPr/>
        </p:nvCxnSpPr>
        <p:spPr>
          <a:xfrm>
            <a:off x="3013161" y="4104511"/>
            <a:ext cx="65260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Pie 4">
            <a:extLst>
              <a:ext uri="{FF2B5EF4-FFF2-40B4-BE49-F238E27FC236}">
                <a16:creationId xmlns:a16="http://schemas.microsoft.com/office/drawing/2014/main" id="{F0BC75CA-6C9E-7547-AC73-1E0D40ADEAB8}"/>
              </a:ext>
            </a:extLst>
          </p:cNvPr>
          <p:cNvSpPr/>
          <p:nvPr/>
        </p:nvSpPr>
        <p:spPr>
          <a:xfrm rot="5400000">
            <a:off x="5758960" y="3714582"/>
            <a:ext cx="684293" cy="751562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AE21B6-01E4-3B45-9491-0919773FE16B}"/>
              </a:ext>
            </a:extLst>
          </p:cNvPr>
          <p:cNvCxnSpPr>
            <a:cxnSpLocks/>
          </p:cNvCxnSpPr>
          <p:nvPr/>
        </p:nvCxnSpPr>
        <p:spPr>
          <a:xfrm>
            <a:off x="4503574" y="1678083"/>
            <a:ext cx="1658493" cy="242642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931428D-6512-2C47-92C6-6052286F0CE4}"/>
              </a:ext>
            </a:extLst>
          </p:cNvPr>
          <p:cNvSpPr txBox="1"/>
          <p:nvPr/>
        </p:nvSpPr>
        <p:spPr>
          <a:xfrm>
            <a:off x="5053253" y="371046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75</a:t>
            </a:r>
            <a:r>
              <a:rPr lang="en-GB" dirty="0"/>
              <a:t>°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E3C84B-FEA4-7F43-9A24-90C5D629E66E}"/>
              </a:ext>
            </a:extLst>
          </p:cNvPr>
          <p:cNvSpPr txBox="1"/>
          <p:nvPr/>
        </p:nvSpPr>
        <p:spPr>
          <a:xfrm>
            <a:off x="6598809" y="372282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5C15F6-F0B6-4742-98B1-7C3FD196240B}"/>
              </a:ext>
            </a:extLst>
          </p:cNvPr>
          <p:cNvCxnSpPr>
            <a:cxnSpLocks/>
          </p:cNvCxnSpPr>
          <p:nvPr/>
        </p:nvCxnSpPr>
        <p:spPr>
          <a:xfrm flipH="1">
            <a:off x="6162067" y="2366947"/>
            <a:ext cx="2330107" cy="17375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FB34973-0ED9-D649-9A10-B6259C32EB6F}"/>
              </a:ext>
            </a:extLst>
          </p:cNvPr>
          <p:cNvSpPr txBox="1"/>
          <p:nvPr/>
        </p:nvSpPr>
        <p:spPr>
          <a:xfrm>
            <a:off x="5931639" y="3313973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85</a:t>
            </a:r>
            <a:r>
              <a:rPr lang="en-GB" dirty="0"/>
              <a:t>°</a:t>
            </a:r>
            <a:endParaRPr lang="en-US" dirty="0"/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8E767243-F3EE-9545-99B1-353B69084A4D}"/>
              </a:ext>
            </a:extLst>
          </p:cNvPr>
          <p:cNvSpPr/>
          <p:nvPr/>
        </p:nvSpPr>
        <p:spPr>
          <a:xfrm>
            <a:off x="9539221" y="4968356"/>
            <a:ext cx="2375845" cy="1564667"/>
          </a:xfrm>
          <a:prstGeom prst="cloudCallout">
            <a:avLst>
              <a:gd name="adj1" fmla="val -90593"/>
              <a:gd name="adj2" fmla="val -85405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Angles on a straight line always add up to 180</a:t>
            </a:r>
            <a:r>
              <a:rPr lang="en-GB" sz="1600" dirty="0">
                <a:solidFill>
                  <a:schemeClr val="tx1"/>
                </a:solidFill>
              </a:rPr>
              <a:t>°.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98F20023-6D73-704A-88FB-36AD759771C5}"/>
              </a:ext>
            </a:extLst>
          </p:cNvPr>
          <p:cNvSpPr/>
          <p:nvPr/>
        </p:nvSpPr>
        <p:spPr>
          <a:xfrm>
            <a:off x="9229724" y="1174806"/>
            <a:ext cx="2685341" cy="1999418"/>
          </a:xfrm>
          <a:prstGeom prst="cloudCallout">
            <a:avLst>
              <a:gd name="adj1" fmla="val -78407"/>
              <a:gd name="adj2" fmla="val 6936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Remember, we are doing the exact same method as before, but we have one more number to put into the working out.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C5C9179-F835-FB41-AD02-B4101A4BC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7" y="5677073"/>
            <a:ext cx="1299108" cy="96468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777543B-59BC-C74B-B3F6-BED104F0E590}"/>
              </a:ext>
            </a:extLst>
          </p:cNvPr>
          <p:cNvSpPr txBox="1"/>
          <p:nvPr/>
        </p:nvSpPr>
        <p:spPr>
          <a:xfrm>
            <a:off x="3736059" y="407855"/>
            <a:ext cx="4719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Try this on your own.</a:t>
            </a:r>
          </a:p>
          <a:p>
            <a:pPr algn="ctr"/>
            <a:r>
              <a:rPr lang="en-US" sz="2400" dirty="0"/>
              <a:t>Can we work out the size of angle x?</a:t>
            </a:r>
          </a:p>
        </p:txBody>
      </p:sp>
    </p:spTree>
    <p:extLst>
      <p:ext uri="{BB962C8B-B14F-4D97-AF65-F5344CB8AC3E}">
        <p14:creationId xmlns:p14="http://schemas.microsoft.com/office/powerpoint/2010/main" val="39737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36146-6C54-884D-941B-4ECB83BD912A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B726B-D73B-8044-9CE6-2CE0F9DA5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24" y="253561"/>
            <a:ext cx="694944" cy="694944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E0731AB-0434-264E-BCC5-A110B225F919}"/>
              </a:ext>
            </a:extLst>
          </p:cNvPr>
          <p:cNvSpPr/>
          <p:nvPr/>
        </p:nvSpPr>
        <p:spPr>
          <a:xfrm>
            <a:off x="686662" y="3083920"/>
            <a:ext cx="5206184" cy="34703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B659C2-F549-F243-99CF-E9EDE51A3BB8}"/>
              </a:ext>
            </a:extLst>
          </p:cNvPr>
          <p:cNvSpPr txBox="1"/>
          <p:nvPr/>
        </p:nvSpPr>
        <p:spPr>
          <a:xfrm>
            <a:off x="862457" y="2537888"/>
            <a:ext cx="49104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We know that angles on a straight line add up to 180</a:t>
            </a:r>
            <a:r>
              <a:rPr lang="en-GB" sz="2400" dirty="0"/>
              <a:t>°.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So, 75° + 85° + something must equal 180°.  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Or, we can say that 180</a:t>
            </a:r>
            <a:r>
              <a:rPr lang="en-GB" sz="2400" dirty="0"/>
              <a:t>° - 75° - 85° equals the size of angle  x.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Either way, our answer is 20°.       x= </a:t>
            </a:r>
            <a:r>
              <a:rPr lang="en-GB" sz="2400" b="1" u="sng" dirty="0"/>
              <a:t>20°</a:t>
            </a:r>
            <a:endParaRPr lang="en-US" sz="2400" b="1" u="sn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4DABA2-3AC2-2848-830F-9CD3C3350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3" y="303770"/>
            <a:ext cx="1299108" cy="9646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9C5A05-6D65-2E46-ACAC-4A6389A17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72299"/>
            <a:ext cx="6553200" cy="252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DDAB60-C525-164C-96AA-791D78F1E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372" y="3015391"/>
            <a:ext cx="4218961" cy="347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5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1E935F-B7C7-E940-93A5-3AB499B38E26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6D309-2ECF-FD4A-AF88-5493BE2A5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24" y="253561"/>
            <a:ext cx="694944" cy="6949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A3E0F9-79E8-5C42-837A-DE9BE30DBF7B}"/>
              </a:ext>
            </a:extLst>
          </p:cNvPr>
          <p:cNvSpPr txBox="1"/>
          <p:nvPr/>
        </p:nvSpPr>
        <p:spPr>
          <a:xfrm>
            <a:off x="256032" y="370200"/>
            <a:ext cx="5882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Joe is measuring two angles on a straight line.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BA13F-19F9-4744-BB9C-4657E2547900}"/>
              </a:ext>
            </a:extLst>
          </p:cNvPr>
          <p:cNvSpPr txBox="1"/>
          <p:nvPr/>
        </p:nvSpPr>
        <p:spPr>
          <a:xfrm>
            <a:off x="3341656" y="4903371"/>
            <a:ext cx="5236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Why must one of Joe’s angles be wrong?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0691D8-F55E-3A4C-B78A-A2517281A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2" y="5682536"/>
            <a:ext cx="1299108" cy="9646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C7B817-9D3D-4E4C-9712-8633523D4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676" y="1703540"/>
            <a:ext cx="2720975" cy="2712282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AC76063-B4F1-6942-9011-23C37278C555}"/>
              </a:ext>
            </a:extLst>
          </p:cNvPr>
          <p:cNvSpPr/>
          <p:nvPr/>
        </p:nvSpPr>
        <p:spPr>
          <a:xfrm>
            <a:off x="2809548" y="1702698"/>
            <a:ext cx="2542784" cy="1164920"/>
          </a:xfrm>
          <a:prstGeom prst="wedgeRoundRectCallout">
            <a:avLst>
              <a:gd name="adj1" fmla="val 116112"/>
              <a:gd name="adj2" fmla="val 25382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My angles measure 110</a:t>
            </a:r>
            <a:r>
              <a:rPr lang="en-GB" sz="2000" dirty="0">
                <a:solidFill>
                  <a:schemeClr val="tx1"/>
                </a:solidFill>
              </a:rPr>
              <a:t>°</a:t>
            </a:r>
            <a:r>
              <a:rPr lang="en-US" sz="2000" dirty="0">
                <a:solidFill>
                  <a:schemeClr val="tx1"/>
                </a:solidFill>
              </a:rPr>
              <a:t> and 80</a:t>
            </a:r>
            <a:r>
              <a:rPr lang="en-GB" sz="2000" dirty="0">
                <a:solidFill>
                  <a:schemeClr val="tx1"/>
                </a:solidFill>
              </a:rPr>
              <a:t>°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49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83E683-1256-6346-9D7E-EF1CB8CEB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676" y="1703540"/>
            <a:ext cx="2720975" cy="27122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1E935F-B7C7-E940-93A5-3AB499B38E26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6D309-2ECF-FD4A-AF88-5493BE2A5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24" y="253561"/>
            <a:ext cx="694944" cy="6949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A3E0F9-79E8-5C42-837A-DE9BE30DBF7B}"/>
              </a:ext>
            </a:extLst>
          </p:cNvPr>
          <p:cNvSpPr txBox="1"/>
          <p:nvPr/>
        </p:nvSpPr>
        <p:spPr>
          <a:xfrm>
            <a:off x="256032" y="370200"/>
            <a:ext cx="5882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Joe is measuring two angles on a straight line.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AC76063-B4F1-6942-9011-23C37278C555}"/>
              </a:ext>
            </a:extLst>
          </p:cNvPr>
          <p:cNvSpPr/>
          <p:nvPr/>
        </p:nvSpPr>
        <p:spPr>
          <a:xfrm>
            <a:off x="2880986" y="1703540"/>
            <a:ext cx="2542784" cy="1164920"/>
          </a:xfrm>
          <a:prstGeom prst="wedgeRoundRectCallout">
            <a:avLst>
              <a:gd name="adj1" fmla="val 116112"/>
              <a:gd name="adj2" fmla="val 25382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My angles measure 110</a:t>
            </a:r>
            <a:r>
              <a:rPr lang="en-GB" sz="2000" dirty="0">
                <a:solidFill>
                  <a:schemeClr val="tx1"/>
                </a:solidFill>
              </a:rPr>
              <a:t>°</a:t>
            </a:r>
            <a:r>
              <a:rPr lang="en-US" sz="2000" dirty="0">
                <a:solidFill>
                  <a:schemeClr val="tx1"/>
                </a:solidFill>
              </a:rPr>
              <a:t> and 80</a:t>
            </a:r>
            <a:r>
              <a:rPr lang="en-GB" sz="2000" dirty="0">
                <a:solidFill>
                  <a:schemeClr val="tx1"/>
                </a:solidFill>
              </a:rPr>
              <a:t>°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BA13F-19F9-4744-BB9C-4657E2547900}"/>
              </a:ext>
            </a:extLst>
          </p:cNvPr>
          <p:cNvSpPr txBox="1"/>
          <p:nvPr/>
        </p:nvSpPr>
        <p:spPr>
          <a:xfrm>
            <a:off x="3341656" y="4903371"/>
            <a:ext cx="5508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Why must one of Emily’s angles be wrong?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D0ACEF4-6CEF-A344-BB18-2D89E8E2E125}"/>
              </a:ext>
            </a:extLst>
          </p:cNvPr>
          <p:cNvSpPr/>
          <p:nvPr/>
        </p:nvSpPr>
        <p:spPr>
          <a:xfrm>
            <a:off x="2286229" y="4697260"/>
            <a:ext cx="7619541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Angles on a straight line </a:t>
            </a:r>
            <a:r>
              <a:rPr lang="en-US" u="sng" dirty="0">
                <a:solidFill>
                  <a:schemeClr val="tx1"/>
                </a:solidFill>
              </a:rPr>
              <a:t>ALWAYS</a:t>
            </a:r>
            <a:r>
              <a:rPr lang="en-US" dirty="0">
                <a:solidFill>
                  <a:schemeClr val="tx1"/>
                </a:solidFill>
              </a:rPr>
              <a:t> add up to 180</a:t>
            </a:r>
            <a:r>
              <a:rPr lang="en-GB" dirty="0">
                <a:solidFill>
                  <a:schemeClr val="tx1"/>
                </a:solidFill>
              </a:rPr>
              <a:t>°. Joe’s angles add up to 190°.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555F29-9B94-754C-A74D-A699675BC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2" y="5682536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4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36146-6C54-884D-941B-4ECB83BD912A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B726B-D73B-8044-9CE6-2CE0F9DA5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24" y="253561"/>
            <a:ext cx="694944" cy="6949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F4640-66B9-654C-BE60-2C865A0DF85B}"/>
              </a:ext>
            </a:extLst>
          </p:cNvPr>
          <p:cNvSpPr txBox="1"/>
          <p:nvPr/>
        </p:nvSpPr>
        <p:spPr>
          <a:xfrm>
            <a:off x="689811" y="134753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E0ED7-6742-C148-838C-E184B2B805E2}"/>
              </a:ext>
            </a:extLst>
          </p:cNvPr>
          <p:cNvSpPr txBox="1"/>
          <p:nvPr/>
        </p:nvSpPr>
        <p:spPr>
          <a:xfrm>
            <a:off x="689811" y="430730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87AE03-EA28-E343-A085-519620C9D1AE}"/>
              </a:ext>
            </a:extLst>
          </p:cNvPr>
          <p:cNvSpPr txBox="1"/>
          <p:nvPr/>
        </p:nvSpPr>
        <p:spPr>
          <a:xfrm>
            <a:off x="6175329" y="136357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3CD2DA-34C8-474F-9330-27B1F4D5A282}"/>
              </a:ext>
            </a:extLst>
          </p:cNvPr>
          <p:cNvSpPr txBox="1"/>
          <p:nvPr/>
        </p:nvSpPr>
        <p:spPr>
          <a:xfrm>
            <a:off x="6175329" y="430730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47B3FE-FAB9-5640-9F16-8CD426F57DE4}"/>
              </a:ext>
            </a:extLst>
          </p:cNvPr>
          <p:cNvSpPr txBox="1"/>
          <p:nvPr/>
        </p:nvSpPr>
        <p:spPr>
          <a:xfrm>
            <a:off x="3192461" y="481392"/>
            <a:ext cx="5965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Work out the size of angle x for each question.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108C68-2A8F-D24C-8392-207B58A82CD4}"/>
              </a:ext>
            </a:extLst>
          </p:cNvPr>
          <p:cNvGrpSpPr/>
          <p:nvPr/>
        </p:nvGrpSpPr>
        <p:grpSpPr>
          <a:xfrm>
            <a:off x="1358898" y="1567775"/>
            <a:ext cx="4233712" cy="2129685"/>
            <a:chOff x="1358898" y="1567775"/>
            <a:chExt cx="4233712" cy="212968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AAFED8C-2B53-E347-B891-8E9B126F7CB0}"/>
                </a:ext>
              </a:extLst>
            </p:cNvPr>
            <p:cNvGrpSpPr/>
            <p:nvPr/>
          </p:nvGrpSpPr>
          <p:grpSpPr>
            <a:xfrm>
              <a:off x="1358898" y="1567775"/>
              <a:ext cx="4233712" cy="2129685"/>
              <a:chOff x="1358898" y="1567775"/>
              <a:chExt cx="4233712" cy="2129685"/>
            </a:xfrm>
          </p:grpSpPr>
          <p:pic>
            <p:nvPicPr>
              <p:cNvPr id="12" name="Picture 11" descr="Chart&#10;&#10;Description automatically generated with medium confidence">
                <a:extLst>
                  <a:ext uri="{FF2B5EF4-FFF2-40B4-BE49-F238E27FC236}">
                    <a16:creationId xmlns:a16="http://schemas.microsoft.com/office/drawing/2014/main" id="{6B8D9BB0-408A-504A-A60E-589AD018D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8898" y="1567775"/>
                <a:ext cx="4233712" cy="212968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0C30155-4FC2-DA45-9A11-F46F1DC7C2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87" t="4328" r="45199" b="1615"/>
              <a:stretch/>
            </p:blipFill>
            <p:spPr>
              <a:xfrm>
                <a:off x="3796732" y="2905126"/>
                <a:ext cx="124393" cy="98754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CCB7BC-B0A2-F947-B513-37225FAB66F9}"/>
                </a:ext>
              </a:extLst>
            </p:cNvPr>
            <p:cNvSpPr txBox="1"/>
            <p:nvPr/>
          </p:nvSpPr>
          <p:spPr>
            <a:xfrm>
              <a:off x="2815435" y="2893325"/>
              <a:ext cx="37702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63</a:t>
              </a:r>
              <a:r>
                <a:rPr lang="en-GB" sz="1050" dirty="0"/>
                <a:t>°</a:t>
              </a:r>
              <a:endParaRPr lang="en-US" sz="105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068C91-758E-224B-A47E-DA1203136840}"/>
                </a:ext>
              </a:extLst>
            </p:cNvPr>
            <p:cNvSpPr txBox="1"/>
            <p:nvPr/>
          </p:nvSpPr>
          <p:spPr>
            <a:xfrm>
              <a:off x="3595518" y="2793516"/>
              <a:ext cx="24237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x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811B01-3DE9-6F49-A9E8-51256E55F31B}"/>
              </a:ext>
            </a:extLst>
          </p:cNvPr>
          <p:cNvGrpSpPr/>
          <p:nvPr/>
        </p:nvGrpSpPr>
        <p:grpSpPr>
          <a:xfrm>
            <a:off x="1205236" y="3935074"/>
            <a:ext cx="4541037" cy="2391844"/>
            <a:chOff x="1205236" y="3935074"/>
            <a:chExt cx="4541037" cy="239184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6E71D8-7168-6F45-8355-17D1617F1291}"/>
                </a:ext>
              </a:extLst>
            </p:cNvPr>
            <p:cNvGrpSpPr/>
            <p:nvPr/>
          </p:nvGrpSpPr>
          <p:grpSpPr>
            <a:xfrm>
              <a:off x="1205236" y="3935074"/>
              <a:ext cx="4541037" cy="2391844"/>
              <a:chOff x="1205236" y="3935074"/>
              <a:chExt cx="4541037" cy="2391844"/>
            </a:xfrm>
          </p:grpSpPr>
          <p:pic>
            <p:nvPicPr>
              <p:cNvPr id="10" name="Picture 9" descr="Diagram&#10;&#10;Description automatically generated">
                <a:extLst>
                  <a:ext uri="{FF2B5EF4-FFF2-40B4-BE49-F238E27FC236}">
                    <a16:creationId xmlns:a16="http://schemas.microsoft.com/office/drawing/2014/main" id="{C0F9E166-0F42-074C-BE34-8256815C5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5236" y="3935074"/>
                <a:ext cx="4541037" cy="2391844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CAD6B62-22C1-F54C-87B9-77B8E06C3B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87" t="4328" r="45199" b="1615"/>
              <a:stretch/>
            </p:blipFill>
            <p:spPr>
              <a:xfrm>
                <a:off x="3721835" y="5441483"/>
                <a:ext cx="124393" cy="98754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25D183-A325-714B-BC05-F0ABF80FBBED}"/>
                </a:ext>
              </a:extLst>
            </p:cNvPr>
            <p:cNvSpPr txBox="1"/>
            <p:nvPr/>
          </p:nvSpPr>
          <p:spPr>
            <a:xfrm>
              <a:off x="2749353" y="5410104"/>
              <a:ext cx="436338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103</a:t>
              </a:r>
              <a:r>
                <a:rPr lang="en-GB" sz="1050" dirty="0"/>
                <a:t>°</a:t>
              </a:r>
              <a:endParaRPr lang="en-US" sz="105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BBE83A-F936-294B-BBB6-1E21C57FAEA6}"/>
                </a:ext>
              </a:extLst>
            </p:cNvPr>
            <p:cNvSpPr txBox="1"/>
            <p:nvPr/>
          </p:nvSpPr>
          <p:spPr>
            <a:xfrm>
              <a:off x="3603854" y="5363902"/>
              <a:ext cx="24237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x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10839DD-0C86-734E-8EC4-D03171BCA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2" y="5682536"/>
            <a:ext cx="1299108" cy="96468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A515531-31B5-4A43-B732-168C81C4ABAE}"/>
              </a:ext>
            </a:extLst>
          </p:cNvPr>
          <p:cNvGrpSpPr/>
          <p:nvPr/>
        </p:nvGrpSpPr>
        <p:grpSpPr>
          <a:xfrm>
            <a:off x="7170674" y="4227250"/>
            <a:ext cx="4331515" cy="2169136"/>
            <a:chOff x="7170674" y="4227250"/>
            <a:chExt cx="4331515" cy="216913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F60A2B2-64BF-3C46-BB44-A6FD2F194442}"/>
                </a:ext>
              </a:extLst>
            </p:cNvPr>
            <p:cNvGrpSpPr/>
            <p:nvPr/>
          </p:nvGrpSpPr>
          <p:grpSpPr>
            <a:xfrm>
              <a:off x="7170674" y="4227250"/>
              <a:ext cx="4331515" cy="2169136"/>
              <a:chOff x="7170674" y="4227250"/>
              <a:chExt cx="4331515" cy="2169136"/>
            </a:xfrm>
          </p:grpSpPr>
          <p:pic>
            <p:nvPicPr>
              <p:cNvPr id="21" name="Picture 20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C611763A-D87C-1D41-B58E-F4327BFF7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70674" y="4227250"/>
                <a:ext cx="4331515" cy="216913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19EF1BC-358E-804D-908A-8E2AC18798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87" t="4328" r="45199" b="1615"/>
              <a:stretch/>
            </p:blipFill>
            <p:spPr>
              <a:xfrm>
                <a:off x="9130354" y="5476686"/>
                <a:ext cx="152102" cy="120752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38574EA-B1EF-634B-84B5-4E97C2464F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87" t="4328" r="63288" b="11440"/>
              <a:stretch/>
            </p:blipFill>
            <p:spPr>
              <a:xfrm>
                <a:off x="8863654" y="5721161"/>
                <a:ext cx="96196" cy="108139"/>
              </a:xfrm>
              <a:prstGeom prst="rect">
                <a:avLst/>
              </a:prstGeom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30D976-1293-8A43-92C5-29453E545369}"/>
                </a:ext>
              </a:extLst>
            </p:cNvPr>
            <p:cNvSpPr txBox="1"/>
            <p:nvPr/>
          </p:nvSpPr>
          <p:spPr>
            <a:xfrm>
              <a:off x="8510782" y="5648272"/>
              <a:ext cx="38440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55</a:t>
              </a:r>
              <a:r>
                <a:rPr lang="en-GB" sz="1050" dirty="0"/>
                <a:t>°</a:t>
              </a:r>
              <a:endParaRPr lang="en-US" sz="105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B0FFAE1-C095-3047-8B1D-F23E8895A872}"/>
                </a:ext>
              </a:extLst>
            </p:cNvPr>
            <p:cNvSpPr txBox="1"/>
            <p:nvPr/>
          </p:nvSpPr>
          <p:spPr>
            <a:xfrm>
              <a:off x="9416702" y="5616780"/>
              <a:ext cx="38440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65</a:t>
              </a:r>
              <a:r>
                <a:rPr lang="en-GB" sz="1050" dirty="0"/>
                <a:t>°</a:t>
              </a:r>
              <a:endParaRPr lang="en-US" sz="105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7E155AC-B428-1943-9D69-6224B5C99294}"/>
                </a:ext>
              </a:extLst>
            </p:cNvPr>
            <p:cNvSpPr txBox="1"/>
            <p:nvPr/>
          </p:nvSpPr>
          <p:spPr>
            <a:xfrm>
              <a:off x="8991070" y="5418596"/>
              <a:ext cx="238471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x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A4927A-85B2-164D-9AFE-9B7369DA0687}"/>
              </a:ext>
            </a:extLst>
          </p:cNvPr>
          <p:cNvGrpSpPr/>
          <p:nvPr/>
        </p:nvGrpSpPr>
        <p:grpSpPr>
          <a:xfrm>
            <a:off x="7125965" y="1716869"/>
            <a:ext cx="3968680" cy="1530557"/>
            <a:chOff x="7125965" y="1716869"/>
            <a:chExt cx="3968680" cy="153055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9E24756-0489-0841-A511-667E62070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25965" y="1716869"/>
              <a:ext cx="3968680" cy="153055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7D857F-0DB7-7549-91A5-2B6E215F9245}"/>
                </a:ext>
              </a:extLst>
            </p:cNvPr>
            <p:cNvSpPr txBox="1"/>
            <p:nvPr/>
          </p:nvSpPr>
          <p:spPr>
            <a:xfrm>
              <a:off x="8886690" y="2666558"/>
              <a:ext cx="38440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53</a:t>
              </a:r>
              <a:r>
                <a:rPr lang="en-GB" sz="1050" dirty="0"/>
                <a:t>°</a:t>
              </a:r>
              <a:endParaRPr lang="en-US" sz="105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2B8593A-F3F9-A645-8678-F59FE89B71B9}"/>
                </a:ext>
              </a:extLst>
            </p:cNvPr>
            <p:cNvSpPr txBox="1"/>
            <p:nvPr/>
          </p:nvSpPr>
          <p:spPr>
            <a:xfrm>
              <a:off x="8318581" y="2910882"/>
              <a:ext cx="38440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57</a:t>
              </a:r>
              <a:r>
                <a:rPr lang="en-GB" sz="1050" dirty="0"/>
                <a:t>°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26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36146-6C54-884D-941B-4ECB83BD912A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B726B-D73B-8044-9CE6-2CE0F9DA5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24" y="253561"/>
            <a:ext cx="694944" cy="6949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F4640-66B9-654C-BE60-2C865A0DF85B}"/>
              </a:ext>
            </a:extLst>
          </p:cNvPr>
          <p:cNvSpPr txBox="1"/>
          <p:nvPr/>
        </p:nvSpPr>
        <p:spPr>
          <a:xfrm>
            <a:off x="689811" y="134753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E0ED7-6742-C148-838C-E184B2B805E2}"/>
              </a:ext>
            </a:extLst>
          </p:cNvPr>
          <p:cNvSpPr txBox="1"/>
          <p:nvPr/>
        </p:nvSpPr>
        <p:spPr>
          <a:xfrm>
            <a:off x="689811" y="430730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87AE03-EA28-E343-A085-519620C9D1AE}"/>
              </a:ext>
            </a:extLst>
          </p:cNvPr>
          <p:cNvSpPr txBox="1"/>
          <p:nvPr/>
        </p:nvSpPr>
        <p:spPr>
          <a:xfrm>
            <a:off x="6175329" y="136357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3CD2DA-34C8-474F-9330-27B1F4D5A282}"/>
              </a:ext>
            </a:extLst>
          </p:cNvPr>
          <p:cNvSpPr txBox="1"/>
          <p:nvPr/>
        </p:nvSpPr>
        <p:spPr>
          <a:xfrm>
            <a:off x="6175329" y="430730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47B3FE-FAB9-5640-9F16-8CD426F57DE4}"/>
              </a:ext>
            </a:extLst>
          </p:cNvPr>
          <p:cNvSpPr txBox="1"/>
          <p:nvPr/>
        </p:nvSpPr>
        <p:spPr>
          <a:xfrm>
            <a:off x="3192461" y="481392"/>
            <a:ext cx="5965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Work out the size of angle x for each question.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108C68-2A8F-D24C-8392-207B58A82CD4}"/>
              </a:ext>
            </a:extLst>
          </p:cNvPr>
          <p:cNvGrpSpPr/>
          <p:nvPr/>
        </p:nvGrpSpPr>
        <p:grpSpPr>
          <a:xfrm>
            <a:off x="1358898" y="1567775"/>
            <a:ext cx="4233712" cy="2129685"/>
            <a:chOff x="1358898" y="1567775"/>
            <a:chExt cx="4233712" cy="212968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AAFED8C-2B53-E347-B891-8E9B126F7CB0}"/>
                </a:ext>
              </a:extLst>
            </p:cNvPr>
            <p:cNvGrpSpPr/>
            <p:nvPr/>
          </p:nvGrpSpPr>
          <p:grpSpPr>
            <a:xfrm>
              <a:off x="1358898" y="1567775"/>
              <a:ext cx="4233712" cy="2129685"/>
              <a:chOff x="1358898" y="1567775"/>
              <a:chExt cx="4233712" cy="2129685"/>
            </a:xfrm>
          </p:grpSpPr>
          <p:pic>
            <p:nvPicPr>
              <p:cNvPr id="12" name="Picture 11" descr="Chart&#10;&#10;Description automatically generated with medium confidence">
                <a:extLst>
                  <a:ext uri="{FF2B5EF4-FFF2-40B4-BE49-F238E27FC236}">
                    <a16:creationId xmlns:a16="http://schemas.microsoft.com/office/drawing/2014/main" id="{6B8D9BB0-408A-504A-A60E-589AD018D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8898" y="1567775"/>
                <a:ext cx="4233712" cy="212968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0C30155-4FC2-DA45-9A11-F46F1DC7C2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87" t="4328" r="45199" b="1615"/>
              <a:stretch/>
            </p:blipFill>
            <p:spPr>
              <a:xfrm>
                <a:off x="3796732" y="2905126"/>
                <a:ext cx="124393" cy="98754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CCB7BC-B0A2-F947-B513-37225FAB66F9}"/>
                </a:ext>
              </a:extLst>
            </p:cNvPr>
            <p:cNvSpPr txBox="1"/>
            <p:nvPr/>
          </p:nvSpPr>
          <p:spPr>
            <a:xfrm>
              <a:off x="2815435" y="2893325"/>
              <a:ext cx="37702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63</a:t>
              </a:r>
              <a:r>
                <a:rPr lang="en-GB" sz="1050" dirty="0"/>
                <a:t>°</a:t>
              </a:r>
              <a:endParaRPr lang="en-US" sz="105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068C91-758E-224B-A47E-DA1203136840}"/>
                </a:ext>
              </a:extLst>
            </p:cNvPr>
            <p:cNvSpPr txBox="1"/>
            <p:nvPr/>
          </p:nvSpPr>
          <p:spPr>
            <a:xfrm>
              <a:off x="3595518" y="2793516"/>
              <a:ext cx="24237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x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811B01-3DE9-6F49-A9E8-51256E55F31B}"/>
              </a:ext>
            </a:extLst>
          </p:cNvPr>
          <p:cNvGrpSpPr/>
          <p:nvPr/>
        </p:nvGrpSpPr>
        <p:grpSpPr>
          <a:xfrm>
            <a:off x="1205236" y="3935074"/>
            <a:ext cx="4541037" cy="2391844"/>
            <a:chOff x="1205236" y="3935074"/>
            <a:chExt cx="4541037" cy="239184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6E71D8-7168-6F45-8355-17D1617F1291}"/>
                </a:ext>
              </a:extLst>
            </p:cNvPr>
            <p:cNvGrpSpPr/>
            <p:nvPr/>
          </p:nvGrpSpPr>
          <p:grpSpPr>
            <a:xfrm>
              <a:off x="1205236" y="3935074"/>
              <a:ext cx="4541037" cy="2391844"/>
              <a:chOff x="1205236" y="3935074"/>
              <a:chExt cx="4541037" cy="2391844"/>
            </a:xfrm>
          </p:grpSpPr>
          <p:pic>
            <p:nvPicPr>
              <p:cNvPr id="10" name="Picture 9" descr="Diagram&#10;&#10;Description automatically generated">
                <a:extLst>
                  <a:ext uri="{FF2B5EF4-FFF2-40B4-BE49-F238E27FC236}">
                    <a16:creationId xmlns:a16="http://schemas.microsoft.com/office/drawing/2014/main" id="{C0F9E166-0F42-074C-BE34-8256815C5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5236" y="3935074"/>
                <a:ext cx="4541037" cy="2391844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CAD6B62-22C1-F54C-87B9-77B8E06C3B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87" t="4328" r="45199" b="1615"/>
              <a:stretch/>
            </p:blipFill>
            <p:spPr>
              <a:xfrm>
                <a:off x="3721835" y="5441483"/>
                <a:ext cx="124393" cy="98754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25D183-A325-714B-BC05-F0ABF80FBBED}"/>
                </a:ext>
              </a:extLst>
            </p:cNvPr>
            <p:cNvSpPr txBox="1"/>
            <p:nvPr/>
          </p:nvSpPr>
          <p:spPr>
            <a:xfrm>
              <a:off x="2749353" y="5410104"/>
              <a:ext cx="436338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103</a:t>
              </a:r>
              <a:r>
                <a:rPr lang="en-GB" sz="1050" dirty="0"/>
                <a:t>°</a:t>
              </a:r>
              <a:endParaRPr lang="en-US" sz="105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BBE83A-F936-294B-BBB6-1E21C57FAEA6}"/>
                </a:ext>
              </a:extLst>
            </p:cNvPr>
            <p:cNvSpPr txBox="1"/>
            <p:nvPr/>
          </p:nvSpPr>
          <p:spPr>
            <a:xfrm>
              <a:off x="3603854" y="5363902"/>
              <a:ext cx="24237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x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10839DD-0C86-734E-8EC4-D03171BCA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2" y="5682536"/>
            <a:ext cx="1299108" cy="96468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A515531-31B5-4A43-B732-168C81C4ABAE}"/>
              </a:ext>
            </a:extLst>
          </p:cNvPr>
          <p:cNvGrpSpPr/>
          <p:nvPr/>
        </p:nvGrpSpPr>
        <p:grpSpPr>
          <a:xfrm>
            <a:off x="7170674" y="4227250"/>
            <a:ext cx="4331515" cy="2169136"/>
            <a:chOff x="7170674" y="4227250"/>
            <a:chExt cx="4331515" cy="216913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F60A2B2-64BF-3C46-BB44-A6FD2F194442}"/>
                </a:ext>
              </a:extLst>
            </p:cNvPr>
            <p:cNvGrpSpPr/>
            <p:nvPr/>
          </p:nvGrpSpPr>
          <p:grpSpPr>
            <a:xfrm>
              <a:off x="7170674" y="4227250"/>
              <a:ext cx="4331515" cy="2169136"/>
              <a:chOff x="7170674" y="4227250"/>
              <a:chExt cx="4331515" cy="2169136"/>
            </a:xfrm>
          </p:grpSpPr>
          <p:pic>
            <p:nvPicPr>
              <p:cNvPr id="21" name="Picture 20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C611763A-D87C-1D41-B58E-F4327BFF7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70674" y="4227250"/>
                <a:ext cx="4331515" cy="216913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19EF1BC-358E-804D-908A-8E2AC18798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87" t="4328" r="45199" b="1615"/>
              <a:stretch/>
            </p:blipFill>
            <p:spPr>
              <a:xfrm>
                <a:off x="9130354" y="5476686"/>
                <a:ext cx="152102" cy="120752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38574EA-B1EF-634B-84B5-4E97C2464F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87" t="4328" r="63288" b="11440"/>
              <a:stretch/>
            </p:blipFill>
            <p:spPr>
              <a:xfrm>
                <a:off x="8863654" y="5721161"/>
                <a:ext cx="96196" cy="108139"/>
              </a:xfrm>
              <a:prstGeom prst="rect">
                <a:avLst/>
              </a:prstGeom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30D976-1293-8A43-92C5-29453E545369}"/>
                </a:ext>
              </a:extLst>
            </p:cNvPr>
            <p:cNvSpPr txBox="1"/>
            <p:nvPr/>
          </p:nvSpPr>
          <p:spPr>
            <a:xfrm>
              <a:off x="8510782" y="5648272"/>
              <a:ext cx="38440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55</a:t>
              </a:r>
              <a:r>
                <a:rPr lang="en-GB" sz="1050" dirty="0"/>
                <a:t>°</a:t>
              </a:r>
              <a:endParaRPr lang="en-US" sz="105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B0FFAE1-C095-3047-8B1D-F23E8895A872}"/>
                </a:ext>
              </a:extLst>
            </p:cNvPr>
            <p:cNvSpPr txBox="1"/>
            <p:nvPr/>
          </p:nvSpPr>
          <p:spPr>
            <a:xfrm>
              <a:off x="9416702" y="5616780"/>
              <a:ext cx="38440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65</a:t>
              </a:r>
              <a:r>
                <a:rPr lang="en-GB" sz="1050" dirty="0"/>
                <a:t>°</a:t>
              </a:r>
              <a:endParaRPr lang="en-US" sz="105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7E155AC-B428-1943-9D69-6224B5C99294}"/>
                </a:ext>
              </a:extLst>
            </p:cNvPr>
            <p:cNvSpPr txBox="1"/>
            <p:nvPr/>
          </p:nvSpPr>
          <p:spPr>
            <a:xfrm>
              <a:off x="8991070" y="5418596"/>
              <a:ext cx="238471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x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A4927A-85B2-164D-9AFE-9B7369DA0687}"/>
              </a:ext>
            </a:extLst>
          </p:cNvPr>
          <p:cNvGrpSpPr/>
          <p:nvPr/>
        </p:nvGrpSpPr>
        <p:grpSpPr>
          <a:xfrm>
            <a:off x="7125965" y="1716869"/>
            <a:ext cx="3968680" cy="1530557"/>
            <a:chOff x="7125965" y="1716869"/>
            <a:chExt cx="3968680" cy="153055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9E24756-0489-0841-A511-667E62070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25965" y="1716869"/>
              <a:ext cx="3968680" cy="153055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7D857F-0DB7-7549-91A5-2B6E215F9245}"/>
                </a:ext>
              </a:extLst>
            </p:cNvPr>
            <p:cNvSpPr txBox="1"/>
            <p:nvPr/>
          </p:nvSpPr>
          <p:spPr>
            <a:xfrm>
              <a:off x="8886690" y="2666558"/>
              <a:ext cx="38440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53</a:t>
              </a:r>
              <a:r>
                <a:rPr lang="en-GB" sz="1050" dirty="0"/>
                <a:t>°</a:t>
              </a:r>
              <a:endParaRPr lang="en-US" sz="105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2B8593A-F3F9-A645-8678-F59FE89B71B9}"/>
                </a:ext>
              </a:extLst>
            </p:cNvPr>
            <p:cNvSpPr txBox="1"/>
            <p:nvPr/>
          </p:nvSpPr>
          <p:spPr>
            <a:xfrm>
              <a:off x="8318581" y="2910882"/>
              <a:ext cx="38440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57</a:t>
              </a:r>
              <a:r>
                <a:rPr lang="en-GB" sz="1050" dirty="0"/>
                <a:t>°</a:t>
              </a:r>
              <a:endParaRPr lang="en-US" sz="1050" dirty="0"/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DFB62735-D6FE-F848-913B-E0D1443A97B2}"/>
              </a:ext>
            </a:extLst>
          </p:cNvPr>
          <p:cNvSpPr/>
          <p:nvPr/>
        </p:nvSpPr>
        <p:spPr>
          <a:xfrm>
            <a:off x="3877401" y="3109249"/>
            <a:ext cx="1133732" cy="262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 = 117</a:t>
            </a:r>
            <a:r>
              <a:rPr lang="en-GB" dirty="0"/>
              <a:t>°</a:t>
            </a:r>
            <a:endParaRPr lang="en-US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769B577-1A9A-124D-9830-7C06E1B85F14}"/>
              </a:ext>
            </a:extLst>
          </p:cNvPr>
          <p:cNvSpPr/>
          <p:nvPr/>
        </p:nvSpPr>
        <p:spPr>
          <a:xfrm>
            <a:off x="4094479" y="5541934"/>
            <a:ext cx="1055251" cy="281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 = 73</a:t>
            </a:r>
            <a:r>
              <a:rPr lang="en-GB" dirty="0"/>
              <a:t>°</a:t>
            </a:r>
            <a:endParaRPr lang="en-US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26B77DB-0A2B-A64D-BA20-87FCE4C642AF}"/>
              </a:ext>
            </a:extLst>
          </p:cNvPr>
          <p:cNvSpPr/>
          <p:nvPr/>
        </p:nvSpPr>
        <p:spPr>
          <a:xfrm>
            <a:off x="8759222" y="5152702"/>
            <a:ext cx="894366" cy="281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 = 60</a:t>
            </a:r>
            <a:r>
              <a:rPr lang="en-GB" dirty="0"/>
              <a:t>°</a:t>
            </a:r>
            <a:endParaRPr lang="en-US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D06159D-0F30-2249-BFFC-648AE775E556}"/>
              </a:ext>
            </a:extLst>
          </p:cNvPr>
          <p:cNvSpPr/>
          <p:nvPr/>
        </p:nvSpPr>
        <p:spPr>
          <a:xfrm>
            <a:off x="9792705" y="2932972"/>
            <a:ext cx="941695" cy="281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 = 70</a:t>
            </a:r>
            <a:r>
              <a:rPr lang="en-GB" dirty="0"/>
              <a:t>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CC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	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en-GB" sz="3200" u="sng" noProof="0" dirty="0" smtClean="0">
                <a:solidFill>
                  <a:prstClr val="black"/>
                </a:solidFill>
                <a:latin typeface="Calibri" panose="020F0502020204030204"/>
              </a:rPr>
              <a:t>10.02</a:t>
            </a:r>
            <a:r>
              <a:rPr kumimoji="0" lang="en-GB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.2021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17" y="1727624"/>
            <a:ext cx="2219325" cy="1104900"/>
          </a:xfrm>
          <a:prstGeom prst="rect">
            <a:avLst/>
          </a:prstGeom>
          <a:ln>
            <a:solidFill>
              <a:srgbClr val="41719C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62617" y="283252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000" u="sng" dirty="0">
                <a:solidFill>
                  <a:prstClr val="black"/>
                </a:solidFill>
              </a:rPr>
              <a:t>LO: To be able to </a:t>
            </a:r>
            <a:r>
              <a:rPr lang="en-GB" sz="4000" u="sng" dirty="0" smtClean="0">
                <a:solidFill>
                  <a:prstClr val="black"/>
                </a:solidFill>
              </a:rPr>
              <a:t>calculate </a:t>
            </a:r>
            <a:r>
              <a:rPr lang="en-GB" sz="4000" u="sng" dirty="0">
                <a:solidFill>
                  <a:prstClr val="black"/>
                </a:solidFill>
              </a:rPr>
              <a:t>angles around a </a:t>
            </a:r>
            <a:r>
              <a:rPr lang="en-GB" sz="4000" u="sng" dirty="0" smtClean="0">
                <a:solidFill>
                  <a:prstClr val="black"/>
                </a:solidFill>
              </a:rPr>
              <a:t>point. </a:t>
            </a:r>
            <a:endParaRPr lang="en-GB" sz="4000" u="sng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289" y="1614274"/>
            <a:ext cx="7886700" cy="994172"/>
          </a:xfrm>
        </p:spPr>
        <p:txBody>
          <a:bodyPr/>
          <a:lstStyle/>
          <a:p>
            <a:r>
              <a:rPr lang="en-GB">
                <a:latin typeface="Calibri"/>
                <a:cs typeface="Calibri"/>
              </a:rPr>
              <a:t>Times-table practise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289" y="2539977"/>
            <a:ext cx="8828324" cy="326350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/>
              <a:t>Spend at least 15mins practising your times-tables.</a:t>
            </a:r>
          </a:p>
          <a:p>
            <a:endParaRPr lang="en-GB"/>
          </a:p>
          <a:p>
            <a:r>
              <a:rPr lang="en-GB"/>
              <a:t>This can be done on TTRS, hit the button or any other times-table website.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Use the Times-Tables Rock Stars app or website.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Alternatively, copy and paste the following link into a web browser:</a:t>
            </a:r>
          </a:p>
          <a:p>
            <a:pPr marL="0" indent="0">
              <a:buNone/>
            </a:pPr>
            <a:r>
              <a:rPr lang="en-GB" sz="1700">
                <a:hlinkClick r:id="rId2"/>
              </a:rPr>
              <a:t>https://www.topmarks.co.uk/maths-games/7-11-years/times-tables</a:t>
            </a:r>
            <a:endParaRPr lang="en-GB" sz="1700"/>
          </a:p>
          <a:p>
            <a:pPr marL="0" indent="0">
              <a:buNone/>
            </a:pPr>
            <a:endParaRPr lang="en-GB" sz="1125"/>
          </a:p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942" y="358132"/>
            <a:ext cx="3583333" cy="13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6100626" y="3851163"/>
            <a:ext cx="4415246" cy="14107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307" y="5972340"/>
            <a:ext cx="11601934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also copy and paste this link if you would prefer: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4"/>
            </a:endParaRPr>
          </a:p>
          <a:p>
            <a:pPr lvl="0"/>
            <a:r>
              <a:rPr lang="en-GB" sz="1600" dirty="0">
                <a:solidFill>
                  <a:prstClr val="black"/>
                </a:solidFill>
              </a:rPr>
              <a:t>https://</a:t>
            </a:r>
            <a:r>
              <a:rPr lang="en-GB" sz="1600" dirty="0">
                <a:solidFill>
                  <a:prstClr val="black"/>
                </a:solidFill>
                <a:hlinkClick r:id="rId5" action="ppaction://hlinkfile"/>
              </a:rPr>
              <a:t>classroom.thenational.academy/lessons/find-missing-angles-around-a-point-and-on-a-straight-line-c9k32c?activity=video&amp;step=1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950" y="3279430"/>
            <a:ext cx="4096867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57345"/>
          <p:cNvSpPr>
            <a:spLocks noGrp="1" noChangeArrowheads="1"/>
          </p:cNvSpPr>
          <p:nvPr>
            <p:ph type="title"/>
          </p:nvPr>
        </p:nvSpPr>
        <p:spPr>
          <a:xfrm>
            <a:off x="252563" y="243840"/>
            <a:ext cx="10608477" cy="982095"/>
          </a:xfrm>
        </p:spPr>
        <p:txBody>
          <a:bodyPr>
            <a:normAutofit/>
          </a:bodyPr>
          <a:lstStyle/>
          <a:p>
            <a:pPr algn="l"/>
            <a:r>
              <a:rPr lang="en-GB" altLang="zh-CN" sz="3200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Recap</a:t>
            </a:r>
            <a:endParaRPr lang="en-GB" altLang="en-US" sz="3200" i="1" baseline="300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563"/>
          <a:stretch/>
        </p:blipFill>
        <p:spPr>
          <a:xfrm>
            <a:off x="746498" y="1954465"/>
            <a:ext cx="9956538" cy="31966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932238-35DB-4DAF-82E9-1095CCFB140F}"/>
              </a:ext>
            </a:extLst>
          </p:cNvPr>
          <p:cNvSpPr txBox="1"/>
          <p:nvPr/>
        </p:nvSpPr>
        <p:spPr>
          <a:xfrm>
            <a:off x="3099619" y="441183"/>
            <a:ext cx="5726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Reflect the triangle in the y-axis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C2A065-5912-435B-8629-DAF7F0514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258B43-932E-48A7-A7FE-A3F731A9FE2E}"/>
              </a:ext>
            </a:extLst>
          </p:cNvPr>
          <p:cNvSpPr txBox="1"/>
          <p:nvPr/>
        </p:nvSpPr>
        <p:spPr>
          <a:xfrm>
            <a:off x="5272172" y="4850652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F5A97D-DBC3-4372-957F-9E3C688A78E9}"/>
              </a:ext>
            </a:extLst>
          </p:cNvPr>
          <p:cNvSpPr txBox="1"/>
          <p:nvPr/>
        </p:nvSpPr>
        <p:spPr>
          <a:xfrm>
            <a:off x="10703036" y="4258087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X-AXIS</a:t>
            </a:r>
          </a:p>
        </p:txBody>
      </p:sp>
    </p:spTree>
    <p:extLst>
      <p:ext uri="{BB962C8B-B14F-4D97-AF65-F5344CB8AC3E}">
        <p14:creationId xmlns:p14="http://schemas.microsoft.com/office/powerpoint/2010/main" val="41162859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882" y="2219006"/>
            <a:ext cx="7197260" cy="2637592"/>
          </a:xfrm>
          <a:prstGeom prst="rect">
            <a:avLst/>
          </a:prstGeom>
        </p:spPr>
      </p:pic>
      <p:sp>
        <p:nvSpPr>
          <p:cNvPr id="6" name="标题 57345"/>
          <p:cNvSpPr>
            <a:spLocks noGrp="1" noChangeArrowheads="1"/>
          </p:cNvSpPr>
          <p:nvPr>
            <p:ph type="title"/>
          </p:nvPr>
        </p:nvSpPr>
        <p:spPr>
          <a:xfrm>
            <a:off x="316328" y="-50278"/>
            <a:ext cx="6867525" cy="1600200"/>
          </a:xfrm>
        </p:spPr>
        <p:txBody>
          <a:bodyPr/>
          <a:lstStyle/>
          <a:p>
            <a:pPr eaLnBrk="1" hangingPunct="1"/>
            <a:r>
              <a:rPr lang="en-GB" altLang="zh-CN" i="1" dirty="0">
                <a:solidFill>
                  <a:srgbClr val="C00000"/>
                </a:solidFill>
              </a:rPr>
              <a:t>Recap</a:t>
            </a:r>
            <a:endParaRPr lang="zh-CN" altLang="en-US" i="1" dirty="0">
              <a:solidFill>
                <a:srgbClr val="C00000"/>
              </a:solidFill>
            </a:endParaRPr>
          </a:p>
        </p:txBody>
      </p:sp>
      <p:sp>
        <p:nvSpPr>
          <p:cNvPr id="7" name="标题 57345"/>
          <p:cNvSpPr txBox="1">
            <a:spLocks noChangeArrowheads="1"/>
          </p:cNvSpPr>
          <p:nvPr/>
        </p:nvSpPr>
        <p:spPr>
          <a:xfrm>
            <a:off x="5160600" y="4874622"/>
            <a:ext cx="6867525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altLang="zh-CN" sz="3200" i="1" dirty="0" smtClean="0">
                <a:solidFill>
                  <a:srgbClr val="C00000"/>
                </a:solidFill>
              </a:rPr>
              <a:t>Remember, angles on a straight line add up to 180°</a:t>
            </a:r>
            <a:endParaRPr lang="zh-CN" altLang="en-US" sz="3200" i="1" dirty="0">
              <a:solidFill>
                <a:srgbClr val="C00000"/>
              </a:solidFill>
            </a:endParaRPr>
          </a:p>
        </p:txBody>
      </p:sp>
      <p:sp>
        <p:nvSpPr>
          <p:cNvPr id="8" name="标题 57345"/>
          <p:cNvSpPr txBox="1">
            <a:spLocks noChangeArrowheads="1"/>
          </p:cNvSpPr>
          <p:nvPr/>
        </p:nvSpPr>
        <p:spPr>
          <a:xfrm>
            <a:off x="244610" y="749822"/>
            <a:ext cx="7558269" cy="1279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zh-CN" sz="2800" i="1" dirty="0" smtClean="0">
                <a:solidFill>
                  <a:schemeClr val="accent6"/>
                </a:solidFill>
              </a:rPr>
              <a:t>Can you complete the number sentences below?</a:t>
            </a:r>
            <a:endParaRPr lang="zh-CN" altLang="en-US" sz="2800" i="1" dirty="0">
              <a:solidFill>
                <a:schemeClr val="accent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7D36B9-4C5D-014B-9419-ACC92A002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823493"/>
            <a:ext cx="1147940" cy="85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6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52"/>
          <a:stretch/>
        </p:blipFill>
        <p:spPr>
          <a:xfrm>
            <a:off x="3143794" y="1448298"/>
            <a:ext cx="4580710" cy="4431778"/>
          </a:xfrm>
          <a:prstGeom prst="rect">
            <a:avLst/>
          </a:prstGeom>
        </p:spPr>
      </p:pic>
      <p:sp>
        <p:nvSpPr>
          <p:cNvPr id="8" name="AutoShape 6" descr="Understanding Angles and its Types – MathsTips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标题 57345"/>
          <p:cNvSpPr>
            <a:spLocks noGrp="1" noChangeArrowheads="1"/>
          </p:cNvSpPr>
          <p:nvPr>
            <p:ph type="title"/>
          </p:nvPr>
        </p:nvSpPr>
        <p:spPr>
          <a:xfrm>
            <a:off x="316328" y="-50278"/>
            <a:ext cx="8270323" cy="1600200"/>
          </a:xfrm>
        </p:spPr>
        <p:txBody>
          <a:bodyPr/>
          <a:lstStyle/>
          <a:p>
            <a:pPr eaLnBrk="1" hangingPunct="1"/>
            <a:r>
              <a:rPr lang="en-GB" altLang="zh-CN" i="1" dirty="0" smtClean="0">
                <a:solidFill>
                  <a:srgbClr val="C00000"/>
                </a:solidFill>
              </a:rPr>
              <a:t>There are ____°in a full turn</a:t>
            </a:r>
            <a:endParaRPr lang="zh-CN" altLang="en-US" i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93" y="1448298"/>
            <a:ext cx="5651863" cy="4431778"/>
          </a:xfrm>
          <a:prstGeom prst="rect">
            <a:avLst/>
          </a:prstGeom>
        </p:spPr>
      </p:pic>
      <p:sp>
        <p:nvSpPr>
          <p:cNvPr id="6" name="标题 57345"/>
          <p:cNvSpPr txBox="1">
            <a:spLocks noChangeArrowheads="1"/>
          </p:cNvSpPr>
          <p:nvPr/>
        </p:nvSpPr>
        <p:spPr>
          <a:xfrm>
            <a:off x="2699657" y="406626"/>
            <a:ext cx="1105989" cy="686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zh-CN" i="1" dirty="0" smtClean="0">
                <a:solidFill>
                  <a:schemeClr val="tx2"/>
                </a:solidFill>
              </a:rPr>
              <a:t>360</a:t>
            </a:r>
            <a:endParaRPr lang="zh-CN" altLang="en-US" i="1" dirty="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7D36B9-4C5D-014B-9419-ACC92A002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823493"/>
            <a:ext cx="1147940" cy="85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1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5_SUM_B2_PP_0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8" t="36912" r="64191" b="43278"/>
          <a:stretch/>
        </p:blipFill>
        <p:spPr>
          <a:xfrm>
            <a:off x="8269301" y="1828800"/>
            <a:ext cx="3449270" cy="3554633"/>
          </a:xfrm>
          <a:prstGeom prst="rect">
            <a:avLst/>
          </a:prstGeom>
        </p:spPr>
      </p:pic>
      <p:sp>
        <p:nvSpPr>
          <p:cNvPr id="6" name="标题 57345"/>
          <p:cNvSpPr>
            <a:spLocks noGrp="1" noChangeArrowheads="1"/>
          </p:cNvSpPr>
          <p:nvPr>
            <p:ph type="title"/>
          </p:nvPr>
        </p:nvSpPr>
        <p:spPr>
          <a:xfrm>
            <a:off x="203117" y="-294118"/>
            <a:ext cx="6867525" cy="1600200"/>
          </a:xfrm>
        </p:spPr>
        <p:txBody>
          <a:bodyPr/>
          <a:lstStyle/>
          <a:p>
            <a:pPr eaLnBrk="1" hangingPunct="1"/>
            <a:r>
              <a:rPr lang="en-GB" altLang="zh-CN" i="1" dirty="0" smtClean="0">
                <a:solidFill>
                  <a:srgbClr val="C00000"/>
                </a:solidFill>
              </a:rPr>
              <a:t>Angles that meet at a point</a:t>
            </a:r>
            <a:endParaRPr lang="zh-CN" altLang="en-US" i="1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5685" y="1079659"/>
            <a:ext cx="10515600" cy="50891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We know they will always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have a total of 360°</a:t>
            </a:r>
          </a:p>
          <a:p>
            <a:pPr marL="0" indent="0">
              <a:buNone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To find a missing angle we can find the total of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the angles we have and subtract this from 360°</a:t>
            </a:r>
          </a:p>
          <a:p>
            <a:pPr marL="0" indent="0">
              <a:buNone/>
            </a:pPr>
            <a:endParaRPr lang="en-GB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Here we have 60° already identified.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Therefore, we know the remaining angle (a) = 360° - 60°</a:t>
            </a: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So,</a:t>
            </a: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360° </a:t>
            </a:r>
            <a:r>
              <a:rPr lang="en-GB" dirty="0">
                <a:solidFill>
                  <a:schemeClr val="accent6"/>
                </a:solidFill>
              </a:rPr>
              <a:t>– </a:t>
            </a:r>
            <a:r>
              <a:rPr lang="en-GB" dirty="0" smtClean="0">
                <a:solidFill>
                  <a:schemeClr val="accent6"/>
                </a:solidFill>
              </a:rPr>
              <a:t>60° </a:t>
            </a:r>
            <a:r>
              <a:rPr lang="en-GB" dirty="0">
                <a:solidFill>
                  <a:schemeClr val="accent6"/>
                </a:solidFill>
              </a:rPr>
              <a:t>= </a:t>
            </a:r>
            <a:r>
              <a:rPr lang="en-GB" dirty="0" smtClean="0">
                <a:solidFill>
                  <a:schemeClr val="accent6"/>
                </a:solidFill>
              </a:rPr>
              <a:t>300°</a:t>
            </a: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Therefore, </a:t>
            </a:r>
            <a:r>
              <a:rPr lang="en-GB" dirty="0" smtClean="0">
                <a:solidFill>
                  <a:schemeClr val="accent6"/>
                </a:solidFill>
              </a:rPr>
              <a:t>a = 140</a:t>
            </a:r>
            <a:r>
              <a:rPr lang="en-GB" dirty="0">
                <a:solidFill>
                  <a:schemeClr val="accent6"/>
                </a:solidFill>
              </a:rPr>
              <a:t>°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7D36B9-4C5D-014B-9419-ACC92A002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823493"/>
            <a:ext cx="1147940" cy="85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7345"/>
          <p:cNvSpPr>
            <a:spLocks noGrp="1" noChangeArrowheads="1"/>
          </p:cNvSpPr>
          <p:nvPr>
            <p:ph type="title"/>
          </p:nvPr>
        </p:nvSpPr>
        <p:spPr>
          <a:xfrm>
            <a:off x="203117" y="-294118"/>
            <a:ext cx="6867525" cy="1600200"/>
          </a:xfrm>
        </p:spPr>
        <p:txBody>
          <a:bodyPr/>
          <a:lstStyle/>
          <a:p>
            <a:pPr eaLnBrk="1" hangingPunct="1"/>
            <a:r>
              <a:rPr lang="en-GB" altLang="zh-CN" i="1" dirty="0" smtClean="0">
                <a:solidFill>
                  <a:srgbClr val="C00000"/>
                </a:solidFill>
              </a:rPr>
              <a:t>Angles that meet at a point</a:t>
            </a:r>
            <a:endParaRPr lang="zh-CN" altLang="en-US" i="1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5685" y="1079659"/>
            <a:ext cx="10515600" cy="5089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Another example: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Here we have 129° already identified.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Therefore, we know the remaining angle (c) = 360° - 129°</a:t>
            </a: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So,</a:t>
            </a: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360° </a:t>
            </a:r>
            <a:r>
              <a:rPr lang="en-GB" dirty="0">
                <a:solidFill>
                  <a:schemeClr val="accent6"/>
                </a:solidFill>
              </a:rPr>
              <a:t>– </a:t>
            </a:r>
            <a:r>
              <a:rPr lang="en-GB" dirty="0" smtClean="0">
                <a:solidFill>
                  <a:schemeClr val="accent6"/>
                </a:solidFill>
              </a:rPr>
              <a:t>129° </a:t>
            </a:r>
            <a:r>
              <a:rPr lang="en-GB" dirty="0">
                <a:solidFill>
                  <a:schemeClr val="accent6"/>
                </a:solidFill>
              </a:rPr>
              <a:t>= </a:t>
            </a:r>
            <a:r>
              <a:rPr lang="en-GB" dirty="0" smtClean="0">
                <a:solidFill>
                  <a:schemeClr val="accent6"/>
                </a:solidFill>
              </a:rPr>
              <a:t>231°</a:t>
            </a: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Therefore, c</a:t>
            </a:r>
            <a:r>
              <a:rPr lang="en-GB" dirty="0" smtClean="0">
                <a:solidFill>
                  <a:schemeClr val="accent6"/>
                </a:solidFill>
              </a:rPr>
              <a:t> = 231°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8" name="Picture 7" descr="Y5_SUM_B2_PP_0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8" t="37430" r="27879" b="43979"/>
          <a:stretch/>
        </p:blipFill>
        <p:spPr>
          <a:xfrm>
            <a:off x="8752114" y="2342605"/>
            <a:ext cx="3230881" cy="3230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7D36B9-4C5D-014B-9419-ACC92A002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823493"/>
            <a:ext cx="1147940" cy="85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7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7345"/>
          <p:cNvSpPr>
            <a:spLocks noGrp="1" noChangeArrowheads="1"/>
          </p:cNvSpPr>
          <p:nvPr>
            <p:ph type="title"/>
          </p:nvPr>
        </p:nvSpPr>
        <p:spPr>
          <a:xfrm>
            <a:off x="203117" y="-294118"/>
            <a:ext cx="6867525" cy="1600200"/>
          </a:xfrm>
        </p:spPr>
        <p:txBody>
          <a:bodyPr/>
          <a:lstStyle/>
          <a:p>
            <a:pPr eaLnBrk="1" hangingPunct="1"/>
            <a:r>
              <a:rPr lang="en-GB" altLang="zh-CN" i="1" dirty="0" smtClean="0">
                <a:solidFill>
                  <a:srgbClr val="C00000"/>
                </a:solidFill>
              </a:rPr>
              <a:t>Angles that meet at a point</a:t>
            </a:r>
            <a:endParaRPr lang="zh-CN" altLang="en-US" i="1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5685" y="2812869"/>
            <a:ext cx="10515600" cy="3355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Have a go at calculating angle d.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Remember, </a:t>
            </a:r>
            <a:r>
              <a:rPr lang="en-GB" i="1" dirty="0" smtClean="0">
                <a:solidFill>
                  <a:schemeClr val="accent6"/>
                </a:solidFill>
              </a:rPr>
              <a:t>360° - the know angle = missing angle</a:t>
            </a:r>
            <a:r>
              <a:rPr lang="en-GB" dirty="0" smtClean="0">
                <a:solidFill>
                  <a:schemeClr val="accent6"/>
                </a:solidFill>
              </a:rPr>
              <a:t>.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5" name="Picture 4" descr="Y5_SUM_B2_PP_0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1" t="65855" r="30641" b="3565"/>
          <a:stretch/>
        </p:blipFill>
        <p:spPr>
          <a:xfrm>
            <a:off x="7933510" y="934418"/>
            <a:ext cx="3901440" cy="4892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D67664-04E0-4327-8AF7-62C6E60E7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3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7345"/>
          <p:cNvSpPr>
            <a:spLocks noGrp="1" noChangeArrowheads="1"/>
          </p:cNvSpPr>
          <p:nvPr>
            <p:ph type="title"/>
          </p:nvPr>
        </p:nvSpPr>
        <p:spPr>
          <a:xfrm>
            <a:off x="229243" y="-128655"/>
            <a:ext cx="6867525" cy="1600200"/>
          </a:xfrm>
        </p:spPr>
        <p:txBody>
          <a:bodyPr/>
          <a:lstStyle/>
          <a:p>
            <a:pPr eaLnBrk="1" hangingPunct="1"/>
            <a:r>
              <a:rPr lang="en-GB" altLang="zh-CN" i="1" dirty="0" smtClean="0">
                <a:solidFill>
                  <a:srgbClr val="C00000"/>
                </a:solidFill>
              </a:rPr>
              <a:t>How did you do?</a:t>
            </a:r>
            <a:endParaRPr lang="zh-CN" altLang="en-US" i="1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5685" y="2812869"/>
            <a:ext cx="10515600" cy="3355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360° - 205° = 155°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5" name="Picture 4" descr="Y5_SUM_B2_PP_0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1" t="65855" r="30641" b="3565"/>
          <a:stretch/>
        </p:blipFill>
        <p:spPr>
          <a:xfrm>
            <a:off x="7933510" y="934418"/>
            <a:ext cx="3901440" cy="48929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54" y="4490861"/>
            <a:ext cx="2264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C00000"/>
                </a:solidFill>
              </a:rPr>
              <a:t>155°</a:t>
            </a:r>
            <a:endParaRPr lang="en-GB" sz="600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D67664-04E0-4327-8AF7-62C6E60E7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871" y="1389700"/>
            <a:ext cx="5679358" cy="49601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18988"/>
          <a:stretch/>
        </p:blipFill>
        <p:spPr>
          <a:xfrm>
            <a:off x="2699619" y="1389700"/>
            <a:ext cx="5679358" cy="4018323"/>
          </a:xfrm>
          <a:prstGeom prst="rect">
            <a:avLst/>
          </a:prstGeom>
        </p:spPr>
      </p:pic>
      <p:sp>
        <p:nvSpPr>
          <p:cNvPr id="6" name="标题 57345"/>
          <p:cNvSpPr>
            <a:spLocks noGrp="1" noChangeArrowheads="1"/>
          </p:cNvSpPr>
          <p:nvPr>
            <p:ph type="title"/>
          </p:nvPr>
        </p:nvSpPr>
        <p:spPr>
          <a:xfrm>
            <a:off x="316328" y="-50278"/>
            <a:ext cx="9210849" cy="1600200"/>
          </a:xfrm>
        </p:spPr>
        <p:txBody>
          <a:bodyPr/>
          <a:lstStyle/>
          <a:p>
            <a:pPr eaLnBrk="1" hangingPunct="1"/>
            <a:r>
              <a:rPr lang="en-GB" altLang="zh-CN" i="1" dirty="0" smtClean="0">
                <a:solidFill>
                  <a:srgbClr val="C00000"/>
                </a:solidFill>
              </a:rPr>
              <a:t>Multiple angles that meet at a point</a:t>
            </a:r>
            <a:endParaRPr lang="zh-CN" altLang="en-US" i="1" dirty="0">
              <a:solidFill>
                <a:srgbClr val="C00000"/>
              </a:solidFill>
            </a:endParaRPr>
          </a:p>
        </p:txBody>
      </p:sp>
      <p:sp>
        <p:nvSpPr>
          <p:cNvPr id="8" name="标题 57345"/>
          <p:cNvSpPr txBox="1">
            <a:spLocks noChangeArrowheads="1"/>
          </p:cNvSpPr>
          <p:nvPr/>
        </p:nvSpPr>
        <p:spPr>
          <a:xfrm>
            <a:off x="244610" y="749822"/>
            <a:ext cx="7558269" cy="1279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zh-CN" altLang="en-US" sz="2800" i="1" dirty="0">
              <a:solidFill>
                <a:schemeClr val="accent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7D36B9-4C5D-014B-9419-ACC92A002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823493"/>
            <a:ext cx="1147940" cy="85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6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7345"/>
          <p:cNvSpPr>
            <a:spLocks noGrp="1" noChangeArrowheads="1"/>
          </p:cNvSpPr>
          <p:nvPr>
            <p:ph type="title"/>
          </p:nvPr>
        </p:nvSpPr>
        <p:spPr>
          <a:xfrm>
            <a:off x="316328" y="-50278"/>
            <a:ext cx="6867525" cy="1600200"/>
          </a:xfrm>
        </p:spPr>
        <p:txBody>
          <a:bodyPr/>
          <a:lstStyle/>
          <a:p>
            <a:pPr eaLnBrk="1" hangingPunct="1"/>
            <a:r>
              <a:rPr lang="en-GB" altLang="zh-CN" i="1" dirty="0" smtClean="0">
                <a:solidFill>
                  <a:srgbClr val="C00000"/>
                </a:solidFill>
              </a:rPr>
              <a:t>Angles that meet at a point</a:t>
            </a:r>
            <a:endParaRPr lang="zh-CN" altLang="en-US" i="1" dirty="0">
              <a:solidFill>
                <a:srgbClr val="C00000"/>
              </a:solidFill>
            </a:endParaRPr>
          </a:p>
        </p:txBody>
      </p:sp>
      <p:sp>
        <p:nvSpPr>
          <p:cNvPr id="8" name="标题 57345"/>
          <p:cNvSpPr txBox="1">
            <a:spLocks noChangeArrowheads="1"/>
          </p:cNvSpPr>
          <p:nvPr/>
        </p:nvSpPr>
        <p:spPr>
          <a:xfrm>
            <a:off x="244610" y="749822"/>
            <a:ext cx="7558269" cy="1279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zh-CN" altLang="en-US" sz="2800" i="1" dirty="0">
              <a:solidFill>
                <a:schemeClr val="accent6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29193" y="1549922"/>
            <a:ext cx="10515600" cy="42693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These will always have a total of 360°</a:t>
            </a:r>
          </a:p>
          <a:p>
            <a:pPr marL="0" indent="0">
              <a:buNone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To find a missing angle we can find the total of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the angles we have and subtract this from 360°</a:t>
            </a:r>
          </a:p>
          <a:p>
            <a:pPr marL="0" indent="0">
              <a:buNone/>
            </a:pP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E.g.</a:t>
            </a: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95° </a:t>
            </a:r>
            <a:r>
              <a:rPr lang="en-GB" dirty="0">
                <a:solidFill>
                  <a:schemeClr val="accent6"/>
                </a:solidFill>
              </a:rPr>
              <a:t>+ </a:t>
            </a:r>
            <a:r>
              <a:rPr lang="en-GB" dirty="0" smtClean="0">
                <a:solidFill>
                  <a:schemeClr val="accent6"/>
                </a:solidFill>
              </a:rPr>
              <a:t>125° </a:t>
            </a:r>
            <a:r>
              <a:rPr lang="en-GB" dirty="0">
                <a:solidFill>
                  <a:schemeClr val="accent6"/>
                </a:solidFill>
              </a:rPr>
              <a:t>= 220°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360° </a:t>
            </a:r>
            <a:r>
              <a:rPr lang="en-GB" dirty="0">
                <a:solidFill>
                  <a:schemeClr val="accent6"/>
                </a:solidFill>
              </a:rPr>
              <a:t>– </a:t>
            </a:r>
            <a:r>
              <a:rPr lang="en-GB" dirty="0" smtClean="0">
                <a:solidFill>
                  <a:schemeClr val="accent6"/>
                </a:solidFill>
              </a:rPr>
              <a:t>220° </a:t>
            </a:r>
            <a:r>
              <a:rPr lang="en-GB" dirty="0">
                <a:solidFill>
                  <a:schemeClr val="accent6"/>
                </a:solidFill>
              </a:rPr>
              <a:t>= 140°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Therefore, the missing angle is 140°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95693" y="1911883"/>
            <a:ext cx="3427870" cy="2985156"/>
            <a:chOff x="7595693" y="1911883"/>
            <a:chExt cx="3427870" cy="2985156"/>
          </a:xfrm>
        </p:grpSpPr>
        <p:pic>
          <p:nvPicPr>
            <p:cNvPr id="10" name="Picture 2" descr="C:\Users\deborah.donnelly\AppData\Local\Microsoft\Windows\Temporary Internet Files\Content.IE5\JQX6PPAZ\angles_at_a_point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693" y="1911883"/>
              <a:ext cx="3427870" cy="2985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067711" y="3232072"/>
              <a:ext cx="7228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95°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30938" y="4100965"/>
              <a:ext cx="7228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125°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62540" y="2861865"/>
              <a:ext cx="7228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140°</a:t>
              </a:r>
              <a:endParaRPr lang="en-GB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9301729" y="2899390"/>
            <a:ext cx="518474" cy="301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7D36B9-4C5D-014B-9419-ACC92A002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823493"/>
            <a:ext cx="1147940" cy="85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5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7345"/>
          <p:cNvSpPr>
            <a:spLocks noGrp="1" noChangeArrowheads="1"/>
          </p:cNvSpPr>
          <p:nvPr>
            <p:ph type="title"/>
          </p:nvPr>
        </p:nvSpPr>
        <p:spPr>
          <a:xfrm>
            <a:off x="316328" y="-50278"/>
            <a:ext cx="6867525" cy="1600200"/>
          </a:xfrm>
        </p:spPr>
        <p:txBody>
          <a:bodyPr/>
          <a:lstStyle/>
          <a:p>
            <a:pPr eaLnBrk="1" hangingPunct="1"/>
            <a:r>
              <a:rPr lang="en-GB" altLang="zh-CN" i="1" dirty="0" smtClean="0">
                <a:solidFill>
                  <a:srgbClr val="C00000"/>
                </a:solidFill>
              </a:rPr>
              <a:t>Angles that meet at a point</a:t>
            </a:r>
            <a:endParaRPr lang="zh-CN" altLang="en-US" i="1" dirty="0">
              <a:solidFill>
                <a:srgbClr val="C00000"/>
              </a:solidFill>
            </a:endParaRPr>
          </a:p>
        </p:txBody>
      </p:sp>
      <p:sp>
        <p:nvSpPr>
          <p:cNvPr id="8" name="标题 57345"/>
          <p:cNvSpPr txBox="1">
            <a:spLocks noChangeArrowheads="1"/>
          </p:cNvSpPr>
          <p:nvPr/>
        </p:nvSpPr>
        <p:spPr>
          <a:xfrm>
            <a:off x="244610" y="749822"/>
            <a:ext cx="7558269" cy="1279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zh-CN" altLang="en-US" sz="2800" i="1" dirty="0">
              <a:solidFill>
                <a:schemeClr val="accent6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573" y="2200117"/>
            <a:ext cx="3448086" cy="317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29193" y="1549922"/>
            <a:ext cx="6281207" cy="42693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Another example:</a:t>
            </a:r>
          </a:p>
          <a:p>
            <a:pPr marL="0" indent="0">
              <a:buNone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To find the missing angle (c), we need to firstly add all of the known angles together.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110° + </a:t>
            </a:r>
            <a:r>
              <a:rPr lang="en-GB" dirty="0" smtClean="0">
                <a:solidFill>
                  <a:schemeClr val="accent6"/>
                </a:solidFill>
              </a:rPr>
              <a:t>80° + 40° + 60° = 290°</a:t>
            </a:r>
          </a:p>
          <a:p>
            <a:pPr marL="0" indent="0">
              <a:buNone/>
            </a:pP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Next, we subtract this from 360°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360° - 290°  = 70°</a:t>
            </a:r>
          </a:p>
          <a:p>
            <a:pPr marL="0" indent="0">
              <a:buNone/>
            </a:pP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C = 70°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1208" y="3027507"/>
            <a:ext cx="7228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110°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328397" y="4703907"/>
            <a:ext cx="7228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80°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627674" y="4519241"/>
            <a:ext cx="7228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40°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266268" y="3469251"/>
            <a:ext cx="7228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60°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7D36B9-4C5D-014B-9419-ACC92A002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823493"/>
            <a:ext cx="1147940" cy="85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8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7345"/>
          <p:cNvSpPr>
            <a:spLocks noGrp="1" noChangeArrowheads="1"/>
          </p:cNvSpPr>
          <p:nvPr>
            <p:ph type="title"/>
          </p:nvPr>
        </p:nvSpPr>
        <p:spPr>
          <a:xfrm>
            <a:off x="203117" y="-294118"/>
            <a:ext cx="6867525" cy="1600200"/>
          </a:xfrm>
        </p:spPr>
        <p:txBody>
          <a:bodyPr/>
          <a:lstStyle/>
          <a:p>
            <a:pPr eaLnBrk="1" hangingPunct="1"/>
            <a:r>
              <a:rPr lang="en-GB" altLang="zh-CN" i="1" dirty="0" smtClean="0">
                <a:solidFill>
                  <a:srgbClr val="C00000"/>
                </a:solidFill>
              </a:rPr>
              <a:t>Angles that meet at a point</a:t>
            </a:r>
            <a:endParaRPr lang="zh-CN" altLang="en-US" i="1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3117" y="1079658"/>
            <a:ext cx="6798574" cy="5089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Another example: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Here we have 130° and 70° already identified.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Therefore, we know the remaining angle (m) = 360° - (130° + 70°)</a:t>
            </a: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So,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130° + 70° = 200°</a:t>
            </a: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360° </a:t>
            </a:r>
            <a:r>
              <a:rPr lang="en-GB" dirty="0">
                <a:solidFill>
                  <a:schemeClr val="accent6"/>
                </a:solidFill>
              </a:rPr>
              <a:t>– </a:t>
            </a:r>
            <a:r>
              <a:rPr lang="en-GB" dirty="0" smtClean="0">
                <a:solidFill>
                  <a:schemeClr val="accent6"/>
                </a:solidFill>
              </a:rPr>
              <a:t>200° </a:t>
            </a:r>
            <a:r>
              <a:rPr lang="en-GB" dirty="0">
                <a:solidFill>
                  <a:schemeClr val="accent6"/>
                </a:solidFill>
              </a:rPr>
              <a:t>= </a:t>
            </a:r>
            <a:r>
              <a:rPr lang="en-GB" dirty="0" smtClean="0">
                <a:solidFill>
                  <a:schemeClr val="accent6"/>
                </a:solidFill>
              </a:rPr>
              <a:t>160°</a:t>
            </a: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Therefore, </a:t>
            </a:r>
            <a:r>
              <a:rPr lang="en-GB" dirty="0" smtClean="0">
                <a:solidFill>
                  <a:schemeClr val="accent6"/>
                </a:solidFill>
              </a:rPr>
              <a:t>m = 160°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5" name="Picture 4" descr="Y5_SUM_B2_PP_06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27078" r="70475" b="48674"/>
          <a:stretch/>
        </p:blipFill>
        <p:spPr>
          <a:xfrm>
            <a:off x="8586652" y="1559955"/>
            <a:ext cx="3257006" cy="4128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7D36B9-4C5D-014B-9419-ACC92A002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78" y="5742636"/>
            <a:ext cx="1147940" cy="85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7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57345"/>
          <p:cNvSpPr>
            <a:spLocks noGrp="1" noChangeArrowheads="1"/>
          </p:cNvSpPr>
          <p:nvPr>
            <p:ph type="title"/>
          </p:nvPr>
        </p:nvSpPr>
        <p:spPr>
          <a:xfrm>
            <a:off x="252563" y="243840"/>
            <a:ext cx="10608477" cy="982095"/>
          </a:xfrm>
        </p:spPr>
        <p:txBody>
          <a:bodyPr>
            <a:normAutofit/>
          </a:bodyPr>
          <a:lstStyle/>
          <a:p>
            <a:pPr algn="l"/>
            <a:r>
              <a:rPr lang="en-GB" altLang="zh-CN" sz="3200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Recap answer</a:t>
            </a:r>
            <a:endParaRPr lang="en-GB" altLang="en-US" sz="3200" i="1" baseline="300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562"/>
          <a:stretch/>
        </p:blipFill>
        <p:spPr>
          <a:xfrm>
            <a:off x="746498" y="1154362"/>
            <a:ext cx="9956538" cy="3196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C2A065-5912-435B-8629-DAF7F0514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304" y="294203"/>
            <a:ext cx="1254732" cy="931732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6789BDD-4FF5-4776-A480-4351C0F55CE1}"/>
              </a:ext>
            </a:extLst>
          </p:cNvPr>
          <p:cNvSpPr/>
          <p:nvPr/>
        </p:nvSpPr>
        <p:spPr>
          <a:xfrm>
            <a:off x="3429000" y="1839188"/>
            <a:ext cx="1371600" cy="893618"/>
          </a:xfrm>
          <a:prstGeom prst="triangle">
            <a:avLst>
              <a:gd name="adj" fmla="val 3181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3C8E7-1F19-4D1D-B9B2-C2FC922BDB30}"/>
              </a:ext>
            </a:extLst>
          </p:cNvPr>
          <p:cNvSpPr txBox="1"/>
          <p:nvPr/>
        </p:nvSpPr>
        <p:spPr>
          <a:xfrm>
            <a:off x="5272172" y="4122446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Y-AXIS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BFEACB-5A20-4659-BF32-C7EAF96ADF12}"/>
              </a:ext>
            </a:extLst>
          </p:cNvPr>
          <p:cNvSpPr txBox="1"/>
          <p:nvPr/>
        </p:nvSpPr>
        <p:spPr>
          <a:xfrm>
            <a:off x="3099619" y="441183"/>
            <a:ext cx="5726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Reflect the triangle in the y-axis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71A82-D019-486E-A065-581C27CE4119}"/>
              </a:ext>
            </a:extLst>
          </p:cNvPr>
          <p:cNvSpPr txBox="1"/>
          <p:nvPr/>
        </p:nvSpPr>
        <p:spPr>
          <a:xfrm>
            <a:off x="10703036" y="3457984"/>
            <a:ext cx="97276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X-AXIS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49207E-2DBE-40FD-8C46-C9FCFD8AEB29}"/>
              </a:ext>
            </a:extLst>
          </p:cNvPr>
          <p:cNvCxnSpPr>
            <a:cxnSpLocks/>
          </p:cNvCxnSpPr>
          <p:nvPr/>
        </p:nvCxnSpPr>
        <p:spPr>
          <a:xfrm>
            <a:off x="5758555" y="1154362"/>
            <a:ext cx="0" cy="2991608"/>
          </a:xfrm>
          <a:prstGeom prst="line">
            <a:avLst/>
          </a:prstGeom>
          <a:ln w="762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C5FEABB-3B08-4591-B4F0-9C2547AD87F9}"/>
              </a:ext>
            </a:extLst>
          </p:cNvPr>
          <p:cNvSpPr txBox="1"/>
          <p:nvPr/>
        </p:nvSpPr>
        <p:spPr>
          <a:xfrm>
            <a:off x="384464" y="4614197"/>
            <a:ext cx="11481954" cy="1940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A is (4, 4). From the y-axis it is four spaces to Vertex 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Starting from y-axis, go four spaces left into the second quadrant. The new coordinate for Vertex A is (-4, 4).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B is (2, 2). From the y-axis it is two spaces to Vertex 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Starting from y-axis, go two spaces left into the second quadrant. The new coordinate for Vertex B is (-2, 2).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C is (5, 2). From the y-axis it is five spaces to Vertex 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Starting from y-axis, go five spaces left into the second quadrant. The new coordinate for Vertex C is (-5, 2).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7DAB1C-8350-41BD-B754-08F5E0F8D971}"/>
              </a:ext>
            </a:extLst>
          </p:cNvPr>
          <p:cNvSpPr txBox="1"/>
          <p:nvPr/>
        </p:nvSpPr>
        <p:spPr>
          <a:xfrm>
            <a:off x="7450663" y="1376312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4213D6-1344-4104-8BBC-1582448EB5D0}"/>
              </a:ext>
            </a:extLst>
          </p:cNvPr>
          <p:cNvSpPr txBox="1"/>
          <p:nvPr/>
        </p:nvSpPr>
        <p:spPr>
          <a:xfrm>
            <a:off x="6308561" y="2867265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C035B-E559-44F0-B462-B378555656AC}"/>
              </a:ext>
            </a:extLst>
          </p:cNvPr>
          <p:cNvSpPr txBox="1"/>
          <p:nvPr/>
        </p:nvSpPr>
        <p:spPr>
          <a:xfrm>
            <a:off x="8148275" y="2732806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BFB7D70-BED1-46C0-B1DF-DE1B1D51ADF7}"/>
              </a:ext>
            </a:extLst>
          </p:cNvPr>
          <p:cNvCxnSpPr>
            <a:cxnSpLocks/>
          </p:cNvCxnSpPr>
          <p:nvPr/>
        </p:nvCxnSpPr>
        <p:spPr>
          <a:xfrm flipH="1">
            <a:off x="5758555" y="1839188"/>
            <a:ext cx="1857981" cy="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78CABD0-4776-4F74-820A-ACE4AED0E8CF}"/>
              </a:ext>
            </a:extLst>
          </p:cNvPr>
          <p:cNvCxnSpPr>
            <a:cxnSpLocks/>
          </p:cNvCxnSpPr>
          <p:nvPr/>
        </p:nvCxnSpPr>
        <p:spPr>
          <a:xfrm flipH="1" flipV="1">
            <a:off x="5758557" y="2732806"/>
            <a:ext cx="902016" cy="3"/>
          </a:xfrm>
          <a:prstGeom prst="line">
            <a:avLst/>
          </a:prstGeom>
          <a:ln w="76200" cap="flat" cmpd="sng" algn="ctr">
            <a:solidFill>
              <a:srgbClr val="FF66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C550A10-580C-49FF-B03A-D5E9FBDA64D4}"/>
              </a:ext>
            </a:extLst>
          </p:cNvPr>
          <p:cNvCxnSpPr>
            <a:cxnSpLocks/>
          </p:cNvCxnSpPr>
          <p:nvPr/>
        </p:nvCxnSpPr>
        <p:spPr>
          <a:xfrm flipH="1">
            <a:off x="5758554" y="2727290"/>
            <a:ext cx="2340761" cy="0"/>
          </a:xfrm>
          <a:prstGeom prst="line">
            <a:avLst/>
          </a:prstGeom>
          <a:ln w="762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71A1A50-5812-475E-A588-E242F4DEC384}"/>
              </a:ext>
            </a:extLst>
          </p:cNvPr>
          <p:cNvCxnSpPr>
            <a:cxnSpLocks/>
          </p:cNvCxnSpPr>
          <p:nvPr/>
        </p:nvCxnSpPr>
        <p:spPr>
          <a:xfrm flipH="1">
            <a:off x="3900573" y="1839188"/>
            <a:ext cx="1857981" cy="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2FEBBE5-4E4A-4395-8ED4-B79A29090AC7}"/>
              </a:ext>
            </a:extLst>
          </p:cNvPr>
          <p:cNvSpPr txBox="1"/>
          <p:nvPr/>
        </p:nvSpPr>
        <p:spPr>
          <a:xfrm>
            <a:off x="3704495" y="1388598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8E1FC08-7DC2-4E1A-B903-AB12DACBC3A0}"/>
              </a:ext>
            </a:extLst>
          </p:cNvPr>
          <p:cNvCxnSpPr>
            <a:cxnSpLocks/>
          </p:cNvCxnSpPr>
          <p:nvPr/>
        </p:nvCxnSpPr>
        <p:spPr>
          <a:xfrm flipH="1" flipV="1">
            <a:off x="4757542" y="2727290"/>
            <a:ext cx="902016" cy="3"/>
          </a:xfrm>
          <a:prstGeom prst="line">
            <a:avLst/>
          </a:prstGeom>
          <a:ln w="76200" cap="flat" cmpd="sng" algn="ctr">
            <a:solidFill>
              <a:srgbClr val="FF66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754C81A-14F5-486C-9113-2F1C63C7D605}"/>
              </a:ext>
            </a:extLst>
          </p:cNvPr>
          <p:cNvSpPr txBox="1"/>
          <p:nvPr/>
        </p:nvSpPr>
        <p:spPr>
          <a:xfrm>
            <a:off x="4873500" y="2860865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345237-25AC-43C4-A5BA-AFBF376C07FF}"/>
              </a:ext>
            </a:extLst>
          </p:cNvPr>
          <p:cNvSpPr txBox="1"/>
          <p:nvPr/>
        </p:nvSpPr>
        <p:spPr>
          <a:xfrm>
            <a:off x="3048225" y="2767123"/>
            <a:ext cx="323046" cy="3462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GB" sz="1200" b="0" i="0" u="none" strike="noStrike" kern="1200" cap="none" spc="0" normalizeH="0" baseline="0" noProof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264FD2D-A0A2-4872-BBDC-091DA6ED51D1}"/>
              </a:ext>
            </a:extLst>
          </p:cNvPr>
          <p:cNvCxnSpPr>
            <a:cxnSpLocks/>
          </p:cNvCxnSpPr>
          <p:nvPr/>
        </p:nvCxnSpPr>
        <p:spPr>
          <a:xfrm flipH="1">
            <a:off x="3417793" y="2727290"/>
            <a:ext cx="2340761" cy="0"/>
          </a:xfrm>
          <a:prstGeom prst="line">
            <a:avLst/>
          </a:prstGeom>
          <a:ln w="762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34E8B436-3B85-49D7-952E-831A02512110}"/>
              </a:ext>
            </a:extLst>
          </p:cNvPr>
          <p:cNvSpPr/>
          <p:nvPr/>
        </p:nvSpPr>
        <p:spPr>
          <a:xfrm>
            <a:off x="3830768" y="1789040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71770D7-8CCB-4DD1-80C6-628D5C6B6F63}"/>
              </a:ext>
            </a:extLst>
          </p:cNvPr>
          <p:cNvSpPr/>
          <p:nvPr/>
        </p:nvSpPr>
        <p:spPr>
          <a:xfrm>
            <a:off x="4790862" y="2685877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363BC77-82A8-430A-AE45-26AA41ADA60E}"/>
              </a:ext>
            </a:extLst>
          </p:cNvPr>
          <p:cNvSpPr/>
          <p:nvPr/>
        </p:nvSpPr>
        <p:spPr>
          <a:xfrm>
            <a:off x="3389812" y="2704150"/>
            <a:ext cx="97077" cy="970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9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8" grpId="0" animBg="1"/>
      <p:bldP spid="29" grpId="0" animBg="1"/>
      <p:bldP spid="42" grpId="0" animBg="1"/>
      <p:bldP spid="45" grpId="0" animBg="1"/>
      <p:bldP spid="46" grpId="0" animBg="1"/>
      <p:bldP spid="48" grpId="0" animBg="1"/>
      <p:bldP spid="49" grpId="0" animBg="1"/>
      <p:bldP spid="5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7345"/>
          <p:cNvSpPr>
            <a:spLocks noGrp="1" noChangeArrowheads="1"/>
          </p:cNvSpPr>
          <p:nvPr>
            <p:ph type="title"/>
          </p:nvPr>
        </p:nvSpPr>
        <p:spPr>
          <a:xfrm>
            <a:off x="203117" y="-294118"/>
            <a:ext cx="6867525" cy="1600200"/>
          </a:xfrm>
        </p:spPr>
        <p:txBody>
          <a:bodyPr/>
          <a:lstStyle/>
          <a:p>
            <a:pPr eaLnBrk="1" hangingPunct="1"/>
            <a:r>
              <a:rPr lang="en-GB" altLang="zh-CN" i="1" dirty="0" smtClean="0">
                <a:solidFill>
                  <a:srgbClr val="C00000"/>
                </a:solidFill>
              </a:rPr>
              <a:t>Angles that meet at a point</a:t>
            </a:r>
            <a:endParaRPr lang="zh-CN" altLang="en-US" i="1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5685" y="2812869"/>
            <a:ext cx="10515600" cy="3355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Have a go at calculating angle n.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Remember, </a:t>
            </a:r>
            <a:r>
              <a:rPr lang="en-GB" i="1" dirty="0" smtClean="0">
                <a:solidFill>
                  <a:schemeClr val="accent6"/>
                </a:solidFill>
              </a:rPr>
              <a:t>360° - the known angles = missing angle</a:t>
            </a:r>
            <a:r>
              <a:rPr lang="en-GB" dirty="0" smtClean="0">
                <a:solidFill>
                  <a:schemeClr val="accent6"/>
                </a:solidFill>
              </a:rPr>
              <a:t>.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8" name="Picture 7" descr="Y5_SUM_B2_PP_06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6" t="29098" r="34476" b="53389"/>
          <a:stretch/>
        </p:blipFill>
        <p:spPr>
          <a:xfrm>
            <a:off x="8307976" y="2029096"/>
            <a:ext cx="3609235" cy="2969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D67664-04E0-4327-8AF7-62C6E60E7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7345"/>
          <p:cNvSpPr>
            <a:spLocks noGrp="1" noChangeArrowheads="1"/>
          </p:cNvSpPr>
          <p:nvPr>
            <p:ph type="title"/>
          </p:nvPr>
        </p:nvSpPr>
        <p:spPr>
          <a:xfrm>
            <a:off x="229243" y="-128655"/>
            <a:ext cx="6867525" cy="1600200"/>
          </a:xfrm>
        </p:spPr>
        <p:txBody>
          <a:bodyPr/>
          <a:lstStyle/>
          <a:p>
            <a:pPr eaLnBrk="1" hangingPunct="1"/>
            <a:r>
              <a:rPr lang="en-GB" altLang="zh-CN" i="1" dirty="0" smtClean="0">
                <a:solidFill>
                  <a:srgbClr val="C00000"/>
                </a:solidFill>
              </a:rPr>
              <a:t>How did you do?</a:t>
            </a:r>
            <a:endParaRPr lang="zh-CN" altLang="en-US" i="1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5685" y="2812869"/>
            <a:ext cx="10515600" cy="3355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175° + 79° = 254°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360° - 254° = 106°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8" name="Picture 7" descr="Y5_SUM_B2_PP_06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8" t="29100" r="30383" b="32814"/>
          <a:stretch/>
        </p:blipFill>
        <p:spPr>
          <a:xfrm>
            <a:off x="7183812" y="1250369"/>
            <a:ext cx="3268800" cy="44796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90955" y="4622941"/>
            <a:ext cx="2264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C00000"/>
                </a:solidFill>
              </a:rPr>
              <a:t>106°</a:t>
            </a:r>
            <a:endParaRPr lang="en-GB" sz="6000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D67664-04E0-4327-8AF7-62C6E60E7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6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7345"/>
          <p:cNvSpPr>
            <a:spLocks noGrp="1" noChangeArrowheads="1"/>
          </p:cNvSpPr>
          <p:nvPr>
            <p:ph type="title"/>
          </p:nvPr>
        </p:nvSpPr>
        <p:spPr>
          <a:xfrm>
            <a:off x="244610" y="0"/>
            <a:ext cx="8925516" cy="98209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zh-CN" sz="3200" b="1" dirty="0" smtClean="0">
                <a:solidFill>
                  <a:srgbClr val="C00000"/>
                </a:solidFill>
              </a:rPr>
              <a:t>Task 1: </a:t>
            </a:r>
            <a:r>
              <a:rPr lang="en-GB" altLang="zh-CN" sz="3200" i="1" dirty="0" smtClean="0">
                <a:solidFill>
                  <a:srgbClr val="C00000"/>
                </a:solidFill>
              </a:rPr>
              <a:t>Have a go at finding the missing angles.</a:t>
            </a:r>
            <a:endParaRPr lang="zh-CN" altLang="en-US" sz="3200" i="1" dirty="0">
              <a:solidFill>
                <a:srgbClr val="C00000"/>
              </a:solidFill>
            </a:endParaRPr>
          </a:p>
        </p:txBody>
      </p:sp>
      <p:sp>
        <p:nvSpPr>
          <p:cNvPr id="8" name="标题 57345"/>
          <p:cNvSpPr txBox="1">
            <a:spLocks noChangeArrowheads="1"/>
          </p:cNvSpPr>
          <p:nvPr/>
        </p:nvSpPr>
        <p:spPr>
          <a:xfrm>
            <a:off x="244610" y="749822"/>
            <a:ext cx="7558269" cy="1279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zh-CN" altLang="en-US" sz="2800" i="1" dirty="0">
              <a:solidFill>
                <a:schemeClr val="accent6"/>
              </a:solidFill>
            </a:endParaRPr>
          </a:p>
        </p:txBody>
      </p:sp>
      <p:sp>
        <p:nvSpPr>
          <p:cNvPr id="10" name="标题 57345"/>
          <p:cNvSpPr txBox="1">
            <a:spLocks noChangeArrowheads="1"/>
          </p:cNvSpPr>
          <p:nvPr/>
        </p:nvSpPr>
        <p:spPr>
          <a:xfrm>
            <a:off x="7463246" y="1615971"/>
            <a:ext cx="4441371" cy="392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GB" altLang="zh-CN" sz="2800" i="1" dirty="0" smtClean="0">
                <a:solidFill>
                  <a:srgbClr val="252A98"/>
                </a:solidFill>
              </a:rPr>
              <a:t>Add the known angles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GB" altLang="zh-CN" sz="2800" i="1" dirty="0" smtClean="0">
                <a:solidFill>
                  <a:srgbClr val="252A98"/>
                </a:solidFill>
              </a:rPr>
              <a:t>Subtract the known angles from 360.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GB" altLang="zh-CN" sz="2800" i="1" dirty="0" smtClean="0">
                <a:solidFill>
                  <a:srgbClr val="252A98"/>
                </a:solidFill>
              </a:rPr>
              <a:t>Remember to add your °symbol in your answer.</a:t>
            </a:r>
            <a:endParaRPr lang="zh-CN" altLang="en-US" sz="2800" i="1" dirty="0">
              <a:solidFill>
                <a:srgbClr val="252A9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0705"/>
          <a:stretch/>
        </p:blipFill>
        <p:spPr>
          <a:xfrm>
            <a:off x="634482" y="649966"/>
            <a:ext cx="5768840" cy="1522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83" y="2129435"/>
            <a:ext cx="2606266" cy="2019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572" y="2289044"/>
            <a:ext cx="2215652" cy="2293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678" y="4251789"/>
            <a:ext cx="2301439" cy="2011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4610" y="813732"/>
            <a:ext cx="38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334572" y="753674"/>
            <a:ext cx="38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13533" y="2386507"/>
            <a:ext cx="38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303495" y="2326449"/>
            <a:ext cx="38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12123" y="4394959"/>
            <a:ext cx="38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02085" y="4334901"/>
            <a:ext cx="38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6)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519956" y="2944840"/>
            <a:ext cx="6291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100°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442397" y="3512082"/>
            <a:ext cx="6291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95°</a:t>
            </a:r>
            <a:endParaRPr lang="en-GB" sz="1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331883" y="4148910"/>
            <a:ext cx="2895851" cy="2217612"/>
            <a:chOff x="331883" y="4148910"/>
            <a:chExt cx="2895851" cy="22176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1883" y="4148910"/>
              <a:ext cx="2895851" cy="221761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64734" y="5459726"/>
              <a:ext cx="42717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50°</a:t>
              </a:r>
              <a:endParaRPr lang="en-GB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77756" y="5271313"/>
              <a:ext cx="42717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?</a:t>
              </a:r>
              <a:endParaRPr lang="en-GB" sz="1400" dirty="0"/>
            </a:p>
          </p:txBody>
        </p:sp>
        <p:sp>
          <p:nvSpPr>
            <p:cNvPr id="22" name="Isosceles Triangle 21"/>
            <p:cNvSpPr/>
            <p:nvPr/>
          </p:nvSpPr>
          <p:spPr>
            <a:xfrm rot="4886737">
              <a:off x="637634" y="4717332"/>
              <a:ext cx="518983" cy="1101720"/>
            </a:xfrm>
            <a:prstGeom prst="triangle">
              <a:avLst>
                <a:gd name="adj" fmla="val 356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b"/>
            <a:lstStyle/>
            <a:p>
              <a:pPr algn="ctr"/>
              <a:endParaRPr lang="en-GB" sz="105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0224" y="5037350"/>
              <a:ext cx="4271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/>
                <a:t>20°</a:t>
              </a:r>
              <a:endParaRPr lang="en-GB" sz="11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551105" y="5065940"/>
              <a:ext cx="1228703" cy="55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51105" y="5074420"/>
              <a:ext cx="1188639" cy="4493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ounded Rectangular Callout 31"/>
          <p:cNvSpPr/>
          <p:nvPr/>
        </p:nvSpPr>
        <p:spPr>
          <a:xfrm>
            <a:off x="6786880" y="5181600"/>
            <a:ext cx="4003040" cy="1184922"/>
          </a:xfrm>
          <a:prstGeom prst="wedgeRoundRectCallout">
            <a:avLst>
              <a:gd name="adj1" fmla="val -55351"/>
              <a:gd name="adj2" fmla="val -369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Remember what you have learnt about angles on a straight line to help you here.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5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7345"/>
          <p:cNvSpPr>
            <a:spLocks noGrp="1" noChangeArrowheads="1"/>
          </p:cNvSpPr>
          <p:nvPr>
            <p:ph type="title"/>
          </p:nvPr>
        </p:nvSpPr>
        <p:spPr>
          <a:xfrm>
            <a:off x="244610" y="0"/>
            <a:ext cx="8925516" cy="98209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zh-CN" sz="3200" b="1" dirty="0" smtClean="0">
                <a:solidFill>
                  <a:srgbClr val="C00000"/>
                </a:solidFill>
              </a:rPr>
              <a:t>Task 1: </a:t>
            </a:r>
            <a:r>
              <a:rPr lang="en-GB" altLang="zh-CN" sz="3200" i="1" dirty="0" smtClean="0">
                <a:solidFill>
                  <a:srgbClr val="C00000"/>
                </a:solidFill>
              </a:rPr>
              <a:t>Have a go at finding the missing angles.</a:t>
            </a:r>
            <a:endParaRPr lang="zh-CN" altLang="en-US" sz="3200" i="1" dirty="0">
              <a:solidFill>
                <a:srgbClr val="C00000"/>
              </a:solidFill>
            </a:endParaRPr>
          </a:p>
        </p:txBody>
      </p:sp>
      <p:sp>
        <p:nvSpPr>
          <p:cNvPr id="8" name="标题 57345"/>
          <p:cNvSpPr txBox="1">
            <a:spLocks noChangeArrowheads="1"/>
          </p:cNvSpPr>
          <p:nvPr/>
        </p:nvSpPr>
        <p:spPr>
          <a:xfrm>
            <a:off x="244610" y="749822"/>
            <a:ext cx="7558269" cy="1279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zh-CN" altLang="en-US" sz="2800" i="1" dirty="0">
              <a:solidFill>
                <a:schemeClr val="accent6"/>
              </a:solidFill>
            </a:endParaRPr>
          </a:p>
        </p:txBody>
      </p:sp>
      <p:sp>
        <p:nvSpPr>
          <p:cNvPr id="10" name="标题 57345"/>
          <p:cNvSpPr txBox="1">
            <a:spLocks noChangeArrowheads="1"/>
          </p:cNvSpPr>
          <p:nvPr/>
        </p:nvSpPr>
        <p:spPr>
          <a:xfrm>
            <a:off x="7463246" y="1615971"/>
            <a:ext cx="4441371" cy="392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GB" altLang="zh-CN" sz="2800" i="1" dirty="0" smtClean="0">
                <a:solidFill>
                  <a:srgbClr val="252A98"/>
                </a:solidFill>
              </a:rPr>
              <a:t>Add the known angles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GB" altLang="zh-CN" sz="2800" i="1" dirty="0" smtClean="0">
                <a:solidFill>
                  <a:srgbClr val="252A98"/>
                </a:solidFill>
              </a:rPr>
              <a:t>Subtract the known angles from 360.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GB" altLang="zh-CN" sz="2800" i="1" dirty="0" smtClean="0">
                <a:solidFill>
                  <a:srgbClr val="252A98"/>
                </a:solidFill>
              </a:rPr>
              <a:t>Remember to add your °symbol in your answer.</a:t>
            </a:r>
            <a:endParaRPr lang="zh-CN" altLang="en-US" sz="2800" i="1" dirty="0">
              <a:solidFill>
                <a:srgbClr val="252A9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0705"/>
          <a:stretch/>
        </p:blipFill>
        <p:spPr>
          <a:xfrm>
            <a:off x="634482" y="649966"/>
            <a:ext cx="5768840" cy="1522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83" y="2129435"/>
            <a:ext cx="2606266" cy="2019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572" y="2289044"/>
            <a:ext cx="2215652" cy="2293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678" y="4251789"/>
            <a:ext cx="2301439" cy="2011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4610" y="813732"/>
            <a:ext cx="38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334572" y="753674"/>
            <a:ext cx="38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13533" y="2386507"/>
            <a:ext cx="38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303495" y="2326449"/>
            <a:ext cx="38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12123" y="4394959"/>
            <a:ext cx="38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02085" y="4334901"/>
            <a:ext cx="38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6)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519956" y="2944840"/>
            <a:ext cx="6291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100°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442397" y="3512082"/>
            <a:ext cx="6291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95°</a:t>
            </a:r>
            <a:endParaRPr lang="en-GB" sz="1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331883" y="4148910"/>
            <a:ext cx="2895851" cy="2217612"/>
            <a:chOff x="331883" y="4148910"/>
            <a:chExt cx="2895851" cy="22176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1883" y="4148910"/>
              <a:ext cx="2895851" cy="221761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64734" y="5459726"/>
              <a:ext cx="42717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50°</a:t>
              </a:r>
              <a:endParaRPr lang="en-GB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77756" y="5271313"/>
              <a:ext cx="42717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?</a:t>
              </a:r>
              <a:endParaRPr lang="en-GB" sz="1400" dirty="0"/>
            </a:p>
          </p:txBody>
        </p:sp>
        <p:sp>
          <p:nvSpPr>
            <p:cNvPr id="22" name="Isosceles Triangle 21"/>
            <p:cNvSpPr/>
            <p:nvPr/>
          </p:nvSpPr>
          <p:spPr>
            <a:xfrm rot="4886737">
              <a:off x="637634" y="4717332"/>
              <a:ext cx="518983" cy="1101720"/>
            </a:xfrm>
            <a:prstGeom prst="triangle">
              <a:avLst>
                <a:gd name="adj" fmla="val 356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b"/>
            <a:lstStyle/>
            <a:p>
              <a:pPr algn="ctr"/>
              <a:endParaRPr lang="en-GB" sz="105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0224" y="5037350"/>
              <a:ext cx="42717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100" dirty="0" smtClean="0"/>
                <a:t>20°</a:t>
              </a:r>
              <a:endParaRPr lang="en-GB" sz="11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551105" y="5065940"/>
              <a:ext cx="1228703" cy="55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51105" y="5074420"/>
              <a:ext cx="1188639" cy="4493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44610" y="1615971"/>
            <a:ext cx="72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294°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85797" y="1693054"/>
            <a:ext cx="72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137°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9843" y="3017873"/>
            <a:ext cx="72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160°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99832" y="2885612"/>
            <a:ext cx="72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165°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0257" y="5237405"/>
            <a:ext cx="7201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130°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04779" y="4713281"/>
            <a:ext cx="72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65°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5554" y="5237405"/>
            <a:ext cx="72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25°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7345"/>
          <p:cNvSpPr>
            <a:spLocks noGrp="1" noChangeArrowheads="1"/>
          </p:cNvSpPr>
          <p:nvPr>
            <p:ph type="title"/>
          </p:nvPr>
        </p:nvSpPr>
        <p:spPr>
          <a:xfrm>
            <a:off x="305570" y="614738"/>
            <a:ext cx="8925516" cy="9820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zh-CN" sz="3200" b="1" dirty="0" smtClean="0">
                <a:solidFill>
                  <a:srgbClr val="C00000"/>
                </a:solidFill>
              </a:rPr>
              <a:t>Task 2: </a:t>
            </a:r>
            <a:br>
              <a:rPr lang="en-GB" altLang="zh-CN" sz="3200" b="1" dirty="0" smtClean="0">
                <a:solidFill>
                  <a:srgbClr val="C00000"/>
                </a:solidFill>
              </a:rPr>
            </a:br>
            <a:r>
              <a:rPr lang="en-GB" altLang="zh-CN" sz="3200" b="1" dirty="0" smtClean="0">
                <a:solidFill>
                  <a:srgbClr val="C00000"/>
                </a:solidFill>
              </a:rPr>
              <a:t/>
            </a:r>
            <a:br>
              <a:rPr lang="en-GB" altLang="zh-CN" sz="3200" b="1" dirty="0" smtClean="0">
                <a:solidFill>
                  <a:srgbClr val="C00000"/>
                </a:solidFill>
              </a:rPr>
            </a:br>
            <a:r>
              <a:rPr lang="en-GB" altLang="zh-CN" sz="3200" i="1" dirty="0" smtClean="0">
                <a:solidFill>
                  <a:srgbClr val="C00000"/>
                </a:solidFill>
              </a:rPr>
              <a:t>Toby has been calculating angles</a:t>
            </a:r>
            <a:br>
              <a:rPr lang="en-GB" altLang="zh-CN" sz="3200" i="1" dirty="0" smtClean="0">
                <a:solidFill>
                  <a:srgbClr val="C00000"/>
                </a:solidFill>
              </a:rPr>
            </a:br>
            <a:r>
              <a:rPr lang="en-GB" altLang="zh-CN" sz="3200" i="1" dirty="0" smtClean="0">
                <a:solidFill>
                  <a:srgbClr val="C00000"/>
                </a:solidFill>
              </a:rPr>
              <a:t>He says...</a:t>
            </a:r>
            <a:endParaRPr lang="zh-CN" altLang="en-US" sz="3200" i="1" dirty="0">
              <a:solidFill>
                <a:srgbClr val="C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22400" y="2021840"/>
            <a:ext cx="9794997" cy="4013199"/>
            <a:chOff x="1422400" y="2021840"/>
            <a:chExt cx="9794997" cy="40131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10988"/>
            <a:stretch/>
          </p:blipFill>
          <p:spPr>
            <a:xfrm>
              <a:off x="1422400" y="2021840"/>
              <a:ext cx="9794997" cy="401319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422400" y="2153920"/>
              <a:ext cx="1280160" cy="528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38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7345"/>
          <p:cNvSpPr>
            <a:spLocks noGrp="1" noChangeArrowheads="1"/>
          </p:cNvSpPr>
          <p:nvPr>
            <p:ph type="title"/>
          </p:nvPr>
        </p:nvSpPr>
        <p:spPr>
          <a:xfrm>
            <a:off x="275090" y="340418"/>
            <a:ext cx="8925516" cy="9820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zh-CN" sz="3200" b="1" dirty="0" smtClean="0">
                <a:solidFill>
                  <a:srgbClr val="C00000"/>
                </a:solidFill>
              </a:rPr>
              <a:t>Task 2 answer: </a:t>
            </a:r>
            <a:br>
              <a:rPr lang="en-GB" altLang="zh-CN" sz="3200" b="1" dirty="0" smtClean="0">
                <a:solidFill>
                  <a:srgbClr val="C00000"/>
                </a:solidFill>
              </a:rPr>
            </a:br>
            <a:r>
              <a:rPr lang="en-GB" altLang="zh-CN" sz="3200" i="1" dirty="0" smtClean="0">
                <a:solidFill>
                  <a:srgbClr val="C00000"/>
                </a:solidFill>
              </a:rPr>
              <a:t>Toby has been calculating angles</a:t>
            </a:r>
            <a:br>
              <a:rPr lang="en-GB" altLang="zh-CN" sz="3200" i="1" dirty="0" smtClean="0">
                <a:solidFill>
                  <a:srgbClr val="C00000"/>
                </a:solidFill>
              </a:rPr>
            </a:br>
            <a:r>
              <a:rPr lang="en-GB" altLang="zh-CN" sz="3200" i="1" dirty="0" smtClean="0">
                <a:solidFill>
                  <a:srgbClr val="C00000"/>
                </a:solidFill>
              </a:rPr>
              <a:t>He says...</a:t>
            </a:r>
            <a:endParaRPr lang="zh-CN" altLang="en-US" sz="3200" i="1" dirty="0">
              <a:solidFill>
                <a:srgbClr val="C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44320" y="1322513"/>
            <a:ext cx="9794997" cy="4013199"/>
            <a:chOff x="1544320" y="1322513"/>
            <a:chExt cx="9794997" cy="40131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10988"/>
            <a:stretch/>
          </p:blipFill>
          <p:spPr>
            <a:xfrm>
              <a:off x="1544320" y="1322513"/>
              <a:ext cx="9794997" cy="401319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544320" y="1454593"/>
              <a:ext cx="1280160" cy="528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822960" y="5335712"/>
            <a:ext cx="6309360" cy="1184922"/>
          </a:xfrm>
          <a:prstGeom prst="wedgeRoundRectCallout">
            <a:avLst>
              <a:gd name="adj1" fmla="val 27976"/>
              <a:gd name="adj2" fmla="val -961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 Toby is incorrect. The angles around a point total 360 degrees, so each angle </a:t>
            </a:r>
            <a:r>
              <a:rPr lang="en-GB" dirty="0" smtClean="0">
                <a:solidFill>
                  <a:srgbClr val="FF0000"/>
                </a:solidFill>
              </a:rPr>
              <a:t>must measure </a:t>
            </a:r>
            <a:r>
              <a:rPr lang="en-GB" dirty="0">
                <a:solidFill>
                  <a:srgbClr val="FF0000"/>
                </a:solidFill>
              </a:rPr>
              <a:t>60 degrees.</a:t>
            </a:r>
          </a:p>
        </p:txBody>
      </p:sp>
    </p:spTree>
    <p:extLst>
      <p:ext uri="{BB962C8B-B14F-4D97-AF65-F5344CB8AC3E}">
        <p14:creationId xmlns:p14="http://schemas.microsoft.com/office/powerpoint/2010/main" val="30497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7C1659-2D08-CF42-8C99-09E6DBDC3555}"/>
              </a:ext>
            </a:extLst>
          </p:cNvPr>
          <p:cNvSpPr txBox="1"/>
          <p:nvPr/>
        </p:nvSpPr>
        <p:spPr>
          <a:xfrm>
            <a:off x="5254752" y="2962656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 of Lesson</a:t>
            </a:r>
          </a:p>
        </p:txBody>
      </p:sp>
    </p:spTree>
    <p:extLst>
      <p:ext uri="{BB962C8B-B14F-4D97-AF65-F5344CB8AC3E}">
        <p14:creationId xmlns:p14="http://schemas.microsoft.com/office/powerpoint/2010/main" val="40621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CC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	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11.02.2021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17" y="1727624"/>
            <a:ext cx="2219325" cy="1104900"/>
          </a:xfrm>
          <a:prstGeom prst="rect">
            <a:avLst/>
          </a:prstGeom>
          <a:ln>
            <a:solidFill>
              <a:srgbClr val="41719C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62617" y="283252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000" u="sng" dirty="0" smtClean="0">
                <a:solidFill>
                  <a:prstClr val="black"/>
                </a:solidFill>
              </a:rPr>
              <a:t>LO</a:t>
            </a:r>
            <a:r>
              <a:rPr lang="en-GB" sz="4000" u="sng" dirty="0">
                <a:solidFill>
                  <a:prstClr val="black"/>
                </a:solidFill>
              </a:rPr>
              <a:t>: To be able to describe positions, in all four quadrants, and translate across them.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289" y="1614274"/>
            <a:ext cx="7886700" cy="994172"/>
          </a:xfrm>
        </p:spPr>
        <p:txBody>
          <a:bodyPr/>
          <a:lstStyle/>
          <a:p>
            <a:r>
              <a:rPr lang="en-GB">
                <a:latin typeface="Calibri"/>
                <a:cs typeface="Calibri"/>
              </a:rPr>
              <a:t>Times-table practise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289" y="2539977"/>
            <a:ext cx="8828324" cy="326350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/>
              <a:t>Spend at least 15mins practising your times-tables.</a:t>
            </a:r>
          </a:p>
          <a:p>
            <a:endParaRPr lang="en-GB"/>
          </a:p>
          <a:p>
            <a:r>
              <a:rPr lang="en-GB"/>
              <a:t>This can be done on TTRS, hit the button or any other times-table website.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Use the Times-Tables Rock Stars app or website.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Alternatively, copy and paste the following link into a web browser:</a:t>
            </a:r>
          </a:p>
          <a:p>
            <a:pPr marL="0" indent="0">
              <a:buNone/>
            </a:pPr>
            <a:r>
              <a:rPr lang="en-GB" sz="1700">
                <a:hlinkClick r:id="rId2"/>
              </a:rPr>
              <a:t>https://www.topmarks.co.uk/maths-games/7-11-years/times-tables</a:t>
            </a:r>
            <a:endParaRPr lang="en-GB" sz="1700"/>
          </a:p>
          <a:p>
            <a:pPr marL="0" indent="0">
              <a:buNone/>
            </a:pPr>
            <a:endParaRPr lang="en-GB" sz="1125"/>
          </a:p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942" y="358132"/>
            <a:ext cx="3583333" cy="13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6662057" y="3750491"/>
            <a:ext cx="4415246" cy="14107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532" y="5998466"/>
            <a:ext cx="11208775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also copy and paste this link if you would prefer: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4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600" dirty="0">
                <a:solidFill>
                  <a:schemeClr val="tx2"/>
                </a:solidFill>
                <a:latin typeface="Calibri" panose="020F0502020204030204" pitchFamily="34" charset="0"/>
              </a:rPr>
              <a:t>https://</a:t>
            </a:r>
            <a:r>
              <a:rPr lang="en-GB" altLang="en-US" sz="1600" dirty="0">
                <a:solidFill>
                  <a:schemeClr val="tx2"/>
                </a:solidFill>
                <a:latin typeface="Calibri" panose="020F0502020204030204" pitchFamily="34" charset="0"/>
                <a:hlinkClick r:id="rId5"/>
              </a:rPr>
              <a:t>www.youtube.com/watch?v=8Dtz5fBe7_Q</a:t>
            </a:r>
            <a:endParaRPr lang="en-GB" alt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8996" y="3793333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294" y="1525092"/>
            <a:ext cx="5038231" cy="4909046"/>
          </a:xfrm>
          <a:prstGeom prst="rect">
            <a:avLst/>
          </a:prstGeom>
        </p:spPr>
      </p:pic>
      <p:sp>
        <p:nvSpPr>
          <p:cNvPr id="7" name="标题 57345">
            <a:extLst>
              <a:ext uri="{FF2B5EF4-FFF2-40B4-BE49-F238E27FC236}">
                <a16:creationId xmlns:a16="http://schemas.microsoft.com/office/drawing/2014/main" id="{8C5A778B-80AD-4937-BF38-8E3E369BC4AA}"/>
              </a:ext>
            </a:extLst>
          </p:cNvPr>
          <p:cNvSpPr txBox="1">
            <a:spLocks noChangeArrowheads="1"/>
          </p:cNvSpPr>
          <p:nvPr/>
        </p:nvSpPr>
        <p:spPr>
          <a:xfrm>
            <a:off x="252563" y="243840"/>
            <a:ext cx="10608477" cy="982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Recap</a:t>
            </a:r>
            <a:endParaRPr kumimoji="0" lang="en-GB" altLang="en-US" sz="3200" b="0" i="1" u="none" strike="noStrike" kern="1200" cap="none" spc="0" normalizeH="0" baseline="3000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899E4-5386-4668-B31D-AA605C903565}"/>
              </a:ext>
            </a:extLst>
          </p:cNvPr>
          <p:cNvSpPr txBox="1"/>
          <p:nvPr/>
        </p:nvSpPr>
        <p:spPr>
          <a:xfrm>
            <a:off x="3009530" y="658605"/>
            <a:ext cx="5726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Reflect the shape in the x-axis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E721E3-9D2F-4C26-AFCB-D4A34196F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2873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i="1" dirty="0">
                <a:solidFill>
                  <a:srgbClr val="C00000"/>
                </a:solidFill>
                <a:latin typeface="Calibri" panose="020F0502020204030204" pitchFamily="34" charset="0"/>
              </a:rPr>
              <a:t>What</a:t>
            </a:r>
            <a:r>
              <a:rPr lang="en-GB" altLang="en-US" sz="36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3600" i="1" dirty="0">
                <a:solidFill>
                  <a:srgbClr val="C00000"/>
                </a:solidFill>
                <a:latin typeface="Calibri" panose="020F0502020204030204" pitchFamily="34" charset="0"/>
              </a:rPr>
              <a:t>i</a:t>
            </a:r>
            <a:r>
              <a:rPr lang="en-GB" altLang="en-US" sz="36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</a:t>
            </a:r>
            <a:r>
              <a:rPr lang="en-GB" altLang="en-US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3600" dirty="0">
                <a:solidFill>
                  <a:srgbClr val="C00000"/>
                </a:solidFill>
                <a:latin typeface="Calibri" panose="020F0502020204030204" pitchFamily="34" charset="0"/>
              </a:rPr>
              <a:t>a </a:t>
            </a:r>
            <a:r>
              <a:rPr lang="en-GB" altLang="en-US" sz="3600" i="1" dirty="0">
                <a:solidFill>
                  <a:srgbClr val="C00000"/>
                </a:solidFill>
                <a:latin typeface="Calibri" panose="020F0502020204030204" pitchFamily="34" charset="0"/>
              </a:rPr>
              <a:t>Translation</a:t>
            </a:r>
            <a:r>
              <a:rPr lang="en-GB" altLang="en-US" sz="3600" dirty="0">
                <a:solidFill>
                  <a:srgbClr val="C00000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631504" y="1593850"/>
            <a:ext cx="3632647" cy="273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2"/>
                </a:solidFill>
                <a:latin typeface="Calibri" panose="020F0502020204030204" pitchFamily="34" charset="0"/>
              </a:rPr>
              <a:t>A </a:t>
            </a:r>
            <a:r>
              <a:rPr lang="en-GB" altLang="en-US" sz="2400" i="1" dirty="0">
                <a:solidFill>
                  <a:schemeClr val="tx2"/>
                </a:solidFill>
                <a:latin typeface="Calibri" panose="020F0502020204030204" pitchFamily="34" charset="0"/>
              </a:rPr>
              <a:t>translation</a:t>
            </a: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>
                <a:solidFill>
                  <a:schemeClr val="tx2"/>
                </a:solidFill>
                <a:latin typeface="Calibri" panose="020F0502020204030204" pitchFamily="34" charset="0"/>
              </a:rPr>
              <a:t>is</a:t>
            </a: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>
                <a:solidFill>
                  <a:schemeClr val="tx2"/>
                </a:solidFill>
                <a:latin typeface="Calibri" panose="020F0502020204030204" pitchFamily="34" charset="0"/>
              </a:rPr>
              <a:t>when</a:t>
            </a: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 a </a:t>
            </a:r>
            <a:r>
              <a:rPr lang="en-GB" altLang="en-US" sz="2400" i="1" dirty="0">
                <a:solidFill>
                  <a:schemeClr val="tx2"/>
                </a:solidFill>
                <a:latin typeface="Calibri" panose="020F0502020204030204" pitchFamily="34" charset="0"/>
              </a:rPr>
              <a:t>shape</a:t>
            </a: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1" i="1" dirty="0">
                <a:solidFill>
                  <a:schemeClr val="tx2"/>
                </a:solidFill>
                <a:latin typeface="Calibri" panose="020F0502020204030204" pitchFamily="34" charset="0"/>
              </a:rPr>
              <a:t>moves</a:t>
            </a: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1" i="1" dirty="0">
                <a:solidFill>
                  <a:schemeClr val="tx2"/>
                </a:solidFill>
                <a:latin typeface="Calibri" panose="020F0502020204030204" pitchFamily="34" charset="0"/>
              </a:rPr>
              <a:t>from</a:t>
            </a:r>
            <a:r>
              <a:rPr lang="en-GB" alt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1" i="1" dirty="0">
                <a:solidFill>
                  <a:schemeClr val="tx2"/>
                </a:solidFill>
                <a:latin typeface="Calibri" panose="020F0502020204030204" pitchFamily="34" charset="0"/>
              </a:rPr>
              <a:t>one</a:t>
            </a:r>
            <a:r>
              <a:rPr lang="en-GB" alt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1" i="1" dirty="0">
                <a:solidFill>
                  <a:schemeClr val="tx2"/>
                </a:solidFill>
                <a:latin typeface="Calibri" panose="020F0502020204030204" pitchFamily="34" charset="0"/>
              </a:rPr>
              <a:t>position</a:t>
            </a:r>
            <a:r>
              <a:rPr lang="en-GB" alt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1" i="1" dirty="0">
                <a:solidFill>
                  <a:schemeClr val="tx2"/>
                </a:solidFill>
                <a:latin typeface="Calibri" panose="020F0502020204030204" pitchFamily="34" charset="0"/>
              </a:rPr>
              <a:t>to</a:t>
            </a:r>
            <a:r>
              <a:rPr lang="en-GB" alt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1" i="1" dirty="0">
                <a:solidFill>
                  <a:schemeClr val="tx2"/>
                </a:solidFill>
                <a:latin typeface="Calibri" panose="020F0502020204030204" pitchFamily="34" charset="0"/>
              </a:rPr>
              <a:t>another</a:t>
            </a: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1" i="1" dirty="0">
                <a:solidFill>
                  <a:schemeClr val="tx2"/>
                </a:solidFill>
                <a:latin typeface="Calibri" panose="020F0502020204030204" pitchFamily="34" charset="0"/>
              </a:rPr>
              <a:t>without</a:t>
            </a:r>
            <a:r>
              <a:rPr lang="en-GB" alt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1" i="1" dirty="0">
                <a:solidFill>
                  <a:schemeClr val="tx2"/>
                </a:solidFill>
                <a:latin typeface="Calibri" panose="020F0502020204030204" pitchFamily="34" charset="0"/>
              </a:rPr>
              <a:t>being</a:t>
            </a:r>
            <a:r>
              <a:rPr lang="en-GB" alt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1" i="1" dirty="0">
                <a:solidFill>
                  <a:schemeClr val="tx2"/>
                </a:solidFill>
                <a:latin typeface="Calibri" panose="020F0502020204030204" pitchFamily="34" charset="0"/>
              </a:rPr>
              <a:t>rotated</a:t>
            </a:r>
            <a:r>
              <a:rPr lang="en-GB" alt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1" i="1" dirty="0">
                <a:solidFill>
                  <a:schemeClr val="tx2"/>
                </a:solidFill>
                <a:latin typeface="Calibri" panose="020F0502020204030204" pitchFamily="34" charset="0"/>
              </a:rPr>
              <a:t>or</a:t>
            </a:r>
            <a:r>
              <a:rPr lang="en-GB" alt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1" i="1" dirty="0">
                <a:solidFill>
                  <a:schemeClr val="tx2"/>
                </a:solidFill>
                <a:latin typeface="Calibri" panose="020F0502020204030204" pitchFamily="34" charset="0"/>
              </a:rPr>
              <a:t>flipped</a:t>
            </a:r>
            <a:r>
              <a:rPr lang="en-GB" alt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i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i="1" dirty="0">
                <a:solidFill>
                  <a:schemeClr val="tx2"/>
                </a:solidFill>
                <a:latin typeface="Calibri" panose="020F0502020204030204" pitchFamily="34" charset="0"/>
              </a:rPr>
              <a:t>On</a:t>
            </a: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>
                <a:solidFill>
                  <a:schemeClr val="tx2"/>
                </a:solidFill>
                <a:latin typeface="Calibri" panose="020F0502020204030204" pitchFamily="34" charset="0"/>
              </a:rPr>
              <a:t>this</a:t>
            </a: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>
                <a:solidFill>
                  <a:schemeClr val="tx2"/>
                </a:solidFill>
                <a:latin typeface="Calibri" panose="020F0502020204030204" pitchFamily="34" charset="0"/>
              </a:rPr>
              <a:t>grid</a:t>
            </a: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en-GB" altLang="en-US" sz="2400" i="1" dirty="0">
                <a:solidFill>
                  <a:schemeClr val="tx2"/>
                </a:solidFill>
                <a:latin typeface="Calibri" panose="020F0502020204030204" pitchFamily="34" charset="0"/>
              </a:rPr>
              <a:t>rectangle</a:t>
            </a: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 A </a:t>
            </a:r>
            <a:r>
              <a:rPr lang="en-GB" altLang="en-US" sz="2400" i="1" dirty="0">
                <a:solidFill>
                  <a:schemeClr val="tx2"/>
                </a:solidFill>
                <a:latin typeface="Calibri" panose="020F0502020204030204" pitchFamily="34" charset="0"/>
              </a:rPr>
              <a:t>has</a:t>
            </a: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>
                <a:solidFill>
                  <a:schemeClr val="tx2"/>
                </a:solidFill>
                <a:latin typeface="Calibri" panose="020F0502020204030204" pitchFamily="34" charset="0"/>
              </a:rPr>
              <a:t>been</a:t>
            </a: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>
                <a:solidFill>
                  <a:schemeClr val="tx2"/>
                </a:solidFill>
                <a:latin typeface="Calibri" panose="020F0502020204030204" pitchFamily="34" charset="0"/>
              </a:rPr>
              <a:t>moved</a:t>
            </a: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>
                <a:solidFill>
                  <a:schemeClr val="tx2"/>
                </a:solidFill>
                <a:latin typeface="Calibri" panose="020F0502020204030204" pitchFamily="34" charset="0"/>
              </a:rPr>
              <a:t>to</a:t>
            </a: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i="1" dirty="0">
                <a:solidFill>
                  <a:schemeClr val="tx2"/>
                </a:solidFill>
                <a:latin typeface="Calibri" panose="020F0502020204030204" pitchFamily="34" charset="0"/>
              </a:rPr>
              <a:t>position</a:t>
            </a: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 B.</a:t>
            </a: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0"/>
            <a:ext cx="5219700" cy="738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04872" y="4389665"/>
            <a:ext cx="1123950" cy="7266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6281737" y="2509837"/>
            <a:ext cx="1123950" cy="74771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5508625" y="5394325"/>
            <a:ext cx="158750" cy="192088"/>
          </a:xfrm>
          <a:prstGeom prst="rect">
            <a:avLst/>
          </a:prstGeom>
          <a:solidFill>
            <a:srgbClr val="E6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5829300" y="5722939"/>
            <a:ext cx="158750" cy="192087"/>
          </a:xfrm>
          <a:prstGeom prst="rect">
            <a:avLst/>
          </a:prstGeom>
          <a:solidFill>
            <a:srgbClr val="E6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rgbClr val="C00000"/>
                </a:solidFill>
              </a:rPr>
              <a:t>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240" y="196728"/>
            <a:ext cx="1183702" cy="117111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281737" y="4389665"/>
            <a:ext cx="1123136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560417"/>
            <a:ext cx="1442518" cy="107117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6281737" y="2509836"/>
            <a:ext cx="0" cy="18147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34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171001"/>
            <a:ext cx="11022874" cy="5925004"/>
          </a:xfrm>
        </p:spPr>
        <p:txBody>
          <a:bodyPr>
            <a:normAutofit lnSpcReduction="10000"/>
          </a:bodyPr>
          <a:lstStyle/>
          <a:p>
            <a:r>
              <a:rPr lang="en-GB" i="1" dirty="0">
                <a:solidFill>
                  <a:srgbClr val="C00000"/>
                </a:solidFill>
              </a:rPr>
              <a:t>Key </a:t>
            </a:r>
            <a:r>
              <a:rPr lang="en-GB" i="1" dirty="0" smtClean="0">
                <a:solidFill>
                  <a:srgbClr val="C00000"/>
                </a:solidFill>
              </a:rPr>
              <a:t>Information about Translation</a:t>
            </a:r>
          </a:p>
          <a:p>
            <a:endParaRPr lang="en-GB" i="1" dirty="0">
              <a:solidFill>
                <a:srgbClr val="C00000"/>
              </a:solidFill>
            </a:endParaRPr>
          </a:p>
          <a:p>
            <a:r>
              <a:rPr lang="en-GB" i="1" dirty="0">
                <a:solidFill>
                  <a:schemeClr val="accent5">
                    <a:lumMod val="50000"/>
                  </a:schemeClr>
                </a:solidFill>
              </a:rPr>
              <a:t>Translation is the process of moving something from one place to another. In mathematics, this is normally the movement of shapes</a:t>
            </a:r>
            <a:r>
              <a:rPr lang="en-GB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en-GB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i="1" dirty="0">
                <a:solidFill>
                  <a:schemeClr val="accent5">
                    <a:lumMod val="50000"/>
                  </a:schemeClr>
                </a:solidFill>
              </a:rPr>
              <a:t>Coordinates are a set of values that show an exact position. We use a pair of numbers separated by a comma and written inside brackets to describe a position on a grid, for example (4, 5). </a:t>
            </a:r>
            <a:endParaRPr lang="en-GB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i="1" dirty="0" smtClean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GB" i="1" dirty="0">
                <a:solidFill>
                  <a:schemeClr val="accent5">
                    <a:lumMod val="50000"/>
                  </a:schemeClr>
                </a:solidFill>
              </a:rPr>
              <a:t>first number describes the position along the x-axis and the second describes the position along the y-axis</a:t>
            </a:r>
            <a:r>
              <a:rPr lang="en-GB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en-GB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i="1" dirty="0">
                <a:solidFill>
                  <a:schemeClr val="accent5">
                    <a:lumMod val="50000"/>
                  </a:schemeClr>
                </a:solidFill>
              </a:rPr>
              <a:t>The four quadrants tell us which area of the coordinates grid we are working in.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560417"/>
            <a:ext cx="1442518" cy="107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265293" y="18605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How to Translate…</a:t>
            </a:r>
            <a:endParaRPr lang="en-GB" altLang="en-US" sz="3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594071" y="1423460"/>
            <a:ext cx="4134683" cy="353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To translate a shape, we must pick one of the shape’s vertices (corners).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We have chosen the top left hand corner on this rectangle.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 want to move this rectangle 5 squares to the right and 4 squares down.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2000" b="1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We always move along the x-axis first, then then the y-axis</a:t>
            </a:r>
            <a:endParaRPr lang="en-GB" altLang="en-US" sz="2000" b="1" u="sng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07" y="0"/>
            <a:ext cx="5219700" cy="738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55390" y="2135245"/>
            <a:ext cx="1123950" cy="74765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8103504" y="3639187"/>
            <a:ext cx="1123950" cy="73913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5508625" y="5394325"/>
            <a:ext cx="158750" cy="192088"/>
          </a:xfrm>
          <a:prstGeom prst="rect">
            <a:avLst/>
          </a:prstGeom>
          <a:solidFill>
            <a:srgbClr val="E6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5829300" y="5722939"/>
            <a:ext cx="158750" cy="192087"/>
          </a:xfrm>
          <a:prstGeom prst="rect">
            <a:avLst/>
          </a:prstGeom>
          <a:solidFill>
            <a:srgbClr val="E6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rgbClr val="C00000"/>
                </a:solidFill>
              </a:rPr>
              <a:t>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240" y="196728"/>
            <a:ext cx="1183702" cy="117111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120922" y="2142576"/>
            <a:ext cx="0" cy="13861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560417"/>
            <a:ext cx="1442518" cy="107117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408713" y="2118343"/>
            <a:ext cx="174704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207011" y="2032120"/>
            <a:ext cx="201702" cy="2209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010477" y="3528730"/>
            <a:ext cx="201702" cy="2209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ular Callout 19"/>
          <p:cNvSpPr/>
          <p:nvPr/>
        </p:nvSpPr>
        <p:spPr>
          <a:xfrm>
            <a:off x="5667375" y="515593"/>
            <a:ext cx="1967229" cy="703586"/>
          </a:xfrm>
          <a:prstGeom prst="wedgeRoundRectCallout">
            <a:avLst>
              <a:gd name="adj1" fmla="val 26322"/>
              <a:gd name="adj2" fmla="val 161417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 squares to the right</a:t>
            </a:r>
            <a:endParaRPr lang="en-GB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9776906" y="1901240"/>
            <a:ext cx="1967229" cy="703586"/>
          </a:xfrm>
          <a:prstGeom prst="wedgeRoundRectCallout">
            <a:avLst>
              <a:gd name="adj1" fmla="val -129059"/>
              <a:gd name="adj2" fmla="val 54972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r>
              <a:rPr lang="en-GB" dirty="0" smtClean="0"/>
              <a:t> squares down</a:t>
            </a:r>
            <a:endParaRPr lang="en-GB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9665135" y="4008756"/>
            <a:ext cx="2328808" cy="1207678"/>
          </a:xfrm>
          <a:prstGeom prst="wedgeRoundRectCallout">
            <a:avLst>
              <a:gd name="adj1" fmla="val -106679"/>
              <a:gd name="adj2" fmla="val -77019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point represents the top left hand corner of the rectangle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96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265293" y="18605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How to Translate…</a:t>
            </a:r>
            <a:endParaRPr lang="en-GB" altLang="en-US" sz="3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594071" y="1423460"/>
            <a:ext cx="4134683" cy="353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To translate a shape, we must pick one of the shape’s vertices (corners).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We have chosen the top left hand corner on this rectangle.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 want to move this square </a:t>
            </a:r>
            <a:r>
              <a:rPr lang="en-GB" alt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6</a:t>
            </a:r>
            <a:r>
              <a:rPr lang="en-GB" altLang="en-US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squares to the right and 3 squares down.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2000" b="1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We always move along the x-axis first, then then the y-axis</a:t>
            </a:r>
            <a:endParaRPr lang="en-GB" altLang="en-US" sz="2000" b="1" u="sng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28" y="-284480"/>
            <a:ext cx="5219700" cy="738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13219" y="2981235"/>
            <a:ext cx="1110545" cy="112131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7564692" y="4084570"/>
            <a:ext cx="1123950" cy="112131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6946" y="5109845"/>
            <a:ext cx="158750" cy="192088"/>
          </a:xfrm>
          <a:prstGeom prst="rect">
            <a:avLst/>
          </a:prstGeom>
          <a:solidFill>
            <a:srgbClr val="E6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7157621" y="5438459"/>
            <a:ext cx="158750" cy="192087"/>
          </a:xfrm>
          <a:prstGeom prst="rect">
            <a:avLst/>
          </a:prstGeom>
          <a:solidFill>
            <a:srgbClr val="E6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rgbClr val="C00000"/>
                </a:solidFill>
              </a:rPr>
              <a:t>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723" y="196215"/>
            <a:ext cx="1183702" cy="117111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564692" y="2981235"/>
            <a:ext cx="4534" cy="9535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560417"/>
            <a:ext cx="1442518" cy="107117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7564692" y="2968030"/>
            <a:ext cx="2147676" cy="132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9712368" y="2857574"/>
            <a:ext cx="201702" cy="2209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463841" y="3974113"/>
            <a:ext cx="201702" cy="2209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ular Callout 19"/>
          <p:cNvSpPr/>
          <p:nvPr/>
        </p:nvSpPr>
        <p:spPr>
          <a:xfrm>
            <a:off x="6995696" y="231113"/>
            <a:ext cx="1967229" cy="703586"/>
          </a:xfrm>
          <a:prstGeom prst="wedgeRoundRectCallout">
            <a:avLst>
              <a:gd name="adj1" fmla="val 35176"/>
              <a:gd name="adj2" fmla="val 321086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 squares to the left</a:t>
            </a:r>
            <a:endParaRPr lang="en-GB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4703304" y="2286373"/>
            <a:ext cx="1967229" cy="703586"/>
          </a:xfrm>
          <a:prstGeom prst="wedgeRoundRectCallout">
            <a:avLst>
              <a:gd name="adj1" fmla="val 93536"/>
              <a:gd name="adj2" fmla="val 87566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 squares down</a:t>
            </a:r>
            <a:endParaRPr lang="en-GB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4281579" y="4623099"/>
            <a:ext cx="2328808" cy="1207678"/>
          </a:xfrm>
          <a:prstGeom prst="wedgeRoundRectCallout">
            <a:avLst>
              <a:gd name="adj1" fmla="val 85158"/>
              <a:gd name="adj2" fmla="val -91921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point represents the top left hand corner of the rectangle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75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858" y="781770"/>
            <a:ext cx="6547186" cy="5608894"/>
          </a:xfrm>
          <a:prstGeom prst="rect">
            <a:avLst/>
          </a:prstGeom>
        </p:spPr>
      </p:pic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265293" y="18605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How to Translate…</a:t>
            </a:r>
            <a:endParaRPr lang="en-GB" altLang="en-US" sz="3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594071" y="1423460"/>
            <a:ext cx="4134683" cy="353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To translate a shape, we must pick one of the shape’s vertices (corners).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We have chosen the top left hand corner on this rectangle.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 want to move this square </a:t>
            </a:r>
            <a:r>
              <a:rPr lang="en-GB" alt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6</a:t>
            </a:r>
            <a:r>
              <a:rPr lang="en-GB" altLang="en-US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squares to the right and 3 squares down.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2000" b="1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We always move along the x-axis first, then then the y-axis</a:t>
            </a:r>
            <a:endParaRPr lang="en-GB" altLang="en-US" sz="2000" b="1" u="sng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723" y="196215"/>
            <a:ext cx="1183702" cy="117111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544059" y="1892047"/>
            <a:ext cx="13559" cy="19683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5" y="5560417"/>
            <a:ext cx="1442518" cy="107117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6531646" y="3902879"/>
            <a:ext cx="239776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8929409" y="3792423"/>
            <a:ext cx="201702" cy="2209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456767" y="1598267"/>
            <a:ext cx="201702" cy="2209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ular Callout 19"/>
          <p:cNvSpPr/>
          <p:nvPr/>
        </p:nvSpPr>
        <p:spPr>
          <a:xfrm>
            <a:off x="5267586" y="5879870"/>
            <a:ext cx="1967229" cy="703586"/>
          </a:xfrm>
          <a:prstGeom prst="wedgeRoundRectCallout">
            <a:avLst>
              <a:gd name="adj1" fmla="val 50153"/>
              <a:gd name="adj2" fmla="val -311400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r>
              <a:rPr lang="en-GB" dirty="0" smtClean="0"/>
              <a:t> squares to the left</a:t>
            </a:r>
            <a:endParaRPr lang="en-GB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3934243" y="331149"/>
            <a:ext cx="1967229" cy="703586"/>
          </a:xfrm>
          <a:prstGeom prst="wedgeRoundRectCallout">
            <a:avLst>
              <a:gd name="adj1" fmla="val 79075"/>
              <a:gd name="adj2" fmla="val 260850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r>
              <a:rPr lang="en-GB" dirty="0" smtClean="0"/>
              <a:t> squares up</a:t>
            </a:r>
            <a:endParaRPr lang="en-GB" dirty="0"/>
          </a:p>
        </p:txBody>
      </p:sp>
      <p:sp>
        <p:nvSpPr>
          <p:cNvPr id="38" name="Right Triangle 37"/>
          <p:cNvSpPr/>
          <p:nvPr/>
        </p:nvSpPr>
        <p:spPr>
          <a:xfrm>
            <a:off x="9016768" y="3860407"/>
            <a:ext cx="1016000" cy="1340143"/>
          </a:xfrm>
          <a:prstGeom prst="rtTriangl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9" name="Right Triangle 38"/>
          <p:cNvSpPr/>
          <p:nvPr/>
        </p:nvSpPr>
        <p:spPr>
          <a:xfrm>
            <a:off x="6531646" y="1678410"/>
            <a:ext cx="974690" cy="1340143"/>
          </a:xfrm>
          <a:prstGeom prst="rtTriangl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7563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39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91590" y="196728"/>
            <a:ext cx="11463852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/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</a:rPr>
              <a:t>Coordinates can also be used when describing translations</a:t>
            </a:r>
            <a:r>
              <a:rPr lang="en-GB" sz="20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.</a:t>
            </a:r>
            <a:r>
              <a:rPr lang="en-GB" b="1" dirty="0" smtClean="0"/>
              <a:t>.</a:t>
            </a:r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1354" y="2151557"/>
            <a:ext cx="3814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I want to move A from (3,-2) to (1,4)</a:t>
            </a:r>
          </a:p>
          <a:p>
            <a:endParaRPr lang="en-GB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The vertices of shape x =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A= (3, -2)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B= (3, -5)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C= (5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-5)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They have been translated to: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C00000"/>
                </a:solidFill>
              </a:rPr>
              <a:t>A= (1, </a:t>
            </a:r>
            <a:r>
              <a:rPr lang="en-GB" dirty="0">
                <a:solidFill>
                  <a:srgbClr val="C00000"/>
                </a:solidFill>
              </a:rPr>
              <a:t>4)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B= (1, 1)</a:t>
            </a:r>
            <a:endParaRPr lang="en-GB" dirty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C= (3, 1)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71" y="905947"/>
            <a:ext cx="6547186" cy="560889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005249" y="1963628"/>
            <a:ext cx="8840" cy="24758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2"/>
          </p:cNvCxnSpPr>
          <p:nvPr/>
        </p:nvCxnSpPr>
        <p:spPr>
          <a:xfrm flipH="1" flipV="1">
            <a:off x="3989071" y="4470388"/>
            <a:ext cx="919630" cy="105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908701" y="4370485"/>
            <a:ext cx="203005" cy="2209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913238" y="1714766"/>
            <a:ext cx="201702" cy="2209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Triangle 14"/>
          <p:cNvSpPr/>
          <p:nvPr/>
        </p:nvSpPr>
        <p:spPr>
          <a:xfrm>
            <a:off x="4999158" y="4439527"/>
            <a:ext cx="1016000" cy="1340143"/>
          </a:xfrm>
          <a:prstGeom prst="rtTriangl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x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ight Triangle 15"/>
          <p:cNvSpPr/>
          <p:nvPr/>
        </p:nvSpPr>
        <p:spPr>
          <a:xfrm>
            <a:off x="4014089" y="1809594"/>
            <a:ext cx="974690" cy="1340143"/>
          </a:xfrm>
          <a:prstGeom prst="rtTriangl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88840" y="4153989"/>
            <a:ext cx="23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4774554" y="5647489"/>
            <a:ext cx="23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5923516" y="5647489"/>
            <a:ext cx="23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3672522" y="1520917"/>
            <a:ext cx="23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3742996" y="3014417"/>
            <a:ext cx="23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4891958" y="3014417"/>
            <a:ext cx="23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487" y="5525844"/>
            <a:ext cx="1442518" cy="107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</a:rPr>
              <a:t>Choose the correct statement to describe the translation of shape A.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4 squares left and 2 squares up</a:t>
            </a:r>
          </a:p>
          <a:p>
            <a:pPr lvl="0" algn="ctr">
              <a:lnSpc>
                <a:spcPct val="150000"/>
              </a:lnSpc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5 squares left and 2 squares up</a:t>
            </a:r>
          </a:p>
          <a:p>
            <a:pPr lvl="0" algn="ctr">
              <a:lnSpc>
                <a:spcPct val="150000"/>
              </a:lnSpc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5 squares left and 3 squares up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E05B80-676A-D243-9482-859AFE569716}"/>
              </a:ext>
            </a:extLst>
          </p:cNvPr>
          <p:cNvSpPr/>
          <p:nvPr/>
        </p:nvSpPr>
        <p:spPr>
          <a:xfrm>
            <a:off x="3352800" y="1333029"/>
            <a:ext cx="5486400" cy="32456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D66C081-E744-B04E-87B4-C2760B9115F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72224" y="1692023"/>
          <a:ext cx="4647552" cy="2323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968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59777272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422245987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1229508229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87689588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368445663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66549986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12305849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594171542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244257838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14161061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934987217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706445945"/>
                    </a:ext>
                  </a:extLst>
                </a:gridCol>
              </a:tblGrid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040226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08283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16667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751597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5106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4944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7274F82-C919-8A45-A135-989A254C65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3735" y="4041708"/>
          <a:ext cx="4979520" cy="331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968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59777272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422245987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1229508229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87689588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368445663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66549986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12305849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594171542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244257838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14161061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934987217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706445945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966996011"/>
                    </a:ext>
                  </a:extLst>
                </a:gridCol>
              </a:tblGrid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FAF5102-B833-ED4D-909B-545C52F0D21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20358" y="1509025"/>
          <a:ext cx="170355" cy="2655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355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</a:tblGrid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040226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08283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16667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751597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5106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4944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001307"/>
                  </a:ext>
                </a:extLst>
              </a:tr>
            </a:tbl>
          </a:graphicData>
        </a:graphic>
      </p:graphicFrame>
      <p:sp>
        <p:nvSpPr>
          <p:cNvPr id="24" name="Isosceles Triangle 33">
            <a:extLst>
              <a:ext uri="{FF2B5EF4-FFF2-40B4-BE49-F238E27FC236}">
                <a16:creationId xmlns:a16="http://schemas.microsoft.com/office/drawing/2014/main" id="{6853D7BA-A4F0-904C-B1E5-7F805FF1AF34}"/>
              </a:ext>
            </a:extLst>
          </p:cNvPr>
          <p:cNvSpPr/>
          <p:nvPr/>
        </p:nvSpPr>
        <p:spPr>
          <a:xfrm rot="5400000">
            <a:off x="8433011" y="3955399"/>
            <a:ext cx="95710" cy="1208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5" name="Isosceles Triangle 34">
            <a:extLst>
              <a:ext uri="{FF2B5EF4-FFF2-40B4-BE49-F238E27FC236}">
                <a16:creationId xmlns:a16="http://schemas.microsoft.com/office/drawing/2014/main" id="{1FCF9084-DA4C-0B49-828D-F29FF34BE8A6}"/>
              </a:ext>
            </a:extLst>
          </p:cNvPr>
          <p:cNvSpPr/>
          <p:nvPr/>
        </p:nvSpPr>
        <p:spPr>
          <a:xfrm rot="16200000">
            <a:off x="3663586" y="3955394"/>
            <a:ext cx="95715" cy="12080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6" name="Isosceles Triangle 35">
            <a:extLst>
              <a:ext uri="{FF2B5EF4-FFF2-40B4-BE49-F238E27FC236}">
                <a16:creationId xmlns:a16="http://schemas.microsoft.com/office/drawing/2014/main" id="{DEF8366F-599A-AE47-BA0D-831CDF0E3C6E}"/>
              </a:ext>
            </a:extLst>
          </p:cNvPr>
          <p:cNvSpPr/>
          <p:nvPr/>
        </p:nvSpPr>
        <p:spPr>
          <a:xfrm rot="10800000">
            <a:off x="6019752" y="4148868"/>
            <a:ext cx="115815" cy="13288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7" name="Isosceles Triangle 36">
            <a:extLst>
              <a:ext uri="{FF2B5EF4-FFF2-40B4-BE49-F238E27FC236}">
                <a16:creationId xmlns:a16="http://schemas.microsoft.com/office/drawing/2014/main" id="{0AE69601-7460-7E40-B05D-77FA244A7314}"/>
              </a:ext>
            </a:extLst>
          </p:cNvPr>
          <p:cNvSpPr/>
          <p:nvPr/>
        </p:nvSpPr>
        <p:spPr>
          <a:xfrm>
            <a:off x="6030814" y="1376139"/>
            <a:ext cx="115815" cy="13288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461D98-FB3F-034F-9434-ACBA03C6C6CD}"/>
              </a:ext>
            </a:extLst>
          </p:cNvPr>
          <p:cNvSpPr/>
          <p:nvPr/>
        </p:nvSpPr>
        <p:spPr>
          <a:xfrm>
            <a:off x="6430406" y="2356551"/>
            <a:ext cx="645308" cy="131413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1C37C4-5217-A240-A932-44437B26E4AD}"/>
              </a:ext>
            </a:extLst>
          </p:cNvPr>
          <p:cNvSpPr/>
          <p:nvPr/>
        </p:nvSpPr>
        <p:spPr>
          <a:xfrm>
            <a:off x="4775680" y="1692024"/>
            <a:ext cx="645308" cy="131413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</a:rPr>
              <a:t>Choose the correct statement to describe the translation of shape A.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4 squares left and 2 squares up</a:t>
            </a:r>
          </a:p>
          <a:p>
            <a:pPr lvl="0" algn="ctr"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5 squares left and 2 squares up</a:t>
            </a:r>
          </a:p>
          <a:p>
            <a:pPr lvl="0" algn="ctr">
              <a:lnSpc>
                <a:spcPct val="150000"/>
              </a:lnSpc>
            </a:pP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5 squares left and 3 squares up</a:t>
            </a:r>
          </a:p>
          <a:p>
            <a:pPr lvl="0" algn="ctr"/>
            <a:endParaRPr lang="en-GB" sz="2400" b="1" u="sng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E05B80-676A-D243-9482-859AFE569716}"/>
              </a:ext>
            </a:extLst>
          </p:cNvPr>
          <p:cNvSpPr/>
          <p:nvPr/>
        </p:nvSpPr>
        <p:spPr>
          <a:xfrm>
            <a:off x="3352800" y="1333029"/>
            <a:ext cx="5486400" cy="32456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D66C081-E744-B04E-87B4-C2760B9115F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72224" y="1692023"/>
          <a:ext cx="4647552" cy="2323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968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59777272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422245987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1229508229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87689588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368445663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66549986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12305849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594171542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244257838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14161061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934987217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706445945"/>
                    </a:ext>
                  </a:extLst>
                </a:gridCol>
              </a:tblGrid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040226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08283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16667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751597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5106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4944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7274F82-C919-8A45-A135-989A254C65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3735" y="4041708"/>
          <a:ext cx="4979520" cy="331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968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59777272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422245987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1229508229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87689588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368445663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66549986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12305849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594171542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244257838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141610610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934987217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3706445945"/>
                    </a:ext>
                  </a:extLst>
                </a:gridCol>
                <a:gridCol w="331968">
                  <a:extLst>
                    <a:ext uri="{9D8B030D-6E8A-4147-A177-3AD203B41FA5}">
                      <a16:colId xmlns:a16="http://schemas.microsoft.com/office/drawing/2014/main" val="2966996011"/>
                    </a:ext>
                  </a:extLst>
                </a:gridCol>
              </a:tblGrid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FAF5102-B833-ED4D-909B-545C52F0D21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20358" y="1509025"/>
          <a:ext cx="170355" cy="2655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355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</a:tblGrid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040226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08283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16667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751597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5106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4944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  <a:tr h="331968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001307"/>
                  </a:ext>
                </a:extLst>
              </a:tr>
            </a:tbl>
          </a:graphicData>
        </a:graphic>
      </p:graphicFrame>
      <p:sp>
        <p:nvSpPr>
          <p:cNvPr id="24" name="Isosceles Triangle 33">
            <a:extLst>
              <a:ext uri="{FF2B5EF4-FFF2-40B4-BE49-F238E27FC236}">
                <a16:creationId xmlns:a16="http://schemas.microsoft.com/office/drawing/2014/main" id="{6853D7BA-A4F0-904C-B1E5-7F805FF1AF34}"/>
              </a:ext>
            </a:extLst>
          </p:cNvPr>
          <p:cNvSpPr/>
          <p:nvPr/>
        </p:nvSpPr>
        <p:spPr>
          <a:xfrm rot="5400000">
            <a:off x="8433011" y="3955399"/>
            <a:ext cx="95710" cy="1208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5" name="Isosceles Triangle 34">
            <a:extLst>
              <a:ext uri="{FF2B5EF4-FFF2-40B4-BE49-F238E27FC236}">
                <a16:creationId xmlns:a16="http://schemas.microsoft.com/office/drawing/2014/main" id="{1FCF9084-DA4C-0B49-828D-F29FF34BE8A6}"/>
              </a:ext>
            </a:extLst>
          </p:cNvPr>
          <p:cNvSpPr/>
          <p:nvPr/>
        </p:nvSpPr>
        <p:spPr>
          <a:xfrm rot="16200000">
            <a:off x="3663586" y="3955394"/>
            <a:ext cx="95715" cy="12080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6" name="Isosceles Triangle 35">
            <a:extLst>
              <a:ext uri="{FF2B5EF4-FFF2-40B4-BE49-F238E27FC236}">
                <a16:creationId xmlns:a16="http://schemas.microsoft.com/office/drawing/2014/main" id="{DEF8366F-599A-AE47-BA0D-831CDF0E3C6E}"/>
              </a:ext>
            </a:extLst>
          </p:cNvPr>
          <p:cNvSpPr/>
          <p:nvPr/>
        </p:nvSpPr>
        <p:spPr>
          <a:xfrm rot="10800000">
            <a:off x="6019752" y="4148868"/>
            <a:ext cx="115815" cy="13288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7" name="Isosceles Triangle 36">
            <a:extLst>
              <a:ext uri="{FF2B5EF4-FFF2-40B4-BE49-F238E27FC236}">
                <a16:creationId xmlns:a16="http://schemas.microsoft.com/office/drawing/2014/main" id="{0AE69601-7460-7E40-B05D-77FA244A7314}"/>
              </a:ext>
            </a:extLst>
          </p:cNvPr>
          <p:cNvSpPr/>
          <p:nvPr/>
        </p:nvSpPr>
        <p:spPr>
          <a:xfrm>
            <a:off x="6030814" y="1376139"/>
            <a:ext cx="115815" cy="13288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461D98-FB3F-034F-9434-ACBA03C6C6CD}"/>
              </a:ext>
            </a:extLst>
          </p:cNvPr>
          <p:cNvSpPr/>
          <p:nvPr/>
        </p:nvSpPr>
        <p:spPr>
          <a:xfrm>
            <a:off x="6430406" y="2356551"/>
            <a:ext cx="645308" cy="131413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1C37C4-5217-A240-A932-44437B26E4AD}"/>
              </a:ext>
            </a:extLst>
          </p:cNvPr>
          <p:cNvSpPr/>
          <p:nvPr/>
        </p:nvSpPr>
        <p:spPr>
          <a:xfrm>
            <a:off x="4775680" y="1692024"/>
            <a:ext cx="645308" cy="131413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1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</a:rPr>
              <a:t>A shape is translated from position A to position B. </a:t>
            </a:r>
          </a:p>
          <a:p>
            <a:pPr algn="ctr" defTabSz="685800">
              <a:defRPr/>
            </a:pPr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</a:rPr>
              <a:t>Complete the sentence: </a:t>
            </a: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The shape has moved       squares to </a:t>
            </a:r>
          </a:p>
          <a:p>
            <a:pPr algn="ctr"/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the left and       squares down.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BF2675-3163-5048-BFBE-991AC6D7CBD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85786" y="1958705"/>
          <a:ext cx="360000" cy="29469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</a:tblGrid>
              <a:tr h="327439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040226"/>
                  </a:ext>
                </a:extLst>
              </a:tr>
              <a:tr h="327439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08283"/>
                  </a:ext>
                </a:extLst>
              </a:tr>
              <a:tr h="327439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216667"/>
                  </a:ext>
                </a:extLst>
              </a:tr>
              <a:tr h="327439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751597"/>
                  </a:ext>
                </a:extLst>
              </a:tr>
              <a:tr h="327439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75106"/>
                  </a:ext>
                </a:extLst>
              </a:tr>
              <a:tr h="327439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34944"/>
                  </a:ext>
                </a:extLst>
              </a:tr>
              <a:tr h="327439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  <a:tr h="327439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124817"/>
                  </a:ext>
                </a:extLst>
              </a:tr>
              <a:tr h="327439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22730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D9F2D66-2DEF-3D49-A3F9-ED98E2AD984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86908" y="2119124"/>
          <a:ext cx="2618184" cy="2618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273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3597772720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4222459870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1229508229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2876895880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3368445663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366549986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</a:tblGrid>
              <a:tr h="327273"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040226"/>
                  </a:ext>
                </a:extLst>
              </a:tr>
              <a:tr h="327273"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08283"/>
                  </a:ext>
                </a:extLst>
              </a:tr>
              <a:tr h="327273"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16667"/>
                  </a:ext>
                </a:extLst>
              </a:tr>
              <a:tr h="327273"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751597"/>
                  </a:ext>
                </a:extLst>
              </a:tr>
              <a:tr h="327273"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5106"/>
                  </a:ext>
                </a:extLst>
              </a:tr>
              <a:tr h="327273"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4944"/>
                  </a:ext>
                </a:extLst>
              </a:tr>
              <a:tr h="327273"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  <a:tr h="327273"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124817"/>
                  </a:ext>
                </a:extLst>
              </a:tr>
            </a:tbl>
          </a:graphicData>
        </a:graphic>
      </p:graphicFrame>
      <p:sp>
        <p:nvSpPr>
          <p:cNvPr id="11" name="Isosceles Triangle 9">
            <a:extLst>
              <a:ext uri="{FF2B5EF4-FFF2-40B4-BE49-F238E27FC236}">
                <a16:creationId xmlns:a16="http://schemas.microsoft.com/office/drawing/2014/main" id="{7E2C698A-A1BB-6649-804D-0760CA845531}"/>
              </a:ext>
            </a:extLst>
          </p:cNvPr>
          <p:cNvSpPr/>
          <p:nvPr/>
        </p:nvSpPr>
        <p:spPr>
          <a:xfrm>
            <a:off x="4745184" y="2018862"/>
            <a:ext cx="88999" cy="9283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AC030E-3989-1B49-A865-7F07819EB734}"/>
              </a:ext>
            </a:extLst>
          </p:cNvPr>
          <p:cNvSpPr/>
          <p:nvPr/>
        </p:nvSpPr>
        <p:spPr>
          <a:xfrm>
            <a:off x="6096001" y="2433473"/>
            <a:ext cx="973229" cy="658458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E2826C-DAA4-7C4B-846D-AAD14DC9B078}"/>
              </a:ext>
            </a:extLst>
          </p:cNvPr>
          <p:cNvSpPr/>
          <p:nvPr/>
        </p:nvSpPr>
        <p:spPr>
          <a:xfrm>
            <a:off x="5442474" y="3755237"/>
            <a:ext cx="973229" cy="658458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B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F601253-EE0A-E74C-9518-94A9E28C01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41584" y="4706200"/>
          <a:ext cx="2932461" cy="3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829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  <a:gridCol w="325829">
                  <a:extLst>
                    <a:ext uri="{9D8B030D-6E8A-4147-A177-3AD203B41FA5}">
                      <a16:colId xmlns:a16="http://schemas.microsoft.com/office/drawing/2014/main" val="3597772720"/>
                    </a:ext>
                  </a:extLst>
                </a:gridCol>
                <a:gridCol w="325829">
                  <a:extLst>
                    <a:ext uri="{9D8B030D-6E8A-4147-A177-3AD203B41FA5}">
                      <a16:colId xmlns:a16="http://schemas.microsoft.com/office/drawing/2014/main" val="4222459870"/>
                    </a:ext>
                  </a:extLst>
                </a:gridCol>
                <a:gridCol w="325829">
                  <a:extLst>
                    <a:ext uri="{9D8B030D-6E8A-4147-A177-3AD203B41FA5}">
                      <a16:colId xmlns:a16="http://schemas.microsoft.com/office/drawing/2014/main" val="1229508229"/>
                    </a:ext>
                  </a:extLst>
                </a:gridCol>
                <a:gridCol w="325829">
                  <a:extLst>
                    <a:ext uri="{9D8B030D-6E8A-4147-A177-3AD203B41FA5}">
                      <a16:colId xmlns:a16="http://schemas.microsoft.com/office/drawing/2014/main" val="2876895880"/>
                    </a:ext>
                  </a:extLst>
                </a:gridCol>
                <a:gridCol w="325829">
                  <a:extLst>
                    <a:ext uri="{9D8B030D-6E8A-4147-A177-3AD203B41FA5}">
                      <a16:colId xmlns:a16="http://schemas.microsoft.com/office/drawing/2014/main" val="3368445663"/>
                    </a:ext>
                  </a:extLst>
                </a:gridCol>
                <a:gridCol w="325829">
                  <a:extLst>
                    <a:ext uri="{9D8B030D-6E8A-4147-A177-3AD203B41FA5}">
                      <a16:colId xmlns:a16="http://schemas.microsoft.com/office/drawing/2014/main" val="366549986"/>
                    </a:ext>
                  </a:extLst>
                </a:gridCol>
                <a:gridCol w="325829">
                  <a:extLst>
                    <a:ext uri="{9D8B030D-6E8A-4147-A177-3AD203B41FA5}">
                      <a16:colId xmlns:a16="http://schemas.microsoft.com/office/drawing/2014/main" val="1256569797"/>
                    </a:ext>
                  </a:extLst>
                </a:gridCol>
                <a:gridCol w="325829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124817"/>
                  </a:ext>
                </a:extLst>
              </a:tr>
            </a:tbl>
          </a:graphicData>
        </a:graphic>
      </p:graphicFrame>
      <p:sp>
        <p:nvSpPr>
          <p:cNvPr id="14" name="Isosceles Triangle 27">
            <a:extLst>
              <a:ext uri="{FF2B5EF4-FFF2-40B4-BE49-F238E27FC236}">
                <a16:creationId xmlns:a16="http://schemas.microsoft.com/office/drawing/2014/main" id="{6EE01E6D-41E2-2A44-8504-18812E02770B}"/>
              </a:ext>
            </a:extLst>
          </p:cNvPr>
          <p:cNvSpPr/>
          <p:nvPr/>
        </p:nvSpPr>
        <p:spPr>
          <a:xfrm rot="5400000">
            <a:off x="7402347" y="4687706"/>
            <a:ext cx="88999" cy="9283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F95B22-2432-944C-AD5F-9DD4B2C65DC2}"/>
              </a:ext>
            </a:extLst>
          </p:cNvPr>
          <p:cNvSpPr/>
          <p:nvPr/>
        </p:nvSpPr>
        <p:spPr>
          <a:xfrm>
            <a:off x="5749088" y="5847964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DA5FB0-7922-284B-9BEA-EE807026EE95}"/>
              </a:ext>
            </a:extLst>
          </p:cNvPr>
          <p:cNvSpPr/>
          <p:nvPr/>
        </p:nvSpPr>
        <p:spPr>
          <a:xfrm>
            <a:off x="6500384" y="5526625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endParaRPr lang="en-GB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en-GB" sz="20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 </a:t>
            </a:r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</a:rPr>
              <a:t>shape is translated from position A to position B. </a:t>
            </a:r>
          </a:p>
          <a:p>
            <a:pPr algn="ctr" defTabSz="685800">
              <a:defRPr/>
            </a:pPr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</a:rPr>
              <a:t>Complete the sentence: </a:t>
            </a: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The shape has moved       squares to </a:t>
            </a:r>
          </a:p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the left and       squares down. </a:t>
            </a:r>
          </a:p>
          <a:p>
            <a:pPr lvl="0" algn="ctr"/>
            <a:endParaRPr lang="en-GB" sz="2400" u="sng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BF2675-3163-5048-BFBE-991AC6D7CBD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85786" y="1958705"/>
          <a:ext cx="360000" cy="29469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</a:tblGrid>
              <a:tr h="327439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040226"/>
                  </a:ext>
                </a:extLst>
              </a:tr>
              <a:tr h="327439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08283"/>
                  </a:ext>
                </a:extLst>
              </a:tr>
              <a:tr h="327439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216667"/>
                  </a:ext>
                </a:extLst>
              </a:tr>
              <a:tr h="327439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751597"/>
                  </a:ext>
                </a:extLst>
              </a:tr>
              <a:tr h="327439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75106"/>
                  </a:ext>
                </a:extLst>
              </a:tr>
              <a:tr h="327439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34944"/>
                  </a:ext>
                </a:extLst>
              </a:tr>
              <a:tr h="327439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  <a:tr h="327439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124817"/>
                  </a:ext>
                </a:extLst>
              </a:tr>
              <a:tr h="327439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41" marR="914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22730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D9F2D66-2DEF-3D49-A3F9-ED98E2AD984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86908" y="2119124"/>
          <a:ext cx="2618184" cy="2618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273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3597772720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4222459870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1229508229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2876895880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3368445663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366549986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</a:tblGrid>
              <a:tr h="327273"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040226"/>
                  </a:ext>
                </a:extLst>
              </a:tr>
              <a:tr h="327273"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08283"/>
                  </a:ext>
                </a:extLst>
              </a:tr>
              <a:tr h="327273"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16667"/>
                  </a:ext>
                </a:extLst>
              </a:tr>
              <a:tr h="327273"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751597"/>
                  </a:ext>
                </a:extLst>
              </a:tr>
              <a:tr h="327273"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5106"/>
                  </a:ext>
                </a:extLst>
              </a:tr>
              <a:tr h="327273"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4944"/>
                  </a:ext>
                </a:extLst>
              </a:tr>
              <a:tr h="327273"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26600"/>
                  </a:ext>
                </a:extLst>
              </a:tr>
              <a:tr h="327273"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marL="52708" marR="52708" marT="52708" marB="52708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124817"/>
                  </a:ext>
                </a:extLst>
              </a:tr>
            </a:tbl>
          </a:graphicData>
        </a:graphic>
      </p:graphicFrame>
      <p:sp>
        <p:nvSpPr>
          <p:cNvPr id="11" name="Isosceles Triangle 9">
            <a:extLst>
              <a:ext uri="{FF2B5EF4-FFF2-40B4-BE49-F238E27FC236}">
                <a16:creationId xmlns:a16="http://schemas.microsoft.com/office/drawing/2014/main" id="{7E2C698A-A1BB-6649-804D-0760CA845531}"/>
              </a:ext>
            </a:extLst>
          </p:cNvPr>
          <p:cNvSpPr/>
          <p:nvPr/>
        </p:nvSpPr>
        <p:spPr>
          <a:xfrm>
            <a:off x="4745184" y="2018862"/>
            <a:ext cx="88999" cy="9283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AC030E-3989-1B49-A865-7F07819EB734}"/>
              </a:ext>
            </a:extLst>
          </p:cNvPr>
          <p:cNvSpPr/>
          <p:nvPr/>
        </p:nvSpPr>
        <p:spPr>
          <a:xfrm>
            <a:off x="6096001" y="2433473"/>
            <a:ext cx="973229" cy="658458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E2826C-DAA4-7C4B-846D-AAD14DC9B078}"/>
              </a:ext>
            </a:extLst>
          </p:cNvPr>
          <p:cNvSpPr/>
          <p:nvPr/>
        </p:nvSpPr>
        <p:spPr>
          <a:xfrm>
            <a:off x="5442474" y="3755237"/>
            <a:ext cx="973229" cy="658458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F601253-EE0A-E74C-9518-94A9E28C01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41584" y="4706200"/>
          <a:ext cx="2932461" cy="3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829">
                  <a:extLst>
                    <a:ext uri="{9D8B030D-6E8A-4147-A177-3AD203B41FA5}">
                      <a16:colId xmlns:a16="http://schemas.microsoft.com/office/drawing/2014/main" val="1819884855"/>
                    </a:ext>
                  </a:extLst>
                </a:gridCol>
                <a:gridCol w="325829">
                  <a:extLst>
                    <a:ext uri="{9D8B030D-6E8A-4147-A177-3AD203B41FA5}">
                      <a16:colId xmlns:a16="http://schemas.microsoft.com/office/drawing/2014/main" val="3597772720"/>
                    </a:ext>
                  </a:extLst>
                </a:gridCol>
                <a:gridCol w="325829">
                  <a:extLst>
                    <a:ext uri="{9D8B030D-6E8A-4147-A177-3AD203B41FA5}">
                      <a16:colId xmlns:a16="http://schemas.microsoft.com/office/drawing/2014/main" val="4222459870"/>
                    </a:ext>
                  </a:extLst>
                </a:gridCol>
                <a:gridCol w="325829">
                  <a:extLst>
                    <a:ext uri="{9D8B030D-6E8A-4147-A177-3AD203B41FA5}">
                      <a16:colId xmlns:a16="http://schemas.microsoft.com/office/drawing/2014/main" val="1229508229"/>
                    </a:ext>
                  </a:extLst>
                </a:gridCol>
                <a:gridCol w="325829">
                  <a:extLst>
                    <a:ext uri="{9D8B030D-6E8A-4147-A177-3AD203B41FA5}">
                      <a16:colId xmlns:a16="http://schemas.microsoft.com/office/drawing/2014/main" val="2876895880"/>
                    </a:ext>
                  </a:extLst>
                </a:gridCol>
                <a:gridCol w="325829">
                  <a:extLst>
                    <a:ext uri="{9D8B030D-6E8A-4147-A177-3AD203B41FA5}">
                      <a16:colId xmlns:a16="http://schemas.microsoft.com/office/drawing/2014/main" val="3368445663"/>
                    </a:ext>
                  </a:extLst>
                </a:gridCol>
                <a:gridCol w="325829">
                  <a:extLst>
                    <a:ext uri="{9D8B030D-6E8A-4147-A177-3AD203B41FA5}">
                      <a16:colId xmlns:a16="http://schemas.microsoft.com/office/drawing/2014/main" val="366549986"/>
                    </a:ext>
                  </a:extLst>
                </a:gridCol>
                <a:gridCol w="325829">
                  <a:extLst>
                    <a:ext uri="{9D8B030D-6E8A-4147-A177-3AD203B41FA5}">
                      <a16:colId xmlns:a16="http://schemas.microsoft.com/office/drawing/2014/main" val="1256569797"/>
                    </a:ext>
                  </a:extLst>
                </a:gridCol>
                <a:gridCol w="325829">
                  <a:extLst>
                    <a:ext uri="{9D8B030D-6E8A-4147-A177-3AD203B41FA5}">
                      <a16:colId xmlns:a16="http://schemas.microsoft.com/office/drawing/2014/main" val="28619504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124817"/>
                  </a:ext>
                </a:extLst>
              </a:tr>
            </a:tbl>
          </a:graphicData>
        </a:graphic>
      </p:graphicFrame>
      <p:sp>
        <p:nvSpPr>
          <p:cNvPr id="14" name="Isosceles Triangle 27">
            <a:extLst>
              <a:ext uri="{FF2B5EF4-FFF2-40B4-BE49-F238E27FC236}">
                <a16:creationId xmlns:a16="http://schemas.microsoft.com/office/drawing/2014/main" id="{6EE01E6D-41E2-2A44-8504-18812E02770B}"/>
              </a:ext>
            </a:extLst>
          </p:cNvPr>
          <p:cNvSpPr/>
          <p:nvPr/>
        </p:nvSpPr>
        <p:spPr>
          <a:xfrm rot="5400000">
            <a:off x="7402347" y="4687706"/>
            <a:ext cx="88999" cy="9283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F95B22-2432-944C-AD5F-9DD4B2C65DC2}"/>
              </a:ext>
            </a:extLst>
          </p:cNvPr>
          <p:cNvSpPr/>
          <p:nvPr/>
        </p:nvSpPr>
        <p:spPr>
          <a:xfrm>
            <a:off x="5779297" y="5811949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DA5FB0-7922-284B-9BEA-EE807026EE95}"/>
              </a:ext>
            </a:extLst>
          </p:cNvPr>
          <p:cNvSpPr/>
          <p:nvPr/>
        </p:nvSpPr>
        <p:spPr>
          <a:xfrm>
            <a:off x="6488351" y="5479427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E3D93F1-16BF-C94A-A47A-C04C0C45EE38}"/>
              </a:ext>
            </a:extLst>
          </p:cNvPr>
          <p:cNvCxnSpPr/>
          <p:nvPr/>
        </p:nvCxnSpPr>
        <p:spPr>
          <a:xfrm flipH="1">
            <a:off x="5442473" y="2442438"/>
            <a:ext cx="63586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5CFDE18-3007-4C48-8500-324A572B5A6C}"/>
              </a:ext>
            </a:extLst>
          </p:cNvPr>
          <p:cNvCxnSpPr/>
          <p:nvPr/>
        </p:nvCxnSpPr>
        <p:spPr>
          <a:xfrm>
            <a:off x="5442473" y="2442439"/>
            <a:ext cx="0" cy="13127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" y="5711759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</TotalTime>
  <Words>7587</Words>
  <Application>Microsoft Office PowerPoint</Application>
  <PresentationFormat>Widescreen</PresentationFormat>
  <Paragraphs>2027</Paragraphs>
  <Slides>138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138</vt:i4>
      </vt:variant>
    </vt:vector>
  </HeadingPairs>
  <TitlesOfParts>
    <vt:vector size="148" baseType="lpstr">
      <vt:lpstr>宋体</vt:lpstr>
      <vt:lpstr>Arial</vt:lpstr>
      <vt:lpstr>Calibri</vt:lpstr>
      <vt:lpstr>Calibri Light</vt:lpstr>
      <vt:lpstr>Comic Sans MS</vt:lpstr>
      <vt:lpstr>Twinkl</vt:lpstr>
      <vt:lpstr>Twinkl SemiBold</vt:lpstr>
      <vt:lpstr>1_Office Theme</vt:lpstr>
      <vt:lpstr>Office Theme</vt:lpstr>
      <vt:lpstr>2_Office Theme</vt:lpstr>
      <vt:lpstr>PowerPoint Presentation</vt:lpstr>
      <vt:lpstr>PowerPoint Presentation</vt:lpstr>
      <vt:lpstr>Times-table practise</vt:lpstr>
      <vt:lpstr>PowerPoint Presentation</vt:lpstr>
      <vt:lpstr>PowerPoint Presentation</vt:lpstr>
      <vt:lpstr>PowerPoint Presentation</vt:lpstr>
      <vt:lpstr>Recap</vt:lpstr>
      <vt:lpstr>Recap answer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Answered</vt:lpstr>
      <vt:lpstr>PowerPoint Presentation</vt:lpstr>
      <vt:lpstr>Answered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Answered</vt:lpstr>
      <vt:lpstr>PowerPoint Presentation</vt:lpstr>
      <vt:lpstr>Answered</vt:lpstr>
      <vt:lpstr>PowerPoint Presentation</vt:lpstr>
      <vt:lpstr>PowerPoint Presentation</vt:lpstr>
      <vt:lpstr>PowerPoint Presentation</vt:lpstr>
      <vt:lpstr>Task 1</vt:lpstr>
      <vt:lpstr>Task 2</vt:lpstr>
      <vt:lpstr>Task 3</vt:lpstr>
      <vt:lpstr>Task 4</vt:lpstr>
      <vt:lpstr>Answers for all of the tasks.</vt:lpstr>
      <vt:lpstr>Task 1</vt:lpstr>
      <vt:lpstr>Task 2</vt:lpstr>
      <vt:lpstr>Task 3</vt:lpstr>
      <vt:lpstr>Task 4</vt:lpstr>
      <vt:lpstr>PowerPoint Presentation</vt:lpstr>
      <vt:lpstr>PowerPoint Presentation</vt:lpstr>
      <vt:lpstr>Times table practise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Times-table practise</vt:lpstr>
      <vt:lpstr>PowerPoint Presentation</vt:lpstr>
      <vt:lpstr>Recap</vt:lpstr>
      <vt:lpstr>There are ____°in a full turn</vt:lpstr>
      <vt:lpstr>Angles that meet at a point</vt:lpstr>
      <vt:lpstr>Angles that meet at a point</vt:lpstr>
      <vt:lpstr>Angles that meet at a point</vt:lpstr>
      <vt:lpstr>How did you do?</vt:lpstr>
      <vt:lpstr>Multiple angles that meet at a point</vt:lpstr>
      <vt:lpstr>Angles that meet at a point</vt:lpstr>
      <vt:lpstr>Angles that meet at a point</vt:lpstr>
      <vt:lpstr>Angles that meet at a point</vt:lpstr>
      <vt:lpstr>Angles that meet at a point</vt:lpstr>
      <vt:lpstr>How did you do?</vt:lpstr>
      <vt:lpstr>Task 1: Have a go at finding the missing angles.</vt:lpstr>
      <vt:lpstr>Task 1: Have a go at finding the missing angles.</vt:lpstr>
      <vt:lpstr>Task 2:   Toby has been calculating angles He says...</vt:lpstr>
      <vt:lpstr>Task 2 answer:  Toby has been calculating angles He says...</vt:lpstr>
      <vt:lpstr>PowerPoint Presentation</vt:lpstr>
      <vt:lpstr>PowerPoint Presentation</vt:lpstr>
      <vt:lpstr>Times-table practise</vt:lpstr>
      <vt:lpstr>PowerPoint Presentation</vt:lpstr>
      <vt:lpstr>What is a Translation?</vt:lpstr>
      <vt:lpstr>PowerPoint Presentation</vt:lpstr>
      <vt:lpstr>How to Translate…</vt:lpstr>
      <vt:lpstr>How to Translate…</vt:lpstr>
      <vt:lpstr>How to Translate…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Times-table practise</vt:lpstr>
      <vt:lpstr>What is a Translation?</vt:lpstr>
      <vt:lpstr>How to Translate…</vt:lpstr>
      <vt:lpstr>How to Translate…</vt:lpstr>
      <vt:lpstr>PowerPoint Presentation</vt:lpstr>
      <vt:lpstr>PowerPoint Presentation</vt:lpstr>
      <vt:lpstr>Recap - Reflection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4 – Angles on a straight line</vt:lpstr>
      <vt:lpstr>Task 4 – Angles on a straight line</vt:lpstr>
      <vt:lpstr>There are ____°in a full turn</vt:lpstr>
      <vt:lpstr>PowerPoint Presentation</vt:lpstr>
      <vt:lpstr>Task 5  - angles around a point</vt:lpstr>
      <vt:lpstr>Task 5  - angles around a point answers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Palmer</dc:creator>
  <cp:lastModifiedBy>Paul Gingell</cp:lastModifiedBy>
  <cp:revision>157</cp:revision>
  <dcterms:created xsi:type="dcterms:W3CDTF">2020-08-27T09:09:54Z</dcterms:created>
  <dcterms:modified xsi:type="dcterms:W3CDTF">2021-02-05T14:25:52Z</dcterms:modified>
</cp:coreProperties>
</file>