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9" r:id="rId2"/>
    <p:sldId id="278" r:id="rId3"/>
    <p:sldId id="264" r:id="rId4"/>
    <p:sldId id="265" r:id="rId5"/>
    <p:sldId id="279" r:id="rId6"/>
    <p:sldId id="266" r:id="rId7"/>
    <p:sldId id="280" r:id="rId8"/>
    <p:sldId id="267" r:id="rId9"/>
    <p:sldId id="281" r:id="rId10"/>
    <p:sldId id="268" r:id="rId11"/>
    <p:sldId id="302" r:id="rId12"/>
    <p:sldId id="260" r:id="rId13"/>
    <p:sldId id="283" r:id="rId14"/>
    <p:sldId id="269" r:id="rId15"/>
    <p:sldId id="270" r:id="rId16"/>
    <p:sldId id="287" r:id="rId17"/>
    <p:sldId id="288" r:id="rId18"/>
    <p:sldId id="271" r:id="rId19"/>
    <p:sldId id="301" r:id="rId20"/>
    <p:sldId id="257" r:id="rId21"/>
    <p:sldId id="284" r:id="rId22"/>
    <p:sldId id="256" r:id="rId23"/>
    <p:sldId id="258" r:id="rId24"/>
    <p:sldId id="289" r:id="rId25"/>
    <p:sldId id="262" r:id="rId26"/>
    <p:sldId id="290" r:id="rId27"/>
    <p:sldId id="263" r:id="rId28"/>
    <p:sldId id="300" r:id="rId29"/>
    <p:sldId id="261" r:id="rId30"/>
    <p:sldId id="285" r:id="rId31"/>
    <p:sldId id="291" r:id="rId32"/>
    <p:sldId id="273" r:id="rId33"/>
    <p:sldId id="276" r:id="rId34"/>
    <p:sldId id="275" r:id="rId35"/>
    <p:sldId id="292" r:id="rId36"/>
    <p:sldId id="277" r:id="rId37"/>
    <p:sldId id="299" r:id="rId38"/>
    <p:sldId id="282" r:id="rId39"/>
    <p:sldId id="286" r:id="rId40"/>
    <p:sldId id="303" r:id="rId41"/>
    <p:sldId id="29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4648"/>
  </p:normalViewPr>
  <p:slideViewPr>
    <p:cSldViewPr snapToGrid="0" snapToObjects="1">
      <p:cViewPr varScale="1">
        <p:scale>
          <a:sx n="83" d="100"/>
          <a:sy n="83" d="100"/>
        </p:scale>
        <p:origin x="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6179B-D777-E14E-B188-ACC3ECCA66F6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79C25-3248-C844-BE53-AA6A8AAD6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3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295DD0-B432-4415-AECA-EA2B425BBA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295DD0-B432-4415-AECA-EA2B425BBA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295DD0-B432-4415-AECA-EA2B425BBA7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295DD0-B432-4415-AECA-EA2B425BBA7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6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295DD0-B432-4415-AECA-EA2B425BBA7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C0D5-4D03-094C-AB9D-AEBB33350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4BBF5-99B4-4B45-8D4A-A733034F1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9E3D6-C0C3-DE49-9A6C-633B5479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1BBC1-7DC1-D941-8505-AC7FFFD2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478F4-D844-1C4F-97A3-9ED98BA8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4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C0BA-6710-BA49-9708-0EE9C70B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43CE6-ABBB-7745-BC7A-517E87FA9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FA003-B1B0-4245-A84C-062699B2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64960-9686-2D46-B586-05B4627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1C84-9654-D241-8F04-460FDBF9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2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DCCDF-118B-8445-936F-58BF8100C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0C675-B385-1644-90EB-2E6CEB8FA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E4DFE-3AF6-F849-9AC6-91BED8941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92540-2F9D-C245-BDCA-DE686B36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22EEB-6AC5-5443-9959-4AC5444A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59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1B3E2-3279-499B-810A-974DB2075612}" type="slidenum">
              <a:rPr altLang="zh-CN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785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D855-6A24-7946-BE2F-A5DE9ED0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C1DD4-D54B-754C-A1B4-D4F1602C7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B9D64-7D0F-494B-955B-DA5C8C4A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8A3BC-AC5C-DE45-B832-C565C21D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99ED-BD49-3C4A-9682-7B6640FC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51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6A92-601C-1449-AF28-C219BE5EC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41744-E7D6-6245-B6B1-589139397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2A23A-CB81-D941-896E-7B975B4C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CF0E8-A423-294E-B697-6F93DEBB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3BEA3-E3E9-5D48-BBE7-2F038DCF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07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B734C-7D93-7A47-9086-78A500AEC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B970D-E45A-654E-81B7-6EC320807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58674-A105-7346-985D-702561B8C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9B5D3-6F50-8F4C-A26A-9692B950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34B02-4C73-9A49-9DB9-3353E86B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CBD38-BB67-B64D-A7A4-61952A21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63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42EE-774A-9045-9580-44C126CD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A63DC-9B3F-2749-BF22-B09B3F53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062EE-7CC4-0F4A-81F1-BDD996E1D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D578A-1212-3B40-BC3C-D5009BA3C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58AF6-4607-1446-8584-E62AA3FC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10E3E-C397-694E-8D56-AED390D8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744BAD-4E75-BE47-9CD0-8BA167F17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76C17A-DECF-AD46-B65B-A2B22B4B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E794-48A1-F245-A17B-B43A954D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7E3D4-A246-1C45-AD88-7FE36345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27B5E-0296-EA4C-9A13-806C829F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27D74-45FD-BA4A-AECA-7307EF81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7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D142F-87B8-6F4A-BDDD-2F30D5DE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6F6125-DC57-6E47-B801-E3A4F41E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FD6C5-FFA9-7846-B80F-2D7CAD13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4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5911-51B1-0B40-A2A1-8667E05B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A5DCC-E584-5B4A-B854-8E2BE581E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3039F-2628-4C42-AEE0-8CF1078D0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186BE-4E60-134C-AA3A-E85765D5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058A0-FB7E-5843-A1EC-4239913B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5B111-E25E-4D48-AF01-735378D0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7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68091-746A-DF4B-A435-184026FB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6294E-8019-8746-9A61-698158785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E728F-3F15-0541-A1A3-79BF988E8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29A90-09BB-3848-A7FF-EA32B1B7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19AFC-679D-D941-BADE-4950CC84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58635-609E-964A-83BD-7BE7801F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2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A462E-D436-9D40-B3A9-2C554AB05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801CD-E0D2-2345-8C93-79E98FC2D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8A8AE-3DA1-C24F-8859-0683FDAE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5579-7ECC-CF4E-B503-B735C5BB4998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B470-AEEB-BD4C-B1AC-A63FEE756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32E9F-1B1E-074B-8460-BF4D43695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6DFEF-EFEB-5C42-BC36-DACCFE99D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aNOMXKnf3o?feature=oembed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9999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Subject</a:t>
            </a:r>
            <a:r>
              <a:rPr lang="en-GB" dirty="0"/>
              <a:t>: </a:t>
            </a:r>
            <a:r>
              <a:rPr lang="en-GB" sz="2400" dirty="0"/>
              <a:t>English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Date: </a:t>
            </a:r>
            <a:r>
              <a:rPr lang="en-GB" sz="3200" u="sng" dirty="0"/>
              <a:t>Monday 28</a:t>
            </a:r>
            <a:r>
              <a:rPr lang="en-GB" sz="3200" u="sng" baseline="30000" dirty="0"/>
              <a:t>th</a:t>
            </a:r>
            <a:r>
              <a:rPr lang="en-GB" sz="3200" u="sng" dirty="0"/>
              <a:t> June 2021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 smtClean="0"/>
              <a:t>LO: </a:t>
            </a:r>
            <a:r>
              <a:rPr lang="en-GB" sz="4000" u="sng" dirty="0"/>
              <a:t>To be able to accurately punctuate a simple sentence.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30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FEED-A160-B648-9BB8-FDC61939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714C-8718-344B-ABBD-85E487945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In your </a:t>
            </a:r>
            <a:r>
              <a:rPr lang="en-GB" dirty="0" smtClean="0"/>
              <a:t>books, there is work </a:t>
            </a:r>
            <a:r>
              <a:rPr lang="en-GB" dirty="0"/>
              <a:t>stuck in for today.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Check if the punctuation in your books is correct. Can you change the punctuation or would you leave it the same?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Rewrite the sentence with a correct piece of punctuation at the end.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>
                <a:solidFill>
                  <a:srgbClr val="C00000"/>
                </a:solidFill>
              </a:rPr>
              <a:t>Remember: </a:t>
            </a:r>
          </a:p>
          <a:p>
            <a:r>
              <a:rPr lang="en-GB" dirty="0">
                <a:solidFill>
                  <a:srgbClr val="C00000"/>
                </a:solidFill>
              </a:rPr>
              <a:t>We use a full stop to finish a normal sentence.</a:t>
            </a:r>
          </a:p>
          <a:p>
            <a:r>
              <a:rPr lang="en-GB" dirty="0">
                <a:solidFill>
                  <a:srgbClr val="C00000"/>
                </a:solidFill>
              </a:rPr>
              <a:t>We use a question mark after a question.</a:t>
            </a:r>
          </a:p>
          <a:p>
            <a:r>
              <a:rPr lang="en-GB" dirty="0">
                <a:solidFill>
                  <a:srgbClr val="C00000"/>
                </a:solidFill>
              </a:rPr>
              <a:t>We use an exclamation mark to show emotion like, like shouting.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CD6DFF-F248-2748-95C8-88F7B8882EA9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073DB-17A9-EF44-9A9A-4A7A948FAF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4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62" name="标题 5734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 eaLnBrk="1" hangingPunct="1"/>
            <a:r>
              <a:rPr lang="en-GB" altLang="zh-CN" i="1" dirty="0">
                <a:solidFill>
                  <a:schemeClr val="bg1"/>
                </a:solidFill>
              </a:rPr>
              <a:t>End of Lesson</a:t>
            </a:r>
            <a:endParaRPr lang="zh-CN" alt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7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9999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Subject</a:t>
            </a:r>
            <a:r>
              <a:rPr lang="en-GB" dirty="0"/>
              <a:t>: </a:t>
            </a:r>
            <a:r>
              <a:rPr lang="en-GB" sz="2400" dirty="0"/>
              <a:t>English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8947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Date: Tuesday 29</a:t>
            </a:r>
            <a:r>
              <a:rPr lang="en-GB" sz="3200" baseline="30000" dirty="0"/>
              <a:t>th</a:t>
            </a:r>
            <a:r>
              <a:rPr lang="en-GB" sz="3200" dirty="0"/>
              <a:t> June 2021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LO To be able to accurately use capital letters.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10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F892-DA16-CA4F-AD34-014348FB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Starter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5884F-6F14-8B47-A82C-938C37D9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7088" cy="4351338"/>
          </a:xfrm>
        </p:spPr>
        <p:txBody>
          <a:bodyPr>
            <a:normAutofit/>
          </a:bodyPr>
          <a:lstStyle/>
          <a:p>
            <a:r>
              <a:rPr lang="en-GB" dirty="0"/>
              <a:t>In your hand writing book you have spellings for the week.</a:t>
            </a:r>
          </a:p>
          <a:p>
            <a:endParaRPr lang="en-GB" dirty="0"/>
          </a:p>
          <a:p>
            <a:r>
              <a:rPr lang="en-GB" dirty="0"/>
              <a:t>Write each of these words out three </a:t>
            </a:r>
            <a:r>
              <a:rPr lang="en-GB" dirty="0" smtClean="0"/>
              <a:t>times</a:t>
            </a:r>
            <a:r>
              <a:rPr lang="en-GB" dirty="0"/>
              <a:t>.</a:t>
            </a:r>
            <a:endParaRPr lang="en-GB" dirty="0"/>
          </a:p>
          <a:p>
            <a:r>
              <a:rPr lang="en-GB" dirty="0"/>
              <a:t>Remember your neatest handwriting, we will get to see this next week!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F58CC-ED96-1641-92BF-5EF49AAC710E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E0D69C-989C-7440-B711-B41C987AB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582" y="2136494"/>
            <a:ext cx="4815032" cy="295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46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050F-6B0B-1845-8411-84FBD9187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50768" y="102929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Can you find all of the Capital letter?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C2AF3D-EFC2-2845-B1E4-72F698A887B3}"/>
              </a:ext>
            </a:extLst>
          </p:cNvPr>
          <p:cNvSpPr txBox="1"/>
          <p:nvPr/>
        </p:nvSpPr>
        <p:spPr>
          <a:xfrm>
            <a:off x="3714750" y="307181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3692B9-21B1-8040-82F0-9D613D52F561}"/>
              </a:ext>
            </a:extLst>
          </p:cNvPr>
          <p:cNvSpPr txBox="1"/>
          <p:nvPr/>
        </p:nvSpPr>
        <p:spPr>
          <a:xfrm>
            <a:off x="5886450" y="401478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4B837-E1D7-5046-8D2A-B73F698A0659}"/>
              </a:ext>
            </a:extLst>
          </p:cNvPr>
          <p:cNvSpPr txBox="1"/>
          <p:nvPr/>
        </p:nvSpPr>
        <p:spPr>
          <a:xfrm>
            <a:off x="8215313" y="328612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72962A-16CC-DD4D-B303-B8225AA3D5D2}"/>
              </a:ext>
            </a:extLst>
          </p:cNvPr>
          <p:cNvSpPr txBox="1"/>
          <p:nvPr/>
        </p:nvSpPr>
        <p:spPr>
          <a:xfrm>
            <a:off x="9701213" y="552926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FD0E54-0ADB-B74A-BC75-25C851BC52B1}"/>
              </a:ext>
            </a:extLst>
          </p:cNvPr>
          <p:cNvSpPr txBox="1"/>
          <p:nvPr/>
        </p:nvSpPr>
        <p:spPr>
          <a:xfrm>
            <a:off x="4029075" y="535781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24984C-1391-F349-BE8E-F843BAD9462E}"/>
              </a:ext>
            </a:extLst>
          </p:cNvPr>
          <p:cNvSpPr txBox="1"/>
          <p:nvPr/>
        </p:nvSpPr>
        <p:spPr>
          <a:xfrm>
            <a:off x="2814638" y="394335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C1DFD4-D3B5-DE41-A624-6323C862CE3B}"/>
              </a:ext>
            </a:extLst>
          </p:cNvPr>
          <p:cNvSpPr txBox="1"/>
          <p:nvPr/>
        </p:nvSpPr>
        <p:spPr>
          <a:xfrm>
            <a:off x="6300788" y="232886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63FB1-6373-C64F-8C40-6FA0B3E61A00}"/>
              </a:ext>
            </a:extLst>
          </p:cNvPr>
          <p:cNvSpPr txBox="1"/>
          <p:nvPr/>
        </p:nvSpPr>
        <p:spPr>
          <a:xfrm>
            <a:off x="2504938" y="22987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5A8F67-98A2-4644-BCF1-0BAB5393C3A3}"/>
              </a:ext>
            </a:extLst>
          </p:cNvPr>
          <p:cNvSpPr txBox="1"/>
          <p:nvPr/>
        </p:nvSpPr>
        <p:spPr>
          <a:xfrm>
            <a:off x="6629400" y="588645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331533-7710-A94F-B351-7DFC2E1AF915}"/>
              </a:ext>
            </a:extLst>
          </p:cNvPr>
          <p:cNvSpPr txBox="1"/>
          <p:nvPr/>
        </p:nvSpPr>
        <p:spPr>
          <a:xfrm>
            <a:off x="9629775" y="355758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15921-38D1-9A49-BDB4-815BB4ABFC2F}"/>
              </a:ext>
            </a:extLst>
          </p:cNvPr>
          <p:cNvSpPr txBox="1"/>
          <p:nvPr/>
        </p:nvSpPr>
        <p:spPr>
          <a:xfrm>
            <a:off x="1743075" y="552926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AAAE34-E85F-ED49-A804-231454B10682}"/>
              </a:ext>
            </a:extLst>
          </p:cNvPr>
          <p:cNvSpPr txBox="1"/>
          <p:nvPr/>
        </p:nvSpPr>
        <p:spPr>
          <a:xfrm>
            <a:off x="4929188" y="44862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7C6505-618A-D04C-A6B4-B115D33E6775}"/>
              </a:ext>
            </a:extLst>
          </p:cNvPr>
          <p:cNvSpPr txBox="1"/>
          <p:nvPr/>
        </p:nvSpPr>
        <p:spPr>
          <a:xfrm>
            <a:off x="5429250" y="277177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2939FD-A7EF-0A44-B097-63FB67DEFE55}"/>
              </a:ext>
            </a:extLst>
          </p:cNvPr>
          <p:cNvSpPr txBox="1"/>
          <p:nvPr/>
        </p:nvSpPr>
        <p:spPr>
          <a:xfrm>
            <a:off x="7772400" y="5500688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9C5564-FA84-0743-B3DB-29B16BCA1235}"/>
              </a:ext>
            </a:extLst>
          </p:cNvPr>
          <p:cNvSpPr txBox="1"/>
          <p:nvPr/>
        </p:nvSpPr>
        <p:spPr>
          <a:xfrm>
            <a:off x="9201150" y="19859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DEDF4F-57BF-F146-84D3-1114361A2ABB}"/>
              </a:ext>
            </a:extLst>
          </p:cNvPr>
          <p:cNvSpPr txBox="1"/>
          <p:nvPr/>
        </p:nvSpPr>
        <p:spPr>
          <a:xfrm>
            <a:off x="1371600" y="351472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i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8287D5-6B48-1D4F-A0C4-A7B572B770F6}"/>
              </a:ext>
            </a:extLst>
          </p:cNvPr>
          <p:cNvSpPr txBox="1"/>
          <p:nvPr/>
        </p:nvSpPr>
        <p:spPr>
          <a:xfrm>
            <a:off x="8258175" y="4757738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j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F77ECC-6765-3E4E-9DDF-C96350EA1AC4}"/>
              </a:ext>
            </a:extLst>
          </p:cNvPr>
          <p:cNvSpPr txBox="1"/>
          <p:nvPr/>
        </p:nvSpPr>
        <p:spPr>
          <a:xfrm>
            <a:off x="3371850" y="470058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D63CF8-3CED-064D-B03A-74A7B2FB308C}"/>
              </a:ext>
            </a:extLst>
          </p:cNvPr>
          <p:cNvSpPr txBox="1"/>
          <p:nvPr/>
        </p:nvSpPr>
        <p:spPr>
          <a:xfrm>
            <a:off x="928688" y="48148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080BD5-3182-BE4C-9CCD-A7B53CE1584D}"/>
              </a:ext>
            </a:extLst>
          </p:cNvPr>
          <p:cNvSpPr txBox="1"/>
          <p:nvPr/>
        </p:nvSpPr>
        <p:spPr>
          <a:xfrm>
            <a:off x="1285875" y="257175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BCB32D-9405-3448-90C7-79F255E4F66C}"/>
              </a:ext>
            </a:extLst>
          </p:cNvPr>
          <p:cNvSpPr txBox="1"/>
          <p:nvPr/>
        </p:nvSpPr>
        <p:spPr>
          <a:xfrm>
            <a:off x="4300538" y="21717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6FCD7B-C3C6-FF42-A8FC-1C725A4130E7}"/>
              </a:ext>
            </a:extLst>
          </p:cNvPr>
          <p:cNvSpPr txBox="1"/>
          <p:nvPr/>
        </p:nvSpPr>
        <p:spPr>
          <a:xfrm>
            <a:off x="7886700" y="21717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BBF821-9D6B-5348-A9F7-E59AFB7AB893}"/>
              </a:ext>
            </a:extLst>
          </p:cNvPr>
          <p:cNvSpPr txBox="1"/>
          <p:nvPr/>
        </p:nvSpPr>
        <p:spPr>
          <a:xfrm>
            <a:off x="11101388" y="26717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828FD3-717E-F042-A629-2E8C7406AC5A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3F32061-26D0-BA46-BE11-C06A72F570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2614C6-4008-194A-8971-F117FDE16B0C}"/>
              </a:ext>
            </a:extLst>
          </p:cNvPr>
          <p:cNvSpPr txBox="1"/>
          <p:nvPr/>
        </p:nvSpPr>
        <p:spPr>
          <a:xfrm>
            <a:off x="469406" y="1058150"/>
            <a:ext cx="678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Highlight all of the capital letters. The first one has been done for you. </a:t>
            </a:r>
          </a:p>
        </p:txBody>
      </p:sp>
    </p:spTree>
    <p:extLst>
      <p:ext uri="{BB962C8B-B14F-4D97-AF65-F5344CB8AC3E}">
        <p14:creationId xmlns:p14="http://schemas.microsoft.com/office/powerpoint/2010/main" val="2100957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EE8B-9719-CD44-8FA9-3F9147EA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capital letters?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0D300-2617-9B42-8823-33A2DFEA7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0098" y="2842668"/>
            <a:ext cx="8531803" cy="58633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We use capital letters at the beginning of a sentence.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A4BA7-8B1E-854D-B448-F3FADAA96A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pic>
        <p:nvPicPr>
          <p:cNvPr id="11266" name="Picture 2" descr="CONVENTIONS OF PRINT How to write a sentence properly. - ppt download">
            <a:extLst>
              <a:ext uri="{FF2B5EF4-FFF2-40B4-BE49-F238E27FC236}">
                <a16:creationId xmlns:a16="http://schemas.microsoft.com/office/drawing/2014/main" id="{5D78375A-EE22-304E-B69B-51D3DC10E5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58" b="44167"/>
          <a:stretch/>
        </p:blipFill>
        <p:spPr bwMode="auto">
          <a:xfrm>
            <a:off x="2733675" y="1517105"/>
            <a:ext cx="6724650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51B032-8BD2-874D-B8B7-B32DD52DC32D}"/>
              </a:ext>
            </a:extLst>
          </p:cNvPr>
          <p:cNvSpPr/>
          <p:nvPr/>
        </p:nvSpPr>
        <p:spPr>
          <a:xfrm>
            <a:off x="1149928" y="3980815"/>
            <a:ext cx="940706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Look at the two sentences below, which sentence do you think is correct?</a:t>
            </a:r>
          </a:p>
          <a:p>
            <a:pPr lvl="1" algn="ctr"/>
            <a:r>
              <a:rPr lang="en-GB" sz="2400" dirty="0"/>
              <a:t>Three dogs sat on the couch. </a:t>
            </a:r>
          </a:p>
          <a:p>
            <a:pPr lvl="1" algn="ctr"/>
            <a:r>
              <a:rPr lang="en-GB" sz="2400" dirty="0"/>
              <a:t>three dogs sat on the couch.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3C0934-0067-054A-939E-3BBFB519E318}"/>
              </a:ext>
            </a:extLst>
          </p:cNvPr>
          <p:cNvSpPr txBox="1"/>
          <p:nvPr/>
        </p:nvSpPr>
        <p:spPr>
          <a:xfrm>
            <a:off x="4210644" y="5661878"/>
            <a:ext cx="377071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Three dogs sat on the couch.</a:t>
            </a:r>
          </a:p>
          <a:p>
            <a:pPr algn="ctr"/>
            <a:r>
              <a:rPr lang="en-GB" sz="2400" dirty="0"/>
              <a:t>Well done!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EAD9E1-98E1-FD4E-BA56-548184E1528D}"/>
              </a:ext>
            </a:extLst>
          </p:cNvPr>
          <p:cNvCxnSpPr>
            <a:cxnSpLocks/>
          </p:cNvCxnSpPr>
          <p:nvPr/>
        </p:nvCxnSpPr>
        <p:spPr>
          <a:xfrm>
            <a:off x="1830098" y="1903699"/>
            <a:ext cx="89313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4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B4D1-DE74-8B45-ADE0-CE86EAE3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capital letters?</a:t>
            </a:r>
          </a:p>
        </p:txBody>
      </p:sp>
      <p:pic>
        <p:nvPicPr>
          <p:cNvPr id="4" name="Picture 4" descr="Capital Letters Year 1 Game Capital Letters for Names | Classroom Secrets  Kids">
            <a:extLst>
              <a:ext uri="{FF2B5EF4-FFF2-40B4-BE49-F238E27FC236}">
                <a16:creationId xmlns:a16="http://schemas.microsoft.com/office/drawing/2014/main" id="{030EE4B5-AF68-5145-98EE-3A714C1E1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8" t="20222" r="32406" b="46594"/>
          <a:stretch/>
        </p:blipFill>
        <p:spPr bwMode="auto">
          <a:xfrm>
            <a:off x="4741070" y="4750243"/>
            <a:ext cx="2709860" cy="134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Free Tick, Download Free Tick png images, Free ClipArts on Clipart Library">
            <a:extLst>
              <a:ext uri="{FF2B5EF4-FFF2-40B4-BE49-F238E27FC236}">
                <a16:creationId xmlns:a16="http://schemas.microsoft.com/office/drawing/2014/main" id="{8B066A79-9FC4-194C-ABEE-DA6F15FDA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57" y="6094740"/>
            <a:ext cx="371083" cy="42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Tick And Cross Clipart - ClipArt Best">
            <a:extLst>
              <a:ext uri="{FF2B5EF4-FFF2-40B4-BE49-F238E27FC236}">
                <a16:creationId xmlns:a16="http://schemas.microsoft.com/office/drawing/2014/main" id="{6485DC16-40A4-8548-90E6-E2F508D0C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45" y="6128629"/>
            <a:ext cx="444098" cy="44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Tick And Cross Clipart - ClipArt Best">
            <a:extLst>
              <a:ext uri="{FF2B5EF4-FFF2-40B4-BE49-F238E27FC236}">
                <a16:creationId xmlns:a16="http://schemas.microsoft.com/office/drawing/2014/main" id="{8C1452B7-F5D9-A84F-99FF-B7C531944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858" y="6132338"/>
            <a:ext cx="444098" cy="44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4D09D3B-8411-1D40-9DFD-58E93C05C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0098" y="1690688"/>
            <a:ext cx="8531803" cy="58633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We use capital letters for the first letter of our name.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A891FE-E0CB-0E44-94CC-7865F396296F}"/>
              </a:ext>
            </a:extLst>
          </p:cNvPr>
          <p:cNvSpPr/>
          <p:nvPr/>
        </p:nvSpPr>
        <p:spPr>
          <a:xfrm>
            <a:off x="1244826" y="2769119"/>
            <a:ext cx="9407062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Look at the names below, which do you think are correct? Think about how you write your own name.</a:t>
            </a:r>
          </a:p>
          <a:p>
            <a:pPr lvl="1" algn="ctr"/>
            <a:r>
              <a:rPr lang="en-GB" sz="2400" dirty="0" err="1"/>
              <a:t>ali</a:t>
            </a:r>
            <a:endParaRPr lang="en-GB" sz="2400" dirty="0"/>
          </a:p>
          <a:p>
            <a:pPr lvl="1" algn="ctr"/>
            <a:r>
              <a:rPr lang="en-GB" sz="2400" dirty="0"/>
              <a:t>Ann </a:t>
            </a:r>
          </a:p>
          <a:p>
            <a:pPr lvl="1" algn="ctr"/>
            <a:r>
              <a:rPr lang="en-GB" sz="2400" dirty="0" err="1"/>
              <a:t>tim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284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A59C-490C-6545-943C-92353B19D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capital letters?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91D7EC-EA83-0349-B5A6-65B6D2114216}"/>
              </a:ext>
            </a:extLst>
          </p:cNvPr>
          <p:cNvSpPr/>
          <p:nvPr/>
        </p:nvSpPr>
        <p:spPr>
          <a:xfrm>
            <a:off x="3406802" y="2509199"/>
            <a:ext cx="5378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sz="4800" dirty="0">
                <a:solidFill>
                  <a:srgbClr val="C00000"/>
                </a:solidFill>
              </a:rPr>
              <a:t>I</a:t>
            </a:r>
            <a:r>
              <a:rPr lang="en-GB" sz="4800" dirty="0"/>
              <a:t> like to eat sweets</a:t>
            </a:r>
            <a:r>
              <a:rPr lang="en-GB" sz="4800" dirty="0">
                <a:latin typeface="Times" pitchFamily="2" charset="0"/>
              </a:rPr>
              <a:t>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0F8AC96-F0DB-9E4F-8DEA-2F3D5BF77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57" y="1267064"/>
            <a:ext cx="8531803" cy="120032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We use capital letters for pronouns like ‘I’. </a:t>
            </a:r>
          </a:p>
          <a:p>
            <a:pPr marL="0" indent="0" algn="ctr">
              <a:buNone/>
            </a:pPr>
            <a:r>
              <a:rPr lang="en-GB" dirty="0"/>
              <a:t>Like: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B31083-5AF4-0043-BF8D-28D974583B7C}"/>
              </a:ext>
            </a:extLst>
          </p:cNvPr>
          <p:cNvSpPr/>
          <p:nvPr/>
        </p:nvSpPr>
        <p:spPr>
          <a:xfrm>
            <a:off x="1149927" y="3309554"/>
            <a:ext cx="9407062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Look at the two sentences below, which sentence do you think is correct?</a:t>
            </a:r>
          </a:p>
          <a:p>
            <a:pPr marL="914400" lvl="1" indent="-457200" algn="ctr">
              <a:buFont typeface="Arial" panose="020B0604020202020204" pitchFamily="34" charset="0"/>
              <a:buChar char="•"/>
            </a:pPr>
            <a:r>
              <a:rPr lang="en-GB" sz="3200" dirty="0"/>
              <a:t>Joseph and </a:t>
            </a:r>
            <a:r>
              <a:rPr lang="en-GB" sz="3200" dirty="0" err="1"/>
              <a:t>i</a:t>
            </a:r>
            <a:r>
              <a:rPr lang="en-GB" sz="3200" dirty="0"/>
              <a:t> went to the shops. </a:t>
            </a:r>
          </a:p>
          <a:p>
            <a:pPr marL="914400" lvl="1" indent="-457200" algn="ctr">
              <a:buFont typeface="Arial" panose="020B0604020202020204" pitchFamily="34" charset="0"/>
              <a:buChar char="•"/>
            </a:pPr>
            <a:r>
              <a:rPr lang="en-GB" sz="3200" dirty="0"/>
              <a:t>Sally and I are best friends.</a:t>
            </a:r>
          </a:p>
          <a:p>
            <a:pPr lvl="1" algn="ctr"/>
            <a:r>
              <a:rPr lang="en-GB" sz="3200" dirty="0"/>
              <a:t>Tell your adult why you think this. 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474FE1-A57F-094C-AB6A-54B1B2B56419}"/>
              </a:ext>
            </a:extLst>
          </p:cNvPr>
          <p:cNvSpPr txBox="1"/>
          <p:nvPr/>
        </p:nvSpPr>
        <p:spPr>
          <a:xfrm>
            <a:off x="4329072" y="5549439"/>
            <a:ext cx="3533853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The correct answer is:</a:t>
            </a:r>
          </a:p>
          <a:p>
            <a:pPr algn="ctr"/>
            <a:r>
              <a:rPr lang="en-GB" sz="2400" dirty="0"/>
              <a:t>Sally and I are best friends.</a:t>
            </a:r>
          </a:p>
          <a:p>
            <a:pPr algn="ctr"/>
            <a:r>
              <a:rPr lang="en-GB" sz="2400" dirty="0"/>
              <a:t>Well done!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F477A05-5BC4-7341-B500-98AAD209F63C}"/>
              </a:ext>
            </a:extLst>
          </p:cNvPr>
          <p:cNvCxnSpPr>
            <a:cxnSpLocks/>
          </p:cNvCxnSpPr>
          <p:nvPr/>
        </p:nvCxnSpPr>
        <p:spPr>
          <a:xfrm>
            <a:off x="2960234" y="2903794"/>
            <a:ext cx="89313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0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CABE-5803-5B4C-BB77-9ADA3FEA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Your task!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DFD2D-60B2-C241-BC3A-A578F02E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107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In your book you have a piece of paper that has already been stuck in. </a:t>
            </a:r>
          </a:p>
          <a:p>
            <a:r>
              <a:rPr lang="en-GB" dirty="0"/>
              <a:t>You need to find all of the capital letters that have been written incorrectly in the text. </a:t>
            </a:r>
          </a:p>
          <a:p>
            <a:r>
              <a:rPr lang="en-GB" dirty="0"/>
              <a:t>Circle the corrections and write the right answer underneath!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7E2B0E-7A80-0A4F-85CD-AC499F11CD94}"/>
              </a:ext>
            </a:extLst>
          </p:cNvPr>
          <p:cNvSpPr txBox="1"/>
          <p:nvPr/>
        </p:nvSpPr>
        <p:spPr>
          <a:xfrm>
            <a:off x="1252783" y="4953000"/>
            <a:ext cx="968643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600" dirty="0"/>
              <a:t>I cannot wait to see your amazing work next week!</a:t>
            </a:r>
          </a:p>
        </p:txBody>
      </p:sp>
    </p:spTree>
    <p:extLst>
      <p:ext uri="{BB962C8B-B14F-4D97-AF65-F5344CB8AC3E}">
        <p14:creationId xmlns:p14="http://schemas.microsoft.com/office/powerpoint/2010/main" val="4112447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62" name="标题 5734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 eaLnBrk="1" hangingPunct="1"/>
            <a:r>
              <a:rPr lang="en-GB" altLang="zh-CN" i="1" dirty="0">
                <a:solidFill>
                  <a:schemeClr val="bg1"/>
                </a:solidFill>
              </a:rPr>
              <a:t>End of Lesson</a:t>
            </a:r>
            <a:endParaRPr lang="zh-CN" alt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5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F892-DA16-CA4F-AD34-014348FB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Starter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5884F-6F14-8B47-A82C-938C37D9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7088" cy="4351338"/>
          </a:xfrm>
        </p:spPr>
        <p:txBody>
          <a:bodyPr>
            <a:normAutofit/>
          </a:bodyPr>
          <a:lstStyle/>
          <a:p>
            <a:r>
              <a:rPr lang="en-GB" dirty="0"/>
              <a:t>In your hand writing book you have spellings for the week.</a:t>
            </a:r>
          </a:p>
          <a:p>
            <a:endParaRPr lang="en-GB" dirty="0"/>
          </a:p>
          <a:p>
            <a:r>
              <a:rPr lang="en-GB" dirty="0"/>
              <a:t>Write each of these words out three </a:t>
            </a:r>
            <a:r>
              <a:rPr lang="en-GB" dirty="0" smtClean="0"/>
              <a:t>times</a:t>
            </a:r>
            <a:r>
              <a:rPr lang="en-GB" dirty="0"/>
              <a:t>.</a:t>
            </a:r>
            <a:endParaRPr lang="en-GB" dirty="0"/>
          </a:p>
          <a:p>
            <a:r>
              <a:rPr lang="en-GB" dirty="0"/>
              <a:t>Remember your neatest handwriting, we will get to see this next week!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F58CC-ED96-1641-92BF-5EF49AAC710E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E0D69C-989C-7440-B711-B41C987AB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582" y="2136494"/>
            <a:ext cx="4815032" cy="295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837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9999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Subject</a:t>
            </a:r>
            <a:r>
              <a:rPr lang="en-GB" dirty="0"/>
              <a:t>: </a:t>
            </a:r>
            <a:r>
              <a:rPr lang="en-GB" sz="2400" dirty="0"/>
              <a:t>English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Date: Wednesday 30</a:t>
            </a:r>
            <a:r>
              <a:rPr lang="en-GB" sz="3200" baseline="30000" dirty="0"/>
              <a:t>th</a:t>
            </a:r>
            <a:r>
              <a:rPr lang="en-GB" sz="3200" dirty="0"/>
              <a:t> June 2021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LO To be able to recognise verbs in a sentence.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49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F892-DA16-CA4F-AD34-014348FB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Starter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5884F-6F14-8B47-A82C-938C37D9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7088" cy="4351338"/>
          </a:xfrm>
        </p:spPr>
        <p:txBody>
          <a:bodyPr>
            <a:normAutofit/>
          </a:bodyPr>
          <a:lstStyle/>
          <a:p>
            <a:r>
              <a:rPr lang="en-GB" dirty="0"/>
              <a:t>In your hand writing book you have spellings for the week.</a:t>
            </a:r>
          </a:p>
          <a:p>
            <a:endParaRPr lang="en-GB" dirty="0"/>
          </a:p>
          <a:p>
            <a:r>
              <a:rPr lang="en-GB" dirty="0"/>
              <a:t>Write each of these words out three </a:t>
            </a:r>
            <a:r>
              <a:rPr lang="en-GB" dirty="0" smtClean="0"/>
              <a:t>times</a:t>
            </a:r>
            <a:r>
              <a:rPr lang="en-GB" dirty="0"/>
              <a:t>.</a:t>
            </a:r>
            <a:endParaRPr lang="en-GB" dirty="0"/>
          </a:p>
          <a:p>
            <a:r>
              <a:rPr lang="en-GB" dirty="0"/>
              <a:t>Remember your neatest handwriting, we will get to see this next week!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F58CC-ED96-1641-92BF-5EF49AAC710E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E0D69C-989C-7440-B711-B41C987AB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582" y="2136494"/>
            <a:ext cx="4815032" cy="295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206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0A5DEA-C71A-C84A-BB50-43CFE0A91193}"/>
              </a:ext>
            </a:extLst>
          </p:cNvPr>
          <p:cNvSpPr/>
          <p:nvPr/>
        </p:nvSpPr>
        <p:spPr>
          <a:xfrm>
            <a:off x="1031774" y="414049"/>
            <a:ext cx="3400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C00000"/>
                </a:solidFill>
              </a:rPr>
              <a:t>What is a </a:t>
            </a:r>
            <a:r>
              <a:rPr lang="en-GB" sz="4000" b="1" dirty="0">
                <a:solidFill>
                  <a:srgbClr val="C00000"/>
                </a:solidFill>
              </a:rPr>
              <a:t>verb</a:t>
            </a:r>
            <a:r>
              <a:rPr lang="en-GB" sz="40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08A70E-AF40-2E4A-AF3F-01B11F6247AD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8FAA0-7732-8B40-8EEF-ED9AC3B706E8}"/>
              </a:ext>
            </a:extLst>
          </p:cNvPr>
          <p:cNvSpPr txBox="1"/>
          <p:nvPr/>
        </p:nvSpPr>
        <p:spPr>
          <a:xfrm>
            <a:off x="1686827" y="2107355"/>
            <a:ext cx="2090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/>
              <a:t>Walk</a:t>
            </a:r>
          </a:p>
          <a:p>
            <a:pPr marL="342900" indent="-342900">
              <a:buFont typeface="+mj-lt"/>
              <a:buAutoNum type="arabicPeriod"/>
            </a:pPr>
            <a:endParaRPr lang="en-GB" sz="3200" dirty="0"/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Talk</a:t>
            </a:r>
          </a:p>
          <a:p>
            <a:pPr marL="342900" indent="-342900">
              <a:buFont typeface="+mj-lt"/>
              <a:buAutoNum type="arabicPeriod"/>
            </a:pPr>
            <a:endParaRPr lang="en-GB" sz="3200" dirty="0"/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Jump</a:t>
            </a:r>
          </a:p>
          <a:p>
            <a:pPr marL="342900" indent="-342900">
              <a:buFont typeface="+mj-lt"/>
              <a:buAutoNum type="arabicPeriod"/>
            </a:pPr>
            <a:endParaRPr lang="en-GB" sz="3200" dirty="0"/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Chew</a:t>
            </a:r>
          </a:p>
          <a:p>
            <a:pPr marL="342900" indent="-342900">
              <a:buFont typeface="+mj-lt"/>
              <a:buAutoNum type="arabicPeriod"/>
            </a:pPr>
            <a:endParaRPr lang="en-GB" sz="3200" dirty="0"/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Crawl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ACB2E9-3F14-9A47-9CDD-2242693E8E71}"/>
              </a:ext>
            </a:extLst>
          </p:cNvPr>
          <p:cNvSpPr txBox="1"/>
          <p:nvPr/>
        </p:nvSpPr>
        <p:spPr>
          <a:xfrm>
            <a:off x="4717023" y="583326"/>
            <a:ext cx="493468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A verb is a ‘doing word’, so a word we can act out.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202D38-4EA9-1E4A-9699-F98A9AC59FFD}"/>
              </a:ext>
            </a:extLst>
          </p:cNvPr>
          <p:cNvSpPr txBox="1"/>
          <p:nvPr/>
        </p:nvSpPr>
        <p:spPr>
          <a:xfrm>
            <a:off x="487330" y="1353035"/>
            <a:ext cx="4489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Can you act out these words?</a:t>
            </a:r>
          </a:p>
        </p:txBody>
      </p:sp>
      <p:pic>
        <p:nvPicPr>
          <p:cNvPr id="1026" name="Picture 2" descr="36 Tips When You're Walking to Lose Weight | Eat This Not That">
            <a:extLst>
              <a:ext uri="{FF2B5EF4-FFF2-40B4-BE49-F238E27FC236}">
                <a16:creationId xmlns:a16="http://schemas.microsoft.com/office/drawing/2014/main" id="{7436D11C-6CDE-7446-AAA5-8B7EEF981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350" y="1129027"/>
            <a:ext cx="2075876" cy="152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all Talk | Jeff Nobbs">
            <a:extLst>
              <a:ext uri="{FF2B5EF4-FFF2-40B4-BE49-F238E27FC236}">
                <a16:creationId xmlns:a16="http://schemas.microsoft.com/office/drawing/2014/main" id="{9418790B-1B30-9445-A154-7C8CC9334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111" y="2657665"/>
            <a:ext cx="1788508" cy="11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eaching Your Child To Jump - Move and Play Paediatric Therapy">
            <a:extLst>
              <a:ext uri="{FF2B5EF4-FFF2-40B4-BE49-F238E27FC236}">
                <a16:creationId xmlns:a16="http://schemas.microsoft.com/office/drawing/2014/main" id="{E2BA45FB-7C6B-3248-BC8C-5BCE549CE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714" y="3688691"/>
            <a:ext cx="1722512" cy="118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iving Your Dog Bones: What You Should Know | PetCoach">
            <a:extLst>
              <a:ext uri="{FF2B5EF4-FFF2-40B4-BE49-F238E27FC236}">
                <a16:creationId xmlns:a16="http://schemas.microsoft.com/office/drawing/2014/main" id="{02D4E2DA-083F-5A45-BEAD-447484CD8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867" y="4543323"/>
            <a:ext cx="1955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by Milestone: Crawling and When It Starts | BabyCenter">
            <a:extLst>
              <a:ext uri="{FF2B5EF4-FFF2-40B4-BE49-F238E27FC236}">
                <a16:creationId xmlns:a16="http://schemas.microsoft.com/office/drawing/2014/main" id="{9716DA88-A8AF-254C-B655-BB1C93E25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752" y="5246804"/>
            <a:ext cx="1336474" cy="133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1A5E3F0-214E-6B49-AC09-125083AEDC3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7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B59A-F330-034D-9FD2-850A0D77C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9590" y="213140"/>
            <a:ext cx="11246708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Here are more verbs for you to think about.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66BFF-5AD2-0E43-9E44-D377064ACC21}"/>
              </a:ext>
            </a:extLst>
          </p:cNvPr>
          <p:cNvSpPr txBox="1"/>
          <p:nvPr/>
        </p:nvSpPr>
        <p:spPr>
          <a:xfrm>
            <a:off x="3468914" y="2647291"/>
            <a:ext cx="58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DCC415-1188-6C45-BF0B-FFD07F6647E7}"/>
              </a:ext>
            </a:extLst>
          </p:cNvPr>
          <p:cNvSpPr txBox="1"/>
          <p:nvPr/>
        </p:nvSpPr>
        <p:spPr>
          <a:xfrm>
            <a:off x="7199086" y="3793919"/>
            <a:ext cx="67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DB7504-413E-B940-A9A1-F1568B18ED0B}"/>
              </a:ext>
            </a:extLst>
          </p:cNvPr>
          <p:cNvSpPr txBox="1"/>
          <p:nvPr/>
        </p:nvSpPr>
        <p:spPr>
          <a:xfrm>
            <a:off x="5384800" y="4940548"/>
            <a:ext cx="839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Repair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16C446-6C7B-7448-BDB1-57FE49C60764}"/>
              </a:ext>
            </a:extLst>
          </p:cNvPr>
          <p:cNvSpPr txBox="1"/>
          <p:nvPr/>
        </p:nvSpPr>
        <p:spPr>
          <a:xfrm>
            <a:off x="2641600" y="4345462"/>
            <a:ext cx="546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Talk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A10503-AD2F-3E41-AAA4-A9BF2ABD14FD}"/>
              </a:ext>
            </a:extLst>
          </p:cNvPr>
          <p:cNvSpPr txBox="1"/>
          <p:nvPr/>
        </p:nvSpPr>
        <p:spPr>
          <a:xfrm>
            <a:off x="8577943" y="2487633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Jump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19310C-7765-FB40-A5B5-551DB0E53D91}"/>
              </a:ext>
            </a:extLst>
          </p:cNvPr>
          <p:cNvSpPr txBox="1"/>
          <p:nvPr/>
        </p:nvSpPr>
        <p:spPr>
          <a:xfrm>
            <a:off x="5167086" y="3184319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Run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A3E740-60EB-FB48-AA6F-2A5A8C3E3310}"/>
              </a:ext>
            </a:extLst>
          </p:cNvPr>
          <p:cNvSpPr txBox="1"/>
          <p:nvPr/>
        </p:nvSpPr>
        <p:spPr>
          <a:xfrm>
            <a:off x="9506857" y="5361462"/>
            <a:ext cx="771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Stand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BCF565-14D3-C74B-A922-CED4EC890E13}"/>
              </a:ext>
            </a:extLst>
          </p:cNvPr>
          <p:cNvSpPr txBox="1"/>
          <p:nvPr/>
        </p:nvSpPr>
        <p:spPr>
          <a:xfrm>
            <a:off x="2481943" y="3518148"/>
            <a:ext cx="47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Eat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3E4922-723E-B544-A420-CE7D7EF2DD0E}"/>
              </a:ext>
            </a:extLst>
          </p:cNvPr>
          <p:cNvSpPr txBox="1"/>
          <p:nvPr/>
        </p:nvSpPr>
        <p:spPr>
          <a:xfrm>
            <a:off x="5558971" y="2226376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Think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C76A8B-ACEE-D14D-AE0E-AF7EBEEFFACA}"/>
              </a:ext>
            </a:extLst>
          </p:cNvPr>
          <p:cNvSpPr txBox="1"/>
          <p:nvPr/>
        </p:nvSpPr>
        <p:spPr>
          <a:xfrm>
            <a:off x="2119086" y="2589233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Push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FBE685-79A4-BD48-A0EA-EA912F0EE48C}"/>
              </a:ext>
            </a:extLst>
          </p:cNvPr>
          <p:cNvSpPr txBox="1"/>
          <p:nvPr/>
        </p:nvSpPr>
        <p:spPr>
          <a:xfrm>
            <a:off x="2177143" y="57098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Slide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3C378E-CD81-D140-9D7A-359395E67723}"/>
              </a:ext>
            </a:extLst>
          </p:cNvPr>
          <p:cNvSpPr txBox="1"/>
          <p:nvPr/>
        </p:nvSpPr>
        <p:spPr>
          <a:xfrm>
            <a:off x="9782629" y="354717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Glue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A53CA3-AA71-F24A-A9D3-2B4E26B97854}"/>
              </a:ext>
            </a:extLst>
          </p:cNvPr>
          <p:cNvSpPr txBox="1"/>
          <p:nvPr/>
        </p:nvSpPr>
        <p:spPr>
          <a:xfrm>
            <a:off x="7155543" y="5927519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Tidy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DC80AA-3F37-3D4B-A5C0-093688429525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438C82-AF21-8346-B0CC-7B95F0A53C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2E7E54-796E-A347-AEDC-EC9B2E427AE0}"/>
              </a:ext>
            </a:extLst>
          </p:cNvPr>
          <p:cNvSpPr txBox="1"/>
          <p:nvPr/>
        </p:nvSpPr>
        <p:spPr>
          <a:xfrm>
            <a:off x="1605335" y="1313245"/>
            <a:ext cx="839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Maybe you can think of more! Discuss with your adult verbs that are different to mine.</a:t>
            </a:r>
          </a:p>
        </p:txBody>
      </p:sp>
    </p:spTree>
    <p:extLst>
      <p:ext uri="{BB962C8B-B14F-4D97-AF65-F5344CB8AC3E}">
        <p14:creationId xmlns:p14="http://schemas.microsoft.com/office/powerpoint/2010/main" val="8383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55FF0-4DEC-CF43-8066-EC3A24FD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Watch this video </a:t>
            </a:r>
          </a:p>
        </p:txBody>
      </p:sp>
      <p:pic>
        <p:nvPicPr>
          <p:cNvPr id="4" name="Online Media 3" descr="What is a Verb?">
            <a:hlinkClick r:id="" action="ppaction://media"/>
            <a:extLst>
              <a:ext uri="{FF2B5EF4-FFF2-40B4-BE49-F238E27FC236}">
                <a16:creationId xmlns:a16="http://schemas.microsoft.com/office/drawing/2014/main" id="{A1364D3D-EB48-4146-8A49-A1DC4820E11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0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8ED4-3752-AC4A-A534-6CED9E9A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3" y="243274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Here are some sentences. Can you find the verb?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3519-DAD5-AD43-BA8F-2FCFE990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623" y="2438369"/>
            <a:ext cx="6191250" cy="40354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My sister is sitting on the couch.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man runs every morning.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Her brother talks a lot.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They eat their breakfast every morning.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push my friends on the swings.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CCDE1-A13D-FD4C-9A77-2D7C147BFCB8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B622C-2857-3046-B35A-D5388727E6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3AF2FD-5726-094A-9C7D-5FC3D0B8B114}"/>
              </a:ext>
            </a:extLst>
          </p:cNvPr>
          <p:cNvSpPr txBox="1"/>
          <p:nvPr/>
        </p:nvSpPr>
        <p:spPr>
          <a:xfrm>
            <a:off x="2042353" y="1206242"/>
            <a:ext cx="701192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We use verbs in sentences to tell the reader what the character is doing.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6CBE48-D409-C842-9757-4CB6FEB4773A}"/>
              </a:ext>
            </a:extLst>
          </p:cNvPr>
          <p:cNvSpPr txBox="1"/>
          <p:nvPr/>
        </p:nvSpPr>
        <p:spPr>
          <a:xfrm>
            <a:off x="1592839" y="1620823"/>
            <a:ext cx="863774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In there sentences, find the verb that tell the reader what actions the characters are doing.</a:t>
            </a:r>
          </a:p>
        </p:txBody>
      </p:sp>
      <p:pic>
        <p:nvPicPr>
          <p:cNvPr id="6146" name="Picture 2" descr="What does your sofa sitting position say about your personality? | Daily  Mail Online">
            <a:extLst>
              <a:ext uri="{FF2B5EF4-FFF2-40B4-BE49-F238E27FC236}">
                <a16:creationId xmlns:a16="http://schemas.microsoft.com/office/drawing/2014/main" id="{C326246A-9D51-1744-BAFA-9378D27D5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23" y="2150396"/>
            <a:ext cx="2412173" cy="146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unning Safely During COVID-19: Masks, Races, Location and More |  AdventHealth Orlando | AdventHealth">
            <a:extLst>
              <a:ext uri="{FF2B5EF4-FFF2-40B4-BE49-F238E27FC236}">
                <a16:creationId xmlns:a16="http://schemas.microsoft.com/office/drawing/2014/main" id="{8AB44DDA-C25E-2E44-A1A6-3493D6C7D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40" y="2735531"/>
            <a:ext cx="2044700" cy="135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Boy and girl talking to each other conversation Vector Image">
            <a:extLst>
              <a:ext uri="{FF2B5EF4-FFF2-40B4-BE49-F238E27FC236}">
                <a16:creationId xmlns:a16="http://schemas.microsoft.com/office/drawing/2014/main" id="{FA2432DE-FD8C-8046-A766-1DD6717A9B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0"/>
          <a:stretch/>
        </p:blipFill>
        <p:spPr bwMode="auto">
          <a:xfrm>
            <a:off x="6840423" y="3771295"/>
            <a:ext cx="1023832" cy="100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Easy and Healthy Breakfast Ideas to Make In a Hurry">
            <a:extLst>
              <a:ext uri="{FF2B5EF4-FFF2-40B4-BE49-F238E27FC236}">
                <a16:creationId xmlns:a16="http://schemas.microsoft.com/office/drawing/2014/main" id="{5712FC88-EEFA-DD48-9D12-5AE6987DF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96" y="4456081"/>
            <a:ext cx="1644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ow playing on swings can help children understand physics | Parent">
            <a:extLst>
              <a:ext uri="{FF2B5EF4-FFF2-40B4-BE49-F238E27FC236}">
                <a16:creationId xmlns:a16="http://schemas.microsoft.com/office/drawing/2014/main" id="{1FCD82A8-4247-7542-A616-9AC26B70A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855" y="5330794"/>
            <a:ext cx="17335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7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8ED4-3752-AC4A-A534-6CED9E9A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3" y="243274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Here are some sentences. Can you find the verb?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3519-DAD5-AD43-BA8F-2FCFE990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623" y="2438369"/>
            <a:ext cx="6191250" cy="40354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My sister is </a:t>
            </a:r>
            <a:r>
              <a:rPr lang="en-GB" u="sng" dirty="0"/>
              <a:t>sitting</a:t>
            </a:r>
            <a:r>
              <a:rPr lang="en-GB" dirty="0"/>
              <a:t> on the couch.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man </a:t>
            </a:r>
            <a:r>
              <a:rPr lang="en-GB" u="sng" dirty="0"/>
              <a:t>runs</a:t>
            </a:r>
            <a:r>
              <a:rPr lang="en-GB" dirty="0"/>
              <a:t> every morning.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Her brother </a:t>
            </a:r>
            <a:r>
              <a:rPr lang="en-GB" u="sng" dirty="0"/>
              <a:t>talks</a:t>
            </a:r>
            <a:r>
              <a:rPr lang="en-GB" dirty="0"/>
              <a:t> a lot.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They </a:t>
            </a:r>
            <a:r>
              <a:rPr lang="en-GB" u="sng" dirty="0"/>
              <a:t>eat</a:t>
            </a:r>
            <a:r>
              <a:rPr lang="en-GB" dirty="0"/>
              <a:t> their breakfast every morning.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</a:t>
            </a:r>
            <a:r>
              <a:rPr lang="en-GB" u="sng" dirty="0"/>
              <a:t>push</a:t>
            </a:r>
            <a:r>
              <a:rPr lang="en-GB" dirty="0"/>
              <a:t> my friends on the swings.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CCDE1-A13D-FD4C-9A77-2D7C147BFCB8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B622C-2857-3046-B35A-D5388727E6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3AF2FD-5726-094A-9C7D-5FC3D0B8B114}"/>
              </a:ext>
            </a:extLst>
          </p:cNvPr>
          <p:cNvSpPr txBox="1"/>
          <p:nvPr/>
        </p:nvSpPr>
        <p:spPr>
          <a:xfrm>
            <a:off x="2042353" y="1206242"/>
            <a:ext cx="701192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We use verbs in sentences to tell the reader what the character is doing.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6CBE48-D409-C842-9757-4CB6FEB4773A}"/>
              </a:ext>
            </a:extLst>
          </p:cNvPr>
          <p:cNvSpPr txBox="1"/>
          <p:nvPr/>
        </p:nvSpPr>
        <p:spPr>
          <a:xfrm>
            <a:off x="1592839" y="1620823"/>
            <a:ext cx="863774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In there sentences, find the verb that tell the reader what actions the characters are doing.</a:t>
            </a:r>
          </a:p>
        </p:txBody>
      </p:sp>
      <p:pic>
        <p:nvPicPr>
          <p:cNvPr id="6146" name="Picture 2" descr="What does your sofa sitting position say about your personality? | Daily  Mail Online">
            <a:extLst>
              <a:ext uri="{FF2B5EF4-FFF2-40B4-BE49-F238E27FC236}">
                <a16:creationId xmlns:a16="http://schemas.microsoft.com/office/drawing/2014/main" id="{C326246A-9D51-1744-BAFA-9378D27D5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23" y="2150396"/>
            <a:ext cx="2412173" cy="146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unning Safely During COVID-19: Masks, Races, Location and More |  AdventHealth Orlando | AdventHealth">
            <a:extLst>
              <a:ext uri="{FF2B5EF4-FFF2-40B4-BE49-F238E27FC236}">
                <a16:creationId xmlns:a16="http://schemas.microsoft.com/office/drawing/2014/main" id="{8AB44DDA-C25E-2E44-A1A6-3493D6C7D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40" y="2735531"/>
            <a:ext cx="2044700" cy="135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Boy and girl talking to each other conversation Vector Image">
            <a:extLst>
              <a:ext uri="{FF2B5EF4-FFF2-40B4-BE49-F238E27FC236}">
                <a16:creationId xmlns:a16="http://schemas.microsoft.com/office/drawing/2014/main" id="{FA2432DE-FD8C-8046-A766-1DD6717A9B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0"/>
          <a:stretch/>
        </p:blipFill>
        <p:spPr bwMode="auto">
          <a:xfrm>
            <a:off x="6840423" y="3771295"/>
            <a:ext cx="1023832" cy="100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Easy and Healthy Breakfast Ideas to Make In a Hurry">
            <a:extLst>
              <a:ext uri="{FF2B5EF4-FFF2-40B4-BE49-F238E27FC236}">
                <a16:creationId xmlns:a16="http://schemas.microsoft.com/office/drawing/2014/main" id="{5712FC88-EEFA-DD48-9D12-5AE6987DF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96" y="4456081"/>
            <a:ext cx="1644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ow playing on swings can help children understand physics | Parent">
            <a:extLst>
              <a:ext uri="{FF2B5EF4-FFF2-40B4-BE49-F238E27FC236}">
                <a16:creationId xmlns:a16="http://schemas.microsoft.com/office/drawing/2014/main" id="{1FCD82A8-4247-7542-A616-9AC26B70A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855" y="5330794"/>
            <a:ext cx="17335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36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09CB2-B724-8840-8546-68319479F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C00000"/>
                </a:solidFill>
              </a:rPr>
              <a:t>Your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05BA0-E0CD-B44A-A824-D97E7CF62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346"/>
            <a:ext cx="10515600" cy="9541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/>
              <a:t>Great work so far!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FC0672-F966-284F-957D-3CCC848918A1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DC8251-1E9F-A849-9341-4CF021FABE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48836B-2BE9-B747-8E12-DDE464315F50}"/>
              </a:ext>
            </a:extLst>
          </p:cNvPr>
          <p:cNvSpPr txBox="1"/>
          <p:nvPr/>
        </p:nvSpPr>
        <p:spPr>
          <a:xfrm>
            <a:off x="168838" y="3484543"/>
            <a:ext cx="11732650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 your </a:t>
            </a:r>
            <a:r>
              <a:rPr lang="en-GB" sz="2800" dirty="0" smtClean="0"/>
              <a:t>book, </a:t>
            </a:r>
            <a:r>
              <a:rPr lang="en-GB" sz="2800" dirty="0"/>
              <a:t>you have sentences stuck in.</a:t>
            </a:r>
          </a:p>
          <a:p>
            <a:pPr algn="ctr"/>
            <a:r>
              <a:rPr lang="en-GB" sz="2800" dirty="0"/>
              <a:t>Can you find the verbs in the sentences like we did together and underline them.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18576E-BA9A-4442-913D-2DEFB67A1EF4}"/>
              </a:ext>
            </a:extLst>
          </p:cNvPr>
          <p:cNvSpPr txBox="1"/>
          <p:nvPr/>
        </p:nvSpPr>
        <p:spPr>
          <a:xfrm>
            <a:off x="485230" y="5300258"/>
            <a:ext cx="11416257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 can’t wait to see your work on Monday and see how much hard effort you have been putting into your work! </a:t>
            </a:r>
          </a:p>
        </p:txBody>
      </p:sp>
    </p:spTree>
    <p:extLst>
      <p:ext uri="{BB962C8B-B14F-4D97-AF65-F5344CB8AC3E}">
        <p14:creationId xmlns:p14="http://schemas.microsoft.com/office/powerpoint/2010/main" val="3714179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62" name="标题 5734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 eaLnBrk="1" hangingPunct="1"/>
            <a:r>
              <a:rPr lang="en-GB" altLang="zh-CN" i="1" dirty="0">
                <a:solidFill>
                  <a:schemeClr val="bg1"/>
                </a:solidFill>
              </a:rPr>
              <a:t>End of Lesson</a:t>
            </a:r>
            <a:endParaRPr lang="zh-CN" alt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02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9999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Subject</a:t>
            </a:r>
            <a:r>
              <a:rPr lang="en-GB" dirty="0"/>
              <a:t>: </a:t>
            </a:r>
            <a:r>
              <a:rPr lang="en-GB" sz="2400" dirty="0"/>
              <a:t>English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Date: Thursday 1</a:t>
            </a:r>
            <a:r>
              <a:rPr lang="en-GB" sz="3200" baseline="30000" dirty="0"/>
              <a:t>st</a:t>
            </a:r>
            <a:r>
              <a:rPr lang="en-GB" sz="3200" dirty="0"/>
              <a:t> July 2021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LO To be able to accurately write full sentences using verbs.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B7CC-CED1-9241-BAB6-191903FE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Can you match the punctuation?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9624-B0F3-A345-90F6-35390DF1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0" y="1978025"/>
            <a:ext cx="5257800" cy="266414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Question mark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Full stop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Exclamation mark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76C63C-09E4-6E48-B216-0DBFFC4BEE47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5257800" cy="2569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887BB2-C632-894F-B623-44DC75DE78F6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623736-DB65-124E-9B29-88D5B2BB49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DFA39F-DBFE-2A43-9209-AEC6839AE5C7}"/>
              </a:ext>
            </a:extLst>
          </p:cNvPr>
          <p:cNvSpPr txBox="1"/>
          <p:nvPr/>
        </p:nvSpPr>
        <p:spPr>
          <a:xfrm>
            <a:off x="1133295" y="4961961"/>
            <a:ext cx="7346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Think about the punctuation above, where is a sentence would it be placed?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B7222-AC5F-4E47-B386-A9DAD1478704}"/>
              </a:ext>
            </a:extLst>
          </p:cNvPr>
          <p:cNvSpPr txBox="1"/>
          <p:nvPr/>
        </p:nvSpPr>
        <p:spPr>
          <a:xfrm>
            <a:off x="1133295" y="5594717"/>
            <a:ext cx="707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Discuss with your adult when you use the different pieces of punctuation.</a:t>
            </a:r>
          </a:p>
        </p:txBody>
      </p:sp>
    </p:spTree>
    <p:extLst>
      <p:ext uri="{BB962C8B-B14F-4D97-AF65-F5344CB8AC3E}">
        <p14:creationId xmlns:p14="http://schemas.microsoft.com/office/powerpoint/2010/main" val="420044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F892-DA16-CA4F-AD34-014348FB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Starter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5884F-6F14-8B47-A82C-938C37D9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7088" cy="4351338"/>
          </a:xfrm>
        </p:spPr>
        <p:txBody>
          <a:bodyPr>
            <a:normAutofit/>
          </a:bodyPr>
          <a:lstStyle/>
          <a:p>
            <a:r>
              <a:rPr lang="en-GB" dirty="0"/>
              <a:t>In your hand writing book you have spellings for the week.</a:t>
            </a:r>
          </a:p>
          <a:p>
            <a:endParaRPr lang="en-GB" dirty="0"/>
          </a:p>
          <a:p>
            <a:r>
              <a:rPr lang="en-GB" dirty="0"/>
              <a:t>Write each of these words out three </a:t>
            </a:r>
            <a:r>
              <a:rPr lang="en-GB" dirty="0" smtClean="0"/>
              <a:t>times</a:t>
            </a:r>
            <a:r>
              <a:rPr lang="en-GB" dirty="0"/>
              <a:t>.</a:t>
            </a:r>
            <a:endParaRPr lang="en-GB" dirty="0"/>
          </a:p>
          <a:p>
            <a:r>
              <a:rPr lang="en-GB" dirty="0"/>
              <a:t>Remember your neatest handwriting, we will get to see this next week!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F58CC-ED96-1641-92BF-5EF49AAC710E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E0D69C-989C-7440-B711-B41C987AB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582" y="2136494"/>
            <a:ext cx="4815032" cy="295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222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59B75E-872B-7F4B-AAD0-517C2DCA5C51}"/>
              </a:ext>
            </a:extLst>
          </p:cNvPr>
          <p:cNvSpPr txBox="1"/>
          <p:nvPr/>
        </p:nvSpPr>
        <p:spPr>
          <a:xfrm>
            <a:off x="1041988" y="857250"/>
            <a:ext cx="1010802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Over the week we have been building our skills in writing sentences.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199AC-7514-504A-B3AE-D26A4C2D3E96}"/>
              </a:ext>
            </a:extLst>
          </p:cNvPr>
          <p:cNvSpPr txBox="1"/>
          <p:nvPr/>
        </p:nvSpPr>
        <p:spPr>
          <a:xfrm>
            <a:off x="3329956" y="1644134"/>
            <a:ext cx="572259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We have been looking at punctuation.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847500-6444-CB49-9EB5-15C450FDE29D}"/>
              </a:ext>
            </a:extLst>
          </p:cNvPr>
          <p:cNvSpPr txBox="1"/>
          <p:nvPr/>
        </p:nvSpPr>
        <p:spPr>
          <a:xfrm>
            <a:off x="4866048" y="2365117"/>
            <a:ext cx="2287293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Capital letters.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B3591E-5611-3240-8B4A-E3DF57FD93F2}"/>
              </a:ext>
            </a:extLst>
          </p:cNvPr>
          <p:cNvSpPr txBox="1"/>
          <p:nvPr/>
        </p:nvSpPr>
        <p:spPr>
          <a:xfrm>
            <a:off x="5147342" y="3231000"/>
            <a:ext cx="172470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And verbs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6AD334-2383-C644-ACBD-81582430BCAC}"/>
              </a:ext>
            </a:extLst>
          </p:cNvPr>
          <p:cNvSpPr txBox="1"/>
          <p:nvPr/>
        </p:nvSpPr>
        <p:spPr>
          <a:xfrm>
            <a:off x="329844" y="4336390"/>
            <a:ext cx="11532311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Now it is time to bring all of these skills together and begin writing sentences using verbs.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27D161-E7E2-6346-B1B0-F5798F0C73B0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98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2D35-C30F-DB4D-9589-AEB506A25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Punctuation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3DC8AA-8F67-5F48-82F5-39B7E672639C}"/>
              </a:ext>
            </a:extLst>
          </p:cNvPr>
          <p:cNvSpPr txBox="1"/>
          <p:nvPr/>
        </p:nvSpPr>
        <p:spPr>
          <a:xfrm>
            <a:off x="7525012" y="1404627"/>
            <a:ext cx="3538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Where do we find the punctuation?</a:t>
            </a:r>
          </a:p>
          <a:p>
            <a:pPr algn="ctr"/>
            <a:r>
              <a:rPr lang="en-GB" dirty="0"/>
              <a:t>At the end of a sentence.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4C6427-B4C7-0E4B-B6DB-DC22B20A3751}"/>
              </a:ext>
            </a:extLst>
          </p:cNvPr>
          <p:cNvSpPr txBox="1"/>
          <p:nvPr/>
        </p:nvSpPr>
        <p:spPr>
          <a:xfrm>
            <a:off x="6767425" y="2286957"/>
            <a:ext cx="5054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Do we always need to use a piece of punctuation at the end of a sentence?</a:t>
            </a:r>
          </a:p>
          <a:p>
            <a:pPr algn="ctr"/>
            <a:r>
              <a:rPr lang="en-GB" dirty="0"/>
              <a:t>Yes.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4B866-0D46-124B-A4D3-24AC3796A346}"/>
              </a:ext>
            </a:extLst>
          </p:cNvPr>
          <p:cNvSpPr txBox="1"/>
          <p:nvPr/>
        </p:nvSpPr>
        <p:spPr>
          <a:xfrm>
            <a:off x="6872790" y="3466742"/>
            <a:ext cx="4710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 full stop?</a:t>
            </a:r>
          </a:p>
          <a:p>
            <a:pPr algn="ctr"/>
            <a:r>
              <a:rPr lang="en-GB" dirty="0"/>
              <a:t>At the end of a simple sentence to tell the reader we have finished our point.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97B03-D4AB-3C42-B925-898C3057B55E}"/>
              </a:ext>
            </a:extLst>
          </p:cNvPr>
          <p:cNvSpPr txBox="1"/>
          <p:nvPr/>
        </p:nvSpPr>
        <p:spPr>
          <a:xfrm>
            <a:off x="6317673" y="5748851"/>
            <a:ext cx="5820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 question mark?</a:t>
            </a:r>
          </a:p>
          <a:p>
            <a:pPr algn="ctr"/>
            <a:r>
              <a:rPr lang="en-GB" dirty="0"/>
              <a:t>At the end of the sentence and to tell the reader that we have written a question.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8A965A-1130-394A-B25F-CCD361537333}"/>
              </a:ext>
            </a:extLst>
          </p:cNvPr>
          <p:cNvSpPr txBox="1"/>
          <p:nvPr/>
        </p:nvSpPr>
        <p:spPr>
          <a:xfrm>
            <a:off x="7137843" y="4676984"/>
            <a:ext cx="4180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an exclamation mark?</a:t>
            </a:r>
          </a:p>
          <a:p>
            <a:pPr algn="ctr"/>
            <a:r>
              <a:rPr lang="en-GB" dirty="0"/>
              <a:t>At an expression as emotion like shouting.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CC5705-1460-B64D-8469-89D6554B6301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042077-F924-694C-BC88-813B1805A5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56F1122-5F54-EE4D-80E8-4CF41AA53C71}"/>
              </a:ext>
            </a:extLst>
          </p:cNvPr>
          <p:cNvSpPr/>
          <p:nvPr/>
        </p:nvSpPr>
        <p:spPr>
          <a:xfrm>
            <a:off x="621496" y="1896772"/>
            <a:ext cx="5474504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Full stop.</a:t>
            </a:r>
          </a:p>
          <a:p>
            <a:pPr lvl="1"/>
            <a:r>
              <a:rPr lang="en-GB" sz="2800" dirty="0"/>
              <a:t>My sister is sitting on the couch.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DEAE2-60C9-2D43-8840-DCF52A7DFAFE}"/>
              </a:ext>
            </a:extLst>
          </p:cNvPr>
          <p:cNvSpPr/>
          <p:nvPr/>
        </p:nvSpPr>
        <p:spPr>
          <a:xfrm>
            <a:off x="620941" y="3414583"/>
            <a:ext cx="609600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GB" sz="2800" dirty="0"/>
              <a:t>Exclamation mark </a:t>
            </a:r>
          </a:p>
          <a:p>
            <a:pPr lvl="1"/>
            <a:r>
              <a:rPr lang="en-GB" sz="2800" dirty="0"/>
              <a:t>Stop right there!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9DDE03-9205-4E48-98CD-DF42A95E2EA6}"/>
              </a:ext>
            </a:extLst>
          </p:cNvPr>
          <p:cNvSpPr/>
          <p:nvPr/>
        </p:nvSpPr>
        <p:spPr>
          <a:xfrm>
            <a:off x="620941" y="4936311"/>
            <a:ext cx="60960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GB" sz="2800" dirty="0"/>
              <a:t>Question Mark</a:t>
            </a:r>
          </a:p>
          <a:p>
            <a:pPr lvl="1"/>
            <a:r>
              <a:rPr lang="en-GB" sz="2800" dirty="0"/>
              <a:t>Can I have help please?</a:t>
            </a:r>
          </a:p>
        </p:txBody>
      </p:sp>
    </p:spTree>
    <p:extLst>
      <p:ext uri="{BB962C8B-B14F-4D97-AF65-F5344CB8AC3E}">
        <p14:creationId xmlns:p14="http://schemas.microsoft.com/office/powerpoint/2010/main" val="4144660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EE8B-9719-CD44-8FA9-3F9147EA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Why do we use Capital Letter?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0D300-2617-9B42-8823-33A2DFEA7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009" y="5707981"/>
            <a:ext cx="2488407" cy="52322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pronoun ‘I’.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A4BA7-8B1E-854D-B448-F3FADAA96A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pic>
        <p:nvPicPr>
          <p:cNvPr id="11266" name="Picture 2" descr="CONVENTIONS OF PRINT How to write a sentence properly. - ppt download">
            <a:extLst>
              <a:ext uri="{FF2B5EF4-FFF2-40B4-BE49-F238E27FC236}">
                <a16:creationId xmlns:a16="http://schemas.microsoft.com/office/drawing/2014/main" id="{5D78375A-EE22-304E-B69B-51D3DC10E5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58" b="44167"/>
          <a:stretch/>
        </p:blipFill>
        <p:spPr bwMode="auto">
          <a:xfrm>
            <a:off x="5176837" y="1831473"/>
            <a:ext cx="6724650" cy="985838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apital Letters Year 1 Game Capital Letters for Names | Classroom Secrets  Kids">
            <a:extLst>
              <a:ext uri="{FF2B5EF4-FFF2-40B4-BE49-F238E27FC236}">
                <a16:creationId xmlns:a16="http://schemas.microsoft.com/office/drawing/2014/main" id="{74861E40-26C5-2A48-B8F9-ADFF08D8C8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8" t="20222" r="32406" b="46594"/>
          <a:stretch/>
        </p:blipFill>
        <p:spPr bwMode="auto">
          <a:xfrm>
            <a:off x="6977065" y="3299676"/>
            <a:ext cx="2709860" cy="134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Free Tick, Download Free Tick png images, Free ClipArts on Clipart Library">
            <a:extLst>
              <a:ext uri="{FF2B5EF4-FFF2-40B4-BE49-F238E27FC236}">
                <a16:creationId xmlns:a16="http://schemas.microsoft.com/office/drawing/2014/main" id="{218C7A9B-E396-7546-859D-BB5FDB5F8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352" y="4644173"/>
            <a:ext cx="371083" cy="42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Tick And Cross Clipart - ClipArt Best">
            <a:extLst>
              <a:ext uri="{FF2B5EF4-FFF2-40B4-BE49-F238E27FC236}">
                <a16:creationId xmlns:a16="http://schemas.microsoft.com/office/drawing/2014/main" id="{8EC7916F-CE26-0940-8789-8C9ADA0AC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140" y="4678062"/>
            <a:ext cx="444098" cy="44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Tick And Cross Clipart - ClipArt Best">
            <a:extLst>
              <a:ext uri="{FF2B5EF4-FFF2-40B4-BE49-F238E27FC236}">
                <a16:creationId xmlns:a16="http://schemas.microsoft.com/office/drawing/2014/main" id="{B22C0D2F-9EB5-DF40-B8E2-EAE2940A8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853" y="4681771"/>
            <a:ext cx="444098" cy="44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3E3B98-1A1C-754D-8925-619E73DDFF95}"/>
              </a:ext>
            </a:extLst>
          </p:cNvPr>
          <p:cNvSpPr txBox="1"/>
          <p:nvPr/>
        </p:nvSpPr>
        <p:spPr>
          <a:xfrm>
            <a:off x="5257802" y="5461760"/>
            <a:ext cx="6563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6000" dirty="0">
                <a:solidFill>
                  <a:srgbClr val="C00000"/>
                </a:solidFill>
                <a:latin typeface="Times" pitchFamily="2" charset="0"/>
              </a:rPr>
              <a:t>I</a:t>
            </a:r>
            <a:r>
              <a:rPr lang="en-GB" sz="6000" dirty="0">
                <a:latin typeface="Times" pitchFamily="2" charset="0"/>
              </a:rPr>
              <a:t> like to eat sweets.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3D05F2-CF26-F343-9799-E83AA87615F6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46F11A-15DC-6946-B25E-EBB467076082}"/>
              </a:ext>
            </a:extLst>
          </p:cNvPr>
          <p:cNvSpPr/>
          <p:nvPr/>
        </p:nvSpPr>
        <p:spPr>
          <a:xfrm>
            <a:off x="311356" y="2062782"/>
            <a:ext cx="46820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At the beginning of a sentence.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2C6290-105A-A54A-9E69-40C098B584FD}"/>
              </a:ext>
            </a:extLst>
          </p:cNvPr>
          <p:cNvSpPr/>
          <p:nvPr/>
        </p:nvSpPr>
        <p:spPr>
          <a:xfrm>
            <a:off x="985768" y="3785275"/>
            <a:ext cx="400764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The first letter of a name.</a:t>
            </a:r>
          </a:p>
        </p:txBody>
      </p:sp>
    </p:spTree>
    <p:extLst>
      <p:ext uri="{BB962C8B-B14F-4D97-AF65-F5344CB8AC3E}">
        <p14:creationId xmlns:p14="http://schemas.microsoft.com/office/powerpoint/2010/main" val="34620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5" grpId="0"/>
      <p:bldP spid="5" grpId="1"/>
      <p:bldP spid="6" grpId="0" animBg="1"/>
      <p:bldP spid="6" grpId="1" animBg="1"/>
      <p:bldP spid="7" grpId="0" animBg="1"/>
      <p:bldP spid="7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2D35-C30F-DB4D-9589-AEB506A25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Verbs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B0C07-5B65-FB45-9803-C4A95836F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748713" cy="19891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What is a verb?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Can you give me some example of verbs?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6"/>
                </a:solidFill>
              </a:rPr>
              <a:t>Can you use the verbs in a sentence?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3560BF-8369-4E4B-81E7-66852DF5D2F3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998DCE-3753-CF41-9885-D859FCD70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690F417-92B7-E245-9CCF-85DCEBA8E332}"/>
              </a:ext>
            </a:extLst>
          </p:cNvPr>
          <p:cNvSpPr/>
          <p:nvPr/>
        </p:nvSpPr>
        <p:spPr>
          <a:xfrm>
            <a:off x="838199" y="4303752"/>
            <a:ext cx="80248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accent1"/>
                </a:solidFill>
              </a:rPr>
              <a:t>A verb is a doing word or an action word.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accent2"/>
                </a:solidFill>
              </a:rPr>
              <a:t>Walk / talk / sing / dance…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accent6"/>
                </a:solidFill>
              </a:rPr>
              <a:t>Everyday I walk to school.</a:t>
            </a:r>
          </a:p>
        </p:txBody>
      </p:sp>
    </p:spTree>
    <p:extLst>
      <p:ext uri="{BB962C8B-B14F-4D97-AF65-F5344CB8AC3E}">
        <p14:creationId xmlns:p14="http://schemas.microsoft.com/office/powerpoint/2010/main" val="44199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8ED4-3752-AC4A-A534-6CED9E9A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3" y="243274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Here are some sentences. Can you find the verb?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3519-DAD5-AD43-BA8F-2FCFE990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623" y="2438369"/>
            <a:ext cx="6191250" cy="40354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My sister is </a:t>
            </a:r>
            <a:r>
              <a:rPr lang="en-GB" u="sng" dirty="0"/>
              <a:t>sitting</a:t>
            </a:r>
            <a:r>
              <a:rPr lang="en-GB" dirty="0"/>
              <a:t> on the couch.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man </a:t>
            </a:r>
            <a:r>
              <a:rPr lang="en-GB" u="sng" dirty="0"/>
              <a:t>runs</a:t>
            </a:r>
            <a:r>
              <a:rPr lang="en-GB" dirty="0"/>
              <a:t> every morning.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Her brother </a:t>
            </a:r>
            <a:r>
              <a:rPr lang="en-GB" u="sng" dirty="0"/>
              <a:t>talks</a:t>
            </a:r>
            <a:r>
              <a:rPr lang="en-GB" dirty="0"/>
              <a:t> a lot.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They </a:t>
            </a:r>
            <a:r>
              <a:rPr lang="en-GB" u="sng" dirty="0"/>
              <a:t>eat</a:t>
            </a:r>
            <a:r>
              <a:rPr lang="en-GB" dirty="0"/>
              <a:t> their breakfast every morning.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</a:t>
            </a:r>
            <a:r>
              <a:rPr lang="en-GB" u="sng" dirty="0"/>
              <a:t>push</a:t>
            </a:r>
            <a:r>
              <a:rPr lang="en-GB" dirty="0"/>
              <a:t> my friends on the swings.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ECCDE1-A13D-FD4C-9A77-2D7C147BFCB8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B622C-2857-3046-B35A-D5388727E6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3AF2FD-5726-094A-9C7D-5FC3D0B8B114}"/>
              </a:ext>
            </a:extLst>
          </p:cNvPr>
          <p:cNvSpPr txBox="1"/>
          <p:nvPr/>
        </p:nvSpPr>
        <p:spPr>
          <a:xfrm>
            <a:off x="2042353" y="1206242"/>
            <a:ext cx="701192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We use verbs in sentences to tell the reader what the character is doing.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6CBE48-D409-C842-9757-4CB6FEB4773A}"/>
              </a:ext>
            </a:extLst>
          </p:cNvPr>
          <p:cNvSpPr txBox="1"/>
          <p:nvPr/>
        </p:nvSpPr>
        <p:spPr>
          <a:xfrm>
            <a:off x="1592839" y="1620823"/>
            <a:ext cx="863774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In there sentences, find the verb that tell the reader what actions the characters are doing.</a:t>
            </a:r>
          </a:p>
        </p:txBody>
      </p:sp>
      <p:pic>
        <p:nvPicPr>
          <p:cNvPr id="6146" name="Picture 2" descr="What does your sofa sitting position say about your personality? | Daily  Mail Online">
            <a:extLst>
              <a:ext uri="{FF2B5EF4-FFF2-40B4-BE49-F238E27FC236}">
                <a16:creationId xmlns:a16="http://schemas.microsoft.com/office/drawing/2014/main" id="{C326246A-9D51-1744-BAFA-9378D27D5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23" y="2150396"/>
            <a:ext cx="2412173" cy="146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unning Safely During COVID-19: Masks, Races, Location and More |  AdventHealth Orlando | AdventHealth">
            <a:extLst>
              <a:ext uri="{FF2B5EF4-FFF2-40B4-BE49-F238E27FC236}">
                <a16:creationId xmlns:a16="http://schemas.microsoft.com/office/drawing/2014/main" id="{8AB44DDA-C25E-2E44-A1A6-3493D6C7D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40" y="2735531"/>
            <a:ext cx="2044700" cy="135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Boy and girl talking to each other conversation Vector Image">
            <a:extLst>
              <a:ext uri="{FF2B5EF4-FFF2-40B4-BE49-F238E27FC236}">
                <a16:creationId xmlns:a16="http://schemas.microsoft.com/office/drawing/2014/main" id="{FA2432DE-FD8C-8046-A766-1DD6717A9B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0"/>
          <a:stretch/>
        </p:blipFill>
        <p:spPr bwMode="auto">
          <a:xfrm>
            <a:off x="6840423" y="3771295"/>
            <a:ext cx="1023832" cy="100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Easy and Healthy Breakfast Ideas to Make In a Hurry">
            <a:extLst>
              <a:ext uri="{FF2B5EF4-FFF2-40B4-BE49-F238E27FC236}">
                <a16:creationId xmlns:a16="http://schemas.microsoft.com/office/drawing/2014/main" id="{5712FC88-EEFA-DD48-9D12-5AE6987DF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96" y="4456081"/>
            <a:ext cx="16446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ow playing on swings can help children understand physics | Parent">
            <a:extLst>
              <a:ext uri="{FF2B5EF4-FFF2-40B4-BE49-F238E27FC236}">
                <a16:creationId xmlns:a16="http://schemas.microsoft.com/office/drawing/2014/main" id="{1FCD82A8-4247-7542-A616-9AC26B70A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855" y="5330794"/>
            <a:ext cx="17335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47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1276D-8D2E-1340-92D2-BBC8A2703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5B93F-2DB2-914F-AF91-7FA786940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6331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In your books you have some sentences starters containing verbs.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B75150-8067-7E44-A379-251D6BF70B5E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64747D-FCE1-CD45-8F82-5B33894F9E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94844D-3B1B-FA48-A0C9-57C9FF27D8F8}"/>
              </a:ext>
            </a:extLst>
          </p:cNvPr>
          <p:cNvSpPr txBox="1"/>
          <p:nvPr/>
        </p:nvSpPr>
        <p:spPr>
          <a:xfrm>
            <a:off x="838201" y="4876026"/>
            <a:ext cx="105156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Remember the sentences need to make sense and use this presentation to help you if you forget anything.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E6E10E-3935-F94C-A78B-AE4F79FE9280}"/>
              </a:ext>
            </a:extLst>
          </p:cNvPr>
          <p:cNvSpPr/>
          <p:nvPr/>
        </p:nvSpPr>
        <p:spPr>
          <a:xfrm>
            <a:off x="838200" y="3105835"/>
            <a:ext cx="1051560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It is your task to complete the sentences with the correct punctuation and capital letters. </a:t>
            </a:r>
          </a:p>
        </p:txBody>
      </p:sp>
    </p:spTree>
    <p:extLst>
      <p:ext uri="{BB962C8B-B14F-4D97-AF65-F5344CB8AC3E}">
        <p14:creationId xmlns:p14="http://schemas.microsoft.com/office/powerpoint/2010/main" val="3487966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62" name="标题 5734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 eaLnBrk="1" hangingPunct="1"/>
            <a:r>
              <a:rPr lang="en-GB" altLang="zh-CN" i="1" dirty="0">
                <a:solidFill>
                  <a:schemeClr val="bg1"/>
                </a:solidFill>
              </a:rPr>
              <a:t>End of Lesson</a:t>
            </a:r>
            <a:endParaRPr lang="zh-CN" alt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35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9999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Subject</a:t>
            </a:r>
            <a:r>
              <a:rPr lang="en-GB" dirty="0"/>
              <a:t>: </a:t>
            </a:r>
            <a:r>
              <a:rPr lang="en-GB" sz="2400" dirty="0"/>
              <a:t>English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Date: Friday 2</a:t>
            </a:r>
            <a:r>
              <a:rPr lang="en-GB" sz="3200" baseline="30000" dirty="0"/>
              <a:t>nd</a:t>
            </a:r>
            <a:r>
              <a:rPr lang="en-GB" sz="3200" dirty="0"/>
              <a:t> July 2021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LO To be able to write sentences using your spellings for the week.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197" y="5963140"/>
            <a:ext cx="834561" cy="640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03" y="5970440"/>
            <a:ext cx="588390" cy="5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64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F892-DA16-CA4F-AD34-014348FB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Starter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5884F-6F14-8B47-A82C-938C37D9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7088" cy="4351338"/>
          </a:xfrm>
        </p:spPr>
        <p:txBody>
          <a:bodyPr>
            <a:normAutofit/>
          </a:bodyPr>
          <a:lstStyle/>
          <a:p>
            <a:r>
              <a:rPr lang="en-GB" dirty="0"/>
              <a:t>In your hand writing book you have spellings for the week.</a:t>
            </a:r>
          </a:p>
          <a:p>
            <a:endParaRPr lang="en-GB" dirty="0"/>
          </a:p>
          <a:p>
            <a:r>
              <a:rPr lang="en-GB" dirty="0"/>
              <a:t>Write each of these words out three </a:t>
            </a:r>
            <a:r>
              <a:rPr lang="en-GB" dirty="0" smtClean="0"/>
              <a:t>times</a:t>
            </a:r>
            <a:r>
              <a:rPr lang="en-GB" dirty="0"/>
              <a:t>.</a:t>
            </a:r>
            <a:endParaRPr lang="en-GB" dirty="0"/>
          </a:p>
          <a:p>
            <a:r>
              <a:rPr lang="en-GB" dirty="0"/>
              <a:t>Remember your neatest handwriting, we will get to see this next week!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F58CC-ED96-1641-92BF-5EF49AAC710E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E0D69C-989C-7440-B711-B41C987AB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582" y="2136494"/>
            <a:ext cx="4815032" cy="295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85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2D38-CAF4-D343-B1AB-29C245D8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 full stop?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808AC-51C0-9941-899E-6DEC52659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352223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Which sentence is correct?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FF00"/>
                </a:highlight>
              </a:rPr>
              <a:t>Highlight</a:t>
            </a:r>
            <a:r>
              <a:rPr lang="en-GB" sz="2000" dirty="0"/>
              <a:t> or </a:t>
            </a:r>
            <a:r>
              <a:rPr lang="en-GB" sz="2000" u="sng" dirty="0"/>
              <a:t>underline</a:t>
            </a:r>
            <a:r>
              <a:rPr lang="en-GB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boy walked slowly.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boy. walked slowly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.the boy walked slowly.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BF73B4-3CDC-9248-90F9-84E090B5D83A}"/>
              </a:ext>
            </a:extLst>
          </p:cNvPr>
          <p:cNvSpPr txBox="1"/>
          <p:nvPr/>
        </p:nvSpPr>
        <p:spPr>
          <a:xfrm>
            <a:off x="9672638" y="2406700"/>
            <a:ext cx="95891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C0A335-55AD-3C45-9465-502AC6E19023}"/>
              </a:ext>
            </a:extLst>
          </p:cNvPr>
          <p:cNvSpPr txBox="1"/>
          <p:nvPr/>
        </p:nvSpPr>
        <p:spPr>
          <a:xfrm>
            <a:off x="4002830" y="1388825"/>
            <a:ext cx="464062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At the end of a sentence and to finish a point.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A163AA-4DE8-F84C-AABD-F3C18261E184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6A73AA-8DA6-2A44-A0E9-C9E13DAE97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0B62F9-B960-084C-AEC8-36F5AED7D2F2}"/>
              </a:ext>
            </a:extLst>
          </p:cNvPr>
          <p:cNvSpPr txBox="1"/>
          <p:nvPr/>
        </p:nvSpPr>
        <p:spPr>
          <a:xfrm>
            <a:off x="4804683" y="5694996"/>
            <a:ext cx="30369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How do you know it is right?</a:t>
            </a:r>
          </a:p>
          <a:p>
            <a:r>
              <a:rPr lang="en-GB" dirty="0"/>
              <a:t>Why did you choose that one?</a:t>
            </a:r>
          </a:p>
        </p:txBody>
      </p:sp>
    </p:spTree>
    <p:extLst>
      <p:ext uri="{BB962C8B-B14F-4D97-AF65-F5344CB8AC3E}">
        <p14:creationId xmlns:p14="http://schemas.microsoft.com/office/powerpoint/2010/main" val="264791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7B0D5-2244-3A42-BACB-3CB39F06C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0035"/>
            <a:ext cx="10515600" cy="1325563"/>
          </a:xfrm>
        </p:spPr>
        <p:txBody>
          <a:bodyPr/>
          <a:lstStyle/>
          <a:p>
            <a:pPr algn="ctr"/>
            <a:r>
              <a:rPr lang="en-GB" b="1" dirty="0"/>
              <a:t>Spelling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4BF65-7A10-1444-89BD-652435849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805"/>
            <a:ext cx="10515600" cy="95913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Now that you have been practicing your spellings throughout the week, it is your task to show me what you can do.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1BAE8E-59FF-3546-B030-9110CB3A2D59}"/>
              </a:ext>
            </a:extLst>
          </p:cNvPr>
          <p:cNvSpPr txBox="1"/>
          <p:nvPr/>
        </p:nvSpPr>
        <p:spPr>
          <a:xfrm>
            <a:off x="1900266" y="5748538"/>
            <a:ext cx="839146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Great work this week! I cannot wait to mark your books!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6492D5-62FB-054F-8BCF-3FF7B3B50840}"/>
              </a:ext>
            </a:extLst>
          </p:cNvPr>
          <p:cNvSpPr/>
          <p:nvPr/>
        </p:nvSpPr>
        <p:spPr>
          <a:xfrm>
            <a:off x="838199" y="4210154"/>
            <a:ext cx="10515599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Remember your skills this week of punctuation and capital letters, so I expect to see this correct in your work.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689F16-F4BA-8245-A7AF-2EB99EF4F189}"/>
              </a:ext>
            </a:extLst>
          </p:cNvPr>
          <p:cNvSpPr/>
          <p:nvPr/>
        </p:nvSpPr>
        <p:spPr>
          <a:xfrm>
            <a:off x="838200" y="3520679"/>
            <a:ext cx="848475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800" dirty="0"/>
              <a:t>Ask your adult for help with your spelling of other words.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8BAEC-A1E0-B243-B6B9-4BB70C8FFEA2}"/>
              </a:ext>
            </a:extLst>
          </p:cNvPr>
          <p:cNvSpPr/>
          <p:nvPr/>
        </p:nvSpPr>
        <p:spPr>
          <a:xfrm>
            <a:off x="838200" y="2744126"/>
            <a:ext cx="105156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Your task today is to write each of your spelling words into a sentence. </a:t>
            </a:r>
          </a:p>
        </p:txBody>
      </p:sp>
    </p:spTree>
    <p:extLst>
      <p:ext uri="{BB962C8B-B14F-4D97-AF65-F5344CB8AC3E}">
        <p14:creationId xmlns:p14="http://schemas.microsoft.com/office/powerpoint/2010/main" val="32971223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62" name="标题 5734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 eaLnBrk="1" hangingPunct="1"/>
            <a:r>
              <a:rPr lang="en-GB" altLang="zh-CN" i="1" dirty="0">
                <a:solidFill>
                  <a:schemeClr val="bg1"/>
                </a:solidFill>
              </a:rPr>
              <a:t>End of Lesson</a:t>
            </a:r>
            <a:endParaRPr lang="zh-CN" alt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36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2D38-CAF4-D343-B1AB-29C245D8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 full stop?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808AC-51C0-9941-899E-6DEC52659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257800" cy="4062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Which sentence is correct?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The boy walked slowly.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boy. walked slowly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.the boy walked slowly.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A163AA-4DE8-F84C-AABD-F3C18261E184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6A73AA-8DA6-2A44-A0E9-C9E13DAE97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0B62F9-B960-084C-AEC8-36F5AED7D2F2}"/>
              </a:ext>
            </a:extLst>
          </p:cNvPr>
          <p:cNvSpPr txBox="1"/>
          <p:nvPr/>
        </p:nvSpPr>
        <p:spPr>
          <a:xfrm>
            <a:off x="6096001" y="2406700"/>
            <a:ext cx="512618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You should have chosen: The boy walked slowly. </a:t>
            </a:r>
          </a:p>
          <a:p>
            <a:r>
              <a:rPr lang="en-GB" dirty="0"/>
              <a:t>We use a full stop at the end of the sentence to tell the reader we have finished our sentence.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FE1205-7E27-B84E-8573-0911FBDA6DD2}"/>
              </a:ext>
            </a:extLst>
          </p:cNvPr>
          <p:cNvSpPr txBox="1"/>
          <p:nvPr/>
        </p:nvSpPr>
        <p:spPr>
          <a:xfrm>
            <a:off x="6096001" y="3698956"/>
            <a:ext cx="512618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Mini task: Is the sentence below correct? Rewrite this sentence with a correct piece of punctuation.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1A3419-C358-ED42-A309-06D443826D85}"/>
              </a:ext>
            </a:extLst>
          </p:cNvPr>
          <p:cNvSpPr txBox="1"/>
          <p:nvPr/>
        </p:nvSpPr>
        <p:spPr>
          <a:xfrm>
            <a:off x="6096000" y="4844607"/>
            <a:ext cx="445795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/>
              <a:t>The girls. skipped to the shop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5BB508-7384-154C-BA2E-D6D4A1582A91}"/>
              </a:ext>
            </a:extLst>
          </p:cNvPr>
          <p:cNvSpPr txBox="1"/>
          <p:nvPr/>
        </p:nvSpPr>
        <p:spPr>
          <a:xfrm>
            <a:off x="6096000" y="5749479"/>
            <a:ext cx="342207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Ask your adult if you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8047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3068-6A68-3B49-9CC1-C7F4164B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4688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 question mark?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17FFC-49D2-FE46-AF64-DEC451516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Which sentence is current?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FF00"/>
                </a:highlight>
              </a:rPr>
              <a:t>Highlight</a:t>
            </a:r>
            <a:r>
              <a:rPr lang="en-GB" sz="2000" dirty="0"/>
              <a:t> or </a:t>
            </a:r>
            <a:r>
              <a:rPr lang="en-GB" sz="2000" u="sng" dirty="0"/>
              <a:t>underline.</a:t>
            </a:r>
            <a:endParaRPr lang="en-GB" sz="2000" dirty="0"/>
          </a:p>
          <a:p>
            <a:pPr marL="514350" indent="-514350">
              <a:buAutoNum type="arabicPeriod"/>
            </a:pPr>
            <a:r>
              <a:rPr lang="en-GB" dirty="0"/>
              <a:t>? Are you okay?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Are you okay?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Are you? okay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AEC4DF-413A-CD42-9CBE-3C79FD10817E}"/>
              </a:ext>
            </a:extLst>
          </p:cNvPr>
          <p:cNvSpPr txBox="1"/>
          <p:nvPr/>
        </p:nvSpPr>
        <p:spPr>
          <a:xfrm>
            <a:off x="9672638" y="2406700"/>
            <a:ext cx="160492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68C15-F6DB-C84E-9A1B-DE573644C40E}"/>
              </a:ext>
            </a:extLst>
          </p:cNvPr>
          <p:cNvSpPr txBox="1"/>
          <p:nvPr/>
        </p:nvSpPr>
        <p:spPr>
          <a:xfrm>
            <a:off x="2616246" y="1321356"/>
            <a:ext cx="72785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At the end of a question. To tell the reader there is a question being asked.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D75680-F955-8641-94BE-FB5154A37BF0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E842A8-0E94-A640-A0A1-E93CA4BE0A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EF2F57-2BCD-4C49-8CA0-BCDAA3760CEB}"/>
              </a:ext>
            </a:extLst>
          </p:cNvPr>
          <p:cNvSpPr txBox="1"/>
          <p:nvPr/>
        </p:nvSpPr>
        <p:spPr>
          <a:xfrm>
            <a:off x="4804683" y="5694996"/>
            <a:ext cx="30369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How do you know it is right?</a:t>
            </a:r>
          </a:p>
          <a:p>
            <a:r>
              <a:rPr lang="en-GB" dirty="0"/>
              <a:t>Why did you choose that one?</a:t>
            </a:r>
          </a:p>
        </p:txBody>
      </p:sp>
    </p:spTree>
    <p:extLst>
      <p:ext uri="{BB962C8B-B14F-4D97-AF65-F5344CB8AC3E}">
        <p14:creationId xmlns:p14="http://schemas.microsoft.com/office/powerpoint/2010/main" val="400116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3068-6A68-3B49-9CC1-C7F4164B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4688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 question mark?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17FFC-49D2-FE46-AF64-DEC451516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Which sentence is current?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? Are you okay?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Are you okay?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Are you? okay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D75680-F955-8641-94BE-FB5154A37BF0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E842A8-0E94-A640-A0A1-E93CA4BE0A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749BBC-8317-C54C-9FDD-A89FE3B19191}"/>
              </a:ext>
            </a:extLst>
          </p:cNvPr>
          <p:cNvSpPr txBox="1"/>
          <p:nvPr/>
        </p:nvSpPr>
        <p:spPr>
          <a:xfrm>
            <a:off x="6096001" y="2406700"/>
            <a:ext cx="512618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You should have chosen: Are you okay? </a:t>
            </a:r>
          </a:p>
          <a:p>
            <a:r>
              <a:rPr lang="en-GB" dirty="0"/>
              <a:t>We use a question mark at the end a question to tell the reader we have asked a question.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EF97CF-8532-8D42-9265-176A896F03B2}"/>
              </a:ext>
            </a:extLst>
          </p:cNvPr>
          <p:cNvSpPr txBox="1"/>
          <p:nvPr/>
        </p:nvSpPr>
        <p:spPr>
          <a:xfrm>
            <a:off x="6096001" y="3698956"/>
            <a:ext cx="512618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Mini task: Is the sentence below correct? Rewrite this sentence with a correct piece of punctuation.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285121-A96E-954E-A91A-84C6C017884F}"/>
              </a:ext>
            </a:extLst>
          </p:cNvPr>
          <p:cNvSpPr txBox="1"/>
          <p:nvPr/>
        </p:nvSpPr>
        <p:spPr>
          <a:xfrm>
            <a:off x="6096000" y="4844607"/>
            <a:ext cx="503182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/>
              <a:t>Can we please? Buy some sweets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E962D8-CA41-3544-A752-9AAF398C81F7}"/>
              </a:ext>
            </a:extLst>
          </p:cNvPr>
          <p:cNvSpPr txBox="1"/>
          <p:nvPr/>
        </p:nvSpPr>
        <p:spPr>
          <a:xfrm>
            <a:off x="6096000" y="5749479"/>
            <a:ext cx="342207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Ask your adult if you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7223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60B85-6562-E345-89B2-BAB45D92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an exclamation mark?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4DE5E-8BA2-5D44-BDA5-A443A0CF6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Which sentence is current?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FF00"/>
                </a:highlight>
              </a:rPr>
              <a:t>Highlight</a:t>
            </a:r>
            <a:r>
              <a:rPr lang="en-GB" sz="2000" dirty="0"/>
              <a:t> or </a:t>
            </a:r>
            <a:r>
              <a:rPr lang="en-GB" sz="2000" u="sng" dirty="0"/>
              <a:t>underline.</a:t>
            </a:r>
            <a:endParaRPr lang="en-GB" sz="2000" dirty="0"/>
          </a:p>
          <a:p>
            <a:pPr marL="514350" indent="-514350">
              <a:buAutoNum type="arabicPeriod"/>
            </a:pPr>
            <a:r>
              <a:rPr lang="en-GB" dirty="0"/>
              <a:t>Stop right there!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!stop right there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Stop! right there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C0661A-7E40-3741-BE52-28619938E1B0}"/>
              </a:ext>
            </a:extLst>
          </p:cNvPr>
          <p:cNvSpPr txBox="1"/>
          <p:nvPr/>
        </p:nvSpPr>
        <p:spPr>
          <a:xfrm>
            <a:off x="9672638" y="2406700"/>
            <a:ext cx="118333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900" dirty="0"/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CDC923-1FA4-FE49-BD49-614DC80F5CE8}"/>
              </a:ext>
            </a:extLst>
          </p:cNvPr>
          <p:cNvSpPr txBox="1"/>
          <p:nvPr/>
        </p:nvSpPr>
        <p:spPr>
          <a:xfrm>
            <a:off x="4003504" y="1321356"/>
            <a:ext cx="551445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At the end of a sentence to show emotions like shouting.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B1D083-BC6F-DD46-B42E-E8C7046149FC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92A9FC-0046-D54A-9582-A974A191CF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AEEE12-C39A-F24D-8B51-200C6810CFC0}"/>
              </a:ext>
            </a:extLst>
          </p:cNvPr>
          <p:cNvSpPr txBox="1"/>
          <p:nvPr/>
        </p:nvSpPr>
        <p:spPr>
          <a:xfrm>
            <a:off x="4804683" y="5694996"/>
            <a:ext cx="30369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How do you know it is right?</a:t>
            </a:r>
          </a:p>
          <a:p>
            <a:r>
              <a:rPr lang="en-GB" dirty="0"/>
              <a:t>Why did you choose that one?</a:t>
            </a:r>
          </a:p>
        </p:txBody>
      </p:sp>
    </p:spTree>
    <p:extLst>
      <p:ext uri="{BB962C8B-B14F-4D97-AF65-F5344CB8AC3E}">
        <p14:creationId xmlns:p14="http://schemas.microsoft.com/office/powerpoint/2010/main" val="266925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60B85-6562-E345-89B2-BAB45D92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When do we use an exclamation mark?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4DE5E-8BA2-5D44-BDA5-A443A0CF6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Which sentence is current?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Stop right there!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!stop right there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Stop! right there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B1D083-BC6F-DD46-B42E-E8C7046149FC}"/>
              </a:ext>
            </a:extLst>
          </p:cNvPr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92A9FC-0046-D54A-9582-A974A191CF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90" y="224340"/>
            <a:ext cx="1344497" cy="13444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88A795E-BF45-AB4C-9D49-73A6CFA3C83F}"/>
              </a:ext>
            </a:extLst>
          </p:cNvPr>
          <p:cNvSpPr txBox="1"/>
          <p:nvPr/>
        </p:nvSpPr>
        <p:spPr>
          <a:xfrm>
            <a:off x="6096001" y="2406700"/>
            <a:ext cx="512618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You should have chosen: Stop right there! </a:t>
            </a:r>
          </a:p>
          <a:p>
            <a:r>
              <a:rPr lang="en-GB" dirty="0"/>
              <a:t>We use an exclamation mark to show emotions like shouting. And remember, we always place our punctuation at the end of a sentence.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5ED24-328E-AF4E-8A3D-8B055E4B1BD4}"/>
              </a:ext>
            </a:extLst>
          </p:cNvPr>
          <p:cNvSpPr txBox="1"/>
          <p:nvPr/>
        </p:nvSpPr>
        <p:spPr>
          <a:xfrm>
            <a:off x="6096001" y="3698956"/>
            <a:ext cx="512618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Mini task: Is the sentence below correct? Rewrite this sentence with a correct piece of punctuation.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3BD14D-A3A4-A94F-B328-47B88CE1AC3F}"/>
              </a:ext>
            </a:extLst>
          </p:cNvPr>
          <p:cNvSpPr txBox="1"/>
          <p:nvPr/>
        </p:nvSpPr>
        <p:spPr>
          <a:xfrm>
            <a:off x="6096000" y="4844607"/>
            <a:ext cx="4116063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/>
              <a:t>!On your marks, get set, go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711412-DCEF-1C46-84FE-96FCDF7B1D91}"/>
              </a:ext>
            </a:extLst>
          </p:cNvPr>
          <p:cNvSpPr txBox="1"/>
          <p:nvPr/>
        </p:nvSpPr>
        <p:spPr>
          <a:xfrm>
            <a:off x="6096000" y="5749479"/>
            <a:ext cx="342207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Ask your adult if you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5308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1938</Words>
  <Application>Microsoft Office PowerPoint</Application>
  <PresentationFormat>Widescreen</PresentationFormat>
  <Paragraphs>316</Paragraphs>
  <Slides>41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Calibri Light</vt:lpstr>
      <vt:lpstr>等线</vt:lpstr>
      <vt:lpstr>等线 Light</vt:lpstr>
      <vt:lpstr>Times</vt:lpstr>
      <vt:lpstr>Office Theme</vt:lpstr>
      <vt:lpstr>PowerPoint Presentation</vt:lpstr>
      <vt:lpstr>Starter Activity</vt:lpstr>
      <vt:lpstr>Can you match the punctuation?</vt:lpstr>
      <vt:lpstr>When do we use a full stop?</vt:lpstr>
      <vt:lpstr>When do we use a full stop?</vt:lpstr>
      <vt:lpstr>When do we use a question mark?</vt:lpstr>
      <vt:lpstr>When do we use a question mark?</vt:lpstr>
      <vt:lpstr>When do we use an exclamation mark?</vt:lpstr>
      <vt:lpstr>When do we use an exclamation mark?</vt:lpstr>
      <vt:lpstr>Task </vt:lpstr>
      <vt:lpstr>End of Lesson</vt:lpstr>
      <vt:lpstr>PowerPoint Presentation</vt:lpstr>
      <vt:lpstr>Starter Activity</vt:lpstr>
      <vt:lpstr>Can you find all of the Capital letter?</vt:lpstr>
      <vt:lpstr>When do we use capital letters?</vt:lpstr>
      <vt:lpstr>When do we use capital letters?</vt:lpstr>
      <vt:lpstr>When do we use capital letters?</vt:lpstr>
      <vt:lpstr>Your task!</vt:lpstr>
      <vt:lpstr>End of Lesson</vt:lpstr>
      <vt:lpstr>PowerPoint Presentation</vt:lpstr>
      <vt:lpstr>Starter Activity</vt:lpstr>
      <vt:lpstr>PowerPoint Presentation</vt:lpstr>
      <vt:lpstr>Here are more verbs for you to think about. </vt:lpstr>
      <vt:lpstr>Watch this video </vt:lpstr>
      <vt:lpstr>Here are some sentences. Can you find the verb?</vt:lpstr>
      <vt:lpstr>Here are some sentences. Can you find the verb?</vt:lpstr>
      <vt:lpstr>Your Task</vt:lpstr>
      <vt:lpstr>End of Lesson</vt:lpstr>
      <vt:lpstr>PowerPoint Presentation</vt:lpstr>
      <vt:lpstr>Starter Activity</vt:lpstr>
      <vt:lpstr>PowerPoint Presentation</vt:lpstr>
      <vt:lpstr>Punctuation </vt:lpstr>
      <vt:lpstr>Why do we use Capital Letter?</vt:lpstr>
      <vt:lpstr>Verbs  </vt:lpstr>
      <vt:lpstr>Here are some sentences. Can you find the verb?</vt:lpstr>
      <vt:lpstr>Today’s task</vt:lpstr>
      <vt:lpstr>End of Lesson</vt:lpstr>
      <vt:lpstr>PowerPoint Presentation</vt:lpstr>
      <vt:lpstr>Starter Activity</vt:lpstr>
      <vt:lpstr>Spelling Time </vt:lpstr>
      <vt:lpstr>End of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Lebihan (Student)</dc:creator>
  <cp:lastModifiedBy>staff</cp:lastModifiedBy>
  <cp:revision>31</cp:revision>
  <dcterms:created xsi:type="dcterms:W3CDTF">2021-06-24T08:54:52Z</dcterms:created>
  <dcterms:modified xsi:type="dcterms:W3CDTF">2021-06-27T11:18:07Z</dcterms:modified>
</cp:coreProperties>
</file>