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3"/>
  </p:notesMasterIdLst>
  <p:sldIdLst>
    <p:sldId id="259" r:id="rId2"/>
    <p:sldId id="278" r:id="rId3"/>
    <p:sldId id="264" r:id="rId4"/>
    <p:sldId id="265" r:id="rId5"/>
    <p:sldId id="279" r:id="rId6"/>
    <p:sldId id="266" r:id="rId7"/>
    <p:sldId id="280" r:id="rId8"/>
    <p:sldId id="267" r:id="rId9"/>
    <p:sldId id="281" r:id="rId10"/>
    <p:sldId id="268" r:id="rId11"/>
    <p:sldId id="302" r:id="rId12"/>
    <p:sldId id="260" r:id="rId13"/>
    <p:sldId id="283" r:id="rId14"/>
    <p:sldId id="269" r:id="rId15"/>
    <p:sldId id="270" r:id="rId16"/>
    <p:sldId id="287" r:id="rId17"/>
    <p:sldId id="288" r:id="rId18"/>
    <p:sldId id="271" r:id="rId19"/>
    <p:sldId id="301" r:id="rId20"/>
    <p:sldId id="257" r:id="rId21"/>
    <p:sldId id="284" r:id="rId22"/>
    <p:sldId id="256" r:id="rId23"/>
    <p:sldId id="258" r:id="rId24"/>
    <p:sldId id="289" r:id="rId25"/>
    <p:sldId id="262" r:id="rId26"/>
    <p:sldId id="290" r:id="rId27"/>
    <p:sldId id="263" r:id="rId28"/>
    <p:sldId id="300" r:id="rId29"/>
    <p:sldId id="261" r:id="rId30"/>
    <p:sldId id="285" r:id="rId31"/>
    <p:sldId id="291" r:id="rId32"/>
    <p:sldId id="273" r:id="rId33"/>
    <p:sldId id="276" r:id="rId34"/>
    <p:sldId id="275" r:id="rId35"/>
    <p:sldId id="292" r:id="rId36"/>
    <p:sldId id="277" r:id="rId37"/>
    <p:sldId id="299" r:id="rId38"/>
    <p:sldId id="282" r:id="rId39"/>
    <p:sldId id="286" r:id="rId40"/>
    <p:sldId id="303" r:id="rId41"/>
    <p:sldId id="298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65" autoAdjust="0"/>
    <p:restoredTop sz="94648"/>
  </p:normalViewPr>
  <p:slideViewPr>
    <p:cSldViewPr snapToGrid="0" snapToObjects="1">
      <p:cViewPr varScale="1">
        <p:scale>
          <a:sx n="83" d="100"/>
          <a:sy n="83" d="100"/>
        </p:scale>
        <p:origin x="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A6179B-D777-E14E-B188-ACC3ECCA66F6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79C25-3248-C844-BE53-AA6A8AAD6AB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305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295DD0-B432-4415-AECA-EA2B425BBA7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161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295DD0-B432-4415-AECA-EA2B425BBA77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161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295DD0-B432-4415-AECA-EA2B425BBA77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161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295DD0-B432-4415-AECA-EA2B425BBA77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161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295DD0-B432-4415-AECA-EA2B425BBA77}" type="slidenum">
              <a:rPr lang="en-US" smtClean="0"/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91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9C0D5-4D03-094C-AB9D-AEBB33350E0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984BBF5-99B4-4B45-8D4A-A733034F1C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B9E3D6-C0C3-DE49-9A6C-633B54792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D1BBC1-7DC1-D941-8505-AC7FFFD2A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478F4-D844-1C4F-97A3-9ED98BA853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246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17C0BA-6710-BA49-9708-0EE9C70B77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43CE6-ABBB-7745-BC7A-517E87FA9D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9FA003-B1B0-4245-A84C-062699B27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64960-9686-2D46-B586-05B46277E0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D91C84-9654-D241-8F04-460FDBF91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842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ADCCDF-118B-8445-936F-58BF8100C7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20C675-B385-1644-90EB-2E6CEB8FA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DE4DFE-3AF6-F849-9AC6-91BED89412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692540-2F9D-C245-BDCA-DE686B360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822EEB-6AC5-5443-9959-4AC5444A4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6590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标题，文本与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日期占位符 10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页脚占位符 10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/>
          </a:p>
        </p:txBody>
      </p:sp>
      <p:sp>
        <p:nvSpPr>
          <p:cNvPr id="7" name="灯片编号占位符 10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F1B3E2-3279-499B-810A-974DB2075612}" type="slidenum">
              <a:rPr altLang="zh-CN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978569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65D855-6A24-7946-BE2F-A5DE9ED061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EC1DD4-D54B-754C-A1B4-D4F1602C72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4B9D64-7D0F-494B-955B-DA5C8C4A6C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68A3BC-AC5C-DE45-B832-C565C21D7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CE99ED-BD49-3C4A-9682-7B6640FC9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051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D6A92-601C-1449-AF28-C219BE5ECE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141744-E7D6-6245-B6B1-589139397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2A23A-CB81-D941-896E-7B975B4CE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5CF0E8-A423-294E-B697-6F93DEBB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43BEA3-E3E9-5D48-BBE7-2F038DCFE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077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B734C-7D93-7A47-9086-78A500AEC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DB970D-E45A-654E-81B7-6EC3208074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A58674-A105-7346-985D-702561B8C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A9B5D3-6F50-8F4C-A26A-9692B950BC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34B02-4C73-9A49-9DB9-3353E86BA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9CBD38-BB67-B64D-A7A4-61952A21D0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634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E42EE-774A-9045-9580-44C126CD7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4A63DC-9B3F-2749-BF22-B09B3F53B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A062EE-7CC4-0F4A-81F1-BDD996E1D2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5D578A-1212-3B40-BC3C-D5009BA3CE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C58AF6-4607-1446-8584-E62AA3FC8FC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810E3E-C397-694E-8D56-AED390D8B9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F744BAD-4E75-BE47-9CD0-8BA167F17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76C17A-DECF-AD46-B65B-A2B22B4BE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88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0BE794-48A1-F245-A17B-B43A954D7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607E3D4-A246-1C45-AD88-7FE363451D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927B5E-0296-EA4C-9A13-806C829F4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A27D74-45FD-BA4A-AECA-7307EF81E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972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A9D142F-87B8-6F4A-BDDD-2F30D5DE0E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26F6125-DC57-6E47-B801-E3A4F41E7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5FD6C5-FFA9-7846-B80F-2D7CAD1324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8443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5911-51B1-0B40-A2A1-8667E05B5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9A5DCC-E584-5B4A-B854-8E2BE581EE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D3039F-2628-4C42-AEE0-8CF1078D09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C186BE-4E60-134C-AA3A-E85765D58F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058A0-FB7E-5843-A1EC-4239913BBF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7D5B111-E25E-4D48-AF01-735378D0AA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5573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68091-746A-DF4B-A435-184026FBB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1A6294E-8019-8746-9A61-698158785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FE728F-3F15-0541-A1A3-79BF988E84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829A90-09BB-3848-A7FF-EA32B1B73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619AFC-679D-D941-BADE-4950CC84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A58635-609E-964A-83BD-7BE7801F3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52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CA462E-D436-9D40-B3A9-2C554AB055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B801CD-E0D2-2345-8C93-79E98FC2D5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E8A8AE-3DA1-C24F-8859-0683FDAE57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CC5579-7ECC-CF4E-B503-B735C5BB4998}" type="datetimeFigureOut">
              <a:rPr lang="en-GB" smtClean="0"/>
              <a:t>27/06/2021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27B470-AEEB-BD4C-B1AC-A63FEE756D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732E9F-1B1E-074B-8460-BF4D436952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6DFEF-EFEB-5C42-BC36-DACCFE99D6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7973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waNOMXKnf3o?feature=oembed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7" Type="http://schemas.openxmlformats.org/officeDocument/2006/relationships/image" Target="../media/image1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jpeg"/><Relationship Id="rId5" Type="http://schemas.openxmlformats.org/officeDocument/2006/relationships/image" Target="../media/image17.png"/><Relationship Id="rId4" Type="http://schemas.openxmlformats.org/officeDocument/2006/relationships/image" Target="../media/image16.jpe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9999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Subject</a:t>
            </a:r>
            <a:r>
              <a:rPr lang="en-GB" dirty="0"/>
              <a:t>: </a:t>
            </a:r>
            <a:r>
              <a:rPr lang="en-GB" sz="2400" dirty="0"/>
              <a:t>English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Date: </a:t>
            </a:r>
            <a:r>
              <a:rPr lang="en-GB" sz="3200" u="sng" dirty="0"/>
              <a:t>Monday 28</a:t>
            </a:r>
            <a:r>
              <a:rPr lang="en-GB" sz="3200" u="sng" baseline="30000" dirty="0"/>
              <a:t>th</a:t>
            </a:r>
            <a:r>
              <a:rPr lang="en-GB" sz="3200" u="sng" dirty="0"/>
              <a:t> June 2021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u="sng" dirty="0" smtClean="0"/>
              <a:t>LO: </a:t>
            </a:r>
            <a:r>
              <a:rPr lang="en-GB" sz="4000" u="sng" dirty="0"/>
              <a:t>To be able to accurately punctuate a simple sentence.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197" y="5963140"/>
            <a:ext cx="834561" cy="640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55300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EBFEED-A160-B648-9BB8-FDC619390C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solidFill>
                  <a:srgbClr val="C00000"/>
                </a:solidFill>
              </a:rPr>
              <a:t>Task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C5714C-8718-344B-ABBD-85E487945F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dirty="0"/>
              <a:t>In your </a:t>
            </a:r>
            <a:r>
              <a:rPr lang="en-GB" dirty="0" smtClean="0"/>
              <a:t>books, there is work </a:t>
            </a:r>
            <a:r>
              <a:rPr lang="en-GB" dirty="0"/>
              <a:t>stuck in for today.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Check if the punctuation in your books is correct. Can you change the punctuation or would you leave it the same?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Rewrite the sentence with a correct piece of punctuation at the end.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u="sng" dirty="0">
                <a:solidFill>
                  <a:srgbClr val="C00000"/>
                </a:solidFill>
              </a:rPr>
              <a:t>Remember: </a:t>
            </a:r>
          </a:p>
          <a:p>
            <a:r>
              <a:rPr lang="en-GB" dirty="0">
                <a:solidFill>
                  <a:srgbClr val="C00000"/>
                </a:solidFill>
              </a:rPr>
              <a:t>We use a full stop to finish a normal sentence.</a:t>
            </a:r>
          </a:p>
          <a:p>
            <a:r>
              <a:rPr lang="en-GB" dirty="0">
                <a:solidFill>
                  <a:srgbClr val="C00000"/>
                </a:solidFill>
              </a:rPr>
              <a:t>We use a question mark after a question.</a:t>
            </a:r>
          </a:p>
          <a:p>
            <a:r>
              <a:rPr lang="en-GB" dirty="0">
                <a:solidFill>
                  <a:srgbClr val="C00000"/>
                </a:solidFill>
              </a:rPr>
              <a:t>We use an exclamation mark to show emotion like, like shouting.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CD6DFF-F248-2748-95C8-88F7B8882EA9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073DB-17A9-EF44-9A9A-4A7A948FAFD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8474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62" name="标题 5734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 eaLnBrk="1" hangingPunct="1"/>
            <a:r>
              <a:rPr lang="en-GB" altLang="zh-CN" i="1" dirty="0">
                <a:solidFill>
                  <a:schemeClr val="bg1"/>
                </a:solidFill>
              </a:rPr>
              <a:t>End of Lesson</a:t>
            </a:r>
            <a:endParaRPr lang="zh-CN" alt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4765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9999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Subject</a:t>
            </a:r>
            <a:r>
              <a:rPr lang="en-GB" dirty="0"/>
              <a:t>: </a:t>
            </a:r>
            <a:r>
              <a:rPr lang="en-GB" sz="2400" dirty="0"/>
              <a:t>English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18947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Date: Tuesday 29</a:t>
            </a:r>
            <a:r>
              <a:rPr lang="en-GB" sz="3200" baseline="30000" dirty="0"/>
              <a:t>th</a:t>
            </a:r>
            <a:r>
              <a:rPr lang="en-GB" sz="3200" dirty="0"/>
              <a:t> June 2021 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LO To be able to accurately use capital letters.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197" y="5963140"/>
            <a:ext cx="834561" cy="640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8107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F892-DA16-CA4F-AD34-014348FB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Starter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5884F-6F14-8B47-A82C-938C37D9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97088" cy="4351338"/>
          </a:xfrm>
        </p:spPr>
        <p:txBody>
          <a:bodyPr>
            <a:normAutofit/>
          </a:bodyPr>
          <a:lstStyle/>
          <a:p>
            <a:r>
              <a:rPr lang="en-GB" dirty="0"/>
              <a:t>In your hand writing book you have spellings for the week.</a:t>
            </a:r>
          </a:p>
          <a:p>
            <a:endParaRPr lang="en-GB" dirty="0"/>
          </a:p>
          <a:p>
            <a:r>
              <a:rPr lang="en-GB" dirty="0"/>
              <a:t>Write each of these words out three </a:t>
            </a:r>
            <a:r>
              <a:rPr lang="en-GB" dirty="0" smtClean="0"/>
              <a:t>times</a:t>
            </a:r>
            <a:r>
              <a:rPr lang="en-GB" dirty="0"/>
              <a:t>.</a:t>
            </a:r>
            <a:endParaRPr lang="en-GB" dirty="0"/>
          </a:p>
          <a:p>
            <a:r>
              <a:rPr lang="en-GB" dirty="0"/>
              <a:t>Remember your neatest handwriting, we will get to see this next week!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BF58CC-ED96-1641-92BF-5EF49AAC710E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CE0D69C-989C-7440-B711-B41C987AB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582" y="2136494"/>
            <a:ext cx="4815032" cy="295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9468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28050F-6B0B-1845-8411-84FBD91870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50768" y="102929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Can you find all of the Capital letter?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C2AF3D-EFC2-2845-B1E4-72F698A887B3}"/>
              </a:ext>
            </a:extLst>
          </p:cNvPr>
          <p:cNvSpPr txBox="1"/>
          <p:nvPr/>
        </p:nvSpPr>
        <p:spPr>
          <a:xfrm>
            <a:off x="3714750" y="3071813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3692B9-21B1-8040-82F0-9D613D52F561}"/>
              </a:ext>
            </a:extLst>
          </p:cNvPr>
          <p:cNvSpPr txBox="1"/>
          <p:nvPr/>
        </p:nvSpPr>
        <p:spPr>
          <a:xfrm>
            <a:off x="5886450" y="4014788"/>
            <a:ext cx="290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F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6B4B837-E1D7-5046-8D2A-B73F698A0659}"/>
              </a:ext>
            </a:extLst>
          </p:cNvPr>
          <p:cNvSpPr txBox="1"/>
          <p:nvPr/>
        </p:nvSpPr>
        <p:spPr>
          <a:xfrm>
            <a:off x="8215313" y="3286125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172962A-16CC-DD4D-B303-B8225AA3D5D2}"/>
              </a:ext>
            </a:extLst>
          </p:cNvPr>
          <p:cNvSpPr txBox="1"/>
          <p:nvPr/>
        </p:nvSpPr>
        <p:spPr>
          <a:xfrm>
            <a:off x="9701213" y="552926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2FD0E54-0ADB-B74A-BC75-25C851BC52B1}"/>
              </a:ext>
            </a:extLst>
          </p:cNvPr>
          <p:cNvSpPr txBox="1"/>
          <p:nvPr/>
        </p:nvSpPr>
        <p:spPr>
          <a:xfrm>
            <a:off x="4029075" y="535781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24984C-1391-F349-BE8E-F843BAD9462E}"/>
              </a:ext>
            </a:extLst>
          </p:cNvPr>
          <p:cNvSpPr txBox="1"/>
          <p:nvPr/>
        </p:nvSpPr>
        <p:spPr>
          <a:xfrm>
            <a:off x="2814638" y="3943350"/>
            <a:ext cx="3161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V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C1DFD4-D3B5-DE41-A624-6323C862CE3B}"/>
              </a:ext>
            </a:extLst>
          </p:cNvPr>
          <p:cNvSpPr txBox="1"/>
          <p:nvPr/>
        </p:nvSpPr>
        <p:spPr>
          <a:xfrm>
            <a:off x="6300788" y="2328863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highlight>
                  <a:srgbClr val="FFFF00"/>
                </a:highlight>
              </a:rPr>
              <a:t>A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C863FB1-6373-C64F-8C40-6FA0B3E61A00}"/>
              </a:ext>
            </a:extLst>
          </p:cNvPr>
          <p:cNvSpPr txBox="1"/>
          <p:nvPr/>
        </p:nvSpPr>
        <p:spPr>
          <a:xfrm>
            <a:off x="2504938" y="2298740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B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75A8F67-98A2-4644-BCF1-0BAB5393C3A3}"/>
              </a:ext>
            </a:extLst>
          </p:cNvPr>
          <p:cNvSpPr txBox="1"/>
          <p:nvPr/>
        </p:nvSpPr>
        <p:spPr>
          <a:xfrm>
            <a:off x="6629400" y="588645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331533-7710-A94F-B351-7DFC2E1AF915}"/>
              </a:ext>
            </a:extLst>
          </p:cNvPr>
          <p:cNvSpPr txBox="1"/>
          <p:nvPr/>
        </p:nvSpPr>
        <p:spPr>
          <a:xfrm>
            <a:off x="9629775" y="3557588"/>
            <a:ext cx="3273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5415921-38D1-9A49-BDB4-815BB4ABFC2F}"/>
              </a:ext>
            </a:extLst>
          </p:cNvPr>
          <p:cNvSpPr txBox="1"/>
          <p:nvPr/>
        </p:nvSpPr>
        <p:spPr>
          <a:xfrm>
            <a:off x="1743075" y="5529263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8AAAE34-E85F-ED49-A804-231454B10682}"/>
              </a:ext>
            </a:extLst>
          </p:cNvPr>
          <p:cNvSpPr txBox="1"/>
          <p:nvPr/>
        </p:nvSpPr>
        <p:spPr>
          <a:xfrm>
            <a:off x="4929188" y="448627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7C6505-618A-D04C-A6B4-B115D33E6775}"/>
              </a:ext>
            </a:extLst>
          </p:cNvPr>
          <p:cNvSpPr txBox="1"/>
          <p:nvPr/>
        </p:nvSpPr>
        <p:spPr>
          <a:xfrm>
            <a:off x="5429250" y="2771775"/>
            <a:ext cx="2551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f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62939FD-A7EF-0A44-B097-63FB67DEFE55}"/>
              </a:ext>
            </a:extLst>
          </p:cNvPr>
          <p:cNvSpPr txBox="1"/>
          <p:nvPr/>
        </p:nvSpPr>
        <p:spPr>
          <a:xfrm>
            <a:off x="7772400" y="5500688"/>
            <a:ext cx="293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49C5564-FA84-0743-B3DB-29B16BCA1235}"/>
              </a:ext>
            </a:extLst>
          </p:cNvPr>
          <p:cNvSpPr txBox="1"/>
          <p:nvPr/>
        </p:nvSpPr>
        <p:spPr>
          <a:xfrm>
            <a:off x="9201150" y="198596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1DEDF4F-57BF-F146-84D3-1114361A2ABB}"/>
              </a:ext>
            </a:extLst>
          </p:cNvPr>
          <p:cNvSpPr txBox="1"/>
          <p:nvPr/>
        </p:nvSpPr>
        <p:spPr>
          <a:xfrm>
            <a:off x="1371600" y="3514725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/>
              <a:t>i</a:t>
            </a:r>
            <a:endParaRPr lang="en-GB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58287D5-6B48-1D4F-A0C4-A7B572B770F6}"/>
              </a:ext>
            </a:extLst>
          </p:cNvPr>
          <p:cNvSpPr txBox="1"/>
          <p:nvPr/>
        </p:nvSpPr>
        <p:spPr>
          <a:xfrm>
            <a:off x="8258175" y="4757738"/>
            <a:ext cx="239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j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7F77ECC-6765-3E4E-9DDF-C96350EA1AC4}"/>
              </a:ext>
            </a:extLst>
          </p:cNvPr>
          <p:cNvSpPr txBox="1"/>
          <p:nvPr/>
        </p:nvSpPr>
        <p:spPr>
          <a:xfrm>
            <a:off x="3371850" y="4700588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k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5D63CF8-3CED-064D-B03A-74A7B2FB308C}"/>
              </a:ext>
            </a:extLst>
          </p:cNvPr>
          <p:cNvSpPr txBox="1"/>
          <p:nvPr/>
        </p:nvSpPr>
        <p:spPr>
          <a:xfrm>
            <a:off x="928688" y="4814888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l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E080BD5-3182-BE4C-9CCD-A7B53CE1584D}"/>
              </a:ext>
            </a:extLst>
          </p:cNvPr>
          <p:cNvSpPr txBox="1"/>
          <p:nvPr/>
        </p:nvSpPr>
        <p:spPr>
          <a:xfrm>
            <a:off x="1285875" y="2571750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9BCB32D-9405-3448-90C7-79F255E4F66C}"/>
              </a:ext>
            </a:extLst>
          </p:cNvPr>
          <p:cNvSpPr txBox="1"/>
          <p:nvPr/>
        </p:nvSpPr>
        <p:spPr>
          <a:xfrm>
            <a:off x="4300538" y="21717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76FCD7B-C3C6-FF42-A8FC-1C725A4130E7}"/>
              </a:ext>
            </a:extLst>
          </p:cNvPr>
          <p:cNvSpPr txBox="1"/>
          <p:nvPr/>
        </p:nvSpPr>
        <p:spPr>
          <a:xfrm>
            <a:off x="7886700" y="2171700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BBF821-9D6B-5348-A9F7-E59AFB7AB893}"/>
              </a:ext>
            </a:extLst>
          </p:cNvPr>
          <p:cNvSpPr txBox="1"/>
          <p:nvPr/>
        </p:nvSpPr>
        <p:spPr>
          <a:xfrm>
            <a:off x="11101388" y="2671763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7B828FD3-717E-F042-A629-2E8C7406AC5A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C3F32061-26D0-BA46-BE11-C06A72F5703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622614C6-4008-194A-8971-F117FDE16B0C}"/>
              </a:ext>
            </a:extLst>
          </p:cNvPr>
          <p:cNvSpPr txBox="1"/>
          <p:nvPr/>
        </p:nvSpPr>
        <p:spPr>
          <a:xfrm>
            <a:off x="469406" y="1058150"/>
            <a:ext cx="67811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Highlight all of the capital letters. The first one has been done for you. </a:t>
            </a:r>
          </a:p>
        </p:txBody>
      </p:sp>
    </p:spTree>
    <p:extLst>
      <p:ext uri="{BB962C8B-B14F-4D97-AF65-F5344CB8AC3E}">
        <p14:creationId xmlns:p14="http://schemas.microsoft.com/office/powerpoint/2010/main" val="21009570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EE8B-9719-CD44-8FA9-3F9147EA3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capital letters?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0D300-2617-9B42-8823-33A2DFEA7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0098" y="2842668"/>
            <a:ext cx="8531803" cy="58633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We use capital letters at the beginning of a sentence.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DA4BA7-8B1E-854D-B448-F3FADAA96A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pic>
        <p:nvPicPr>
          <p:cNvPr id="11266" name="Picture 2" descr="CONVENTIONS OF PRINT How to write a sentence properly. - ppt download">
            <a:extLst>
              <a:ext uri="{FF2B5EF4-FFF2-40B4-BE49-F238E27FC236}">
                <a16:creationId xmlns:a16="http://schemas.microsoft.com/office/drawing/2014/main" id="{5D78375A-EE22-304E-B69B-51D3DC10E5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58" b="44167"/>
          <a:stretch/>
        </p:blipFill>
        <p:spPr bwMode="auto">
          <a:xfrm>
            <a:off x="2733675" y="1517105"/>
            <a:ext cx="6724650" cy="985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51B032-8BD2-874D-B8B7-B32DD52DC32D}"/>
              </a:ext>
            </a:extLst>
          </p:cNvPr>
          <p:cNvSpPr/>
          <p:nvPr/>
        </p:nvSpPr>
        <p:spPr>
          <a:xfrm>
            <a:off x="1149928" y="3980815"/>
            <a:ext cx="9407062" cy="120032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Look at the two sentences below, which sentence do you think is correct?</a:t>
            </a:r>
          </a:p>
          <a:p>
            <a:pPr lvl="1" algn="ctr"/>
            <a:r>
              <a:rPr lang="en-GB" sz="2400" dirty="0"/>
              <a:t>Three dogs sat on the couch. </a:t>
            </a:r>
          </a:p>
          <a:p>
            <a:pPr lvl="1" algn="ctr"/>
            <a:r>
              <a:rPr lang="en-GB" sz="2400" dirty="0"/>
              <a:t>three dogs sat on the couch.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C3C0934-0067-054A-939E-3BBFB519E318}"/>
              </a:ext>
            </a:extLst>
          </p:cNvPr>
          <p:cNvSpPr txBox="1"/>
          <p:nvPr/>
        </p:nvSpPr>
        <p:spPr>
          <a:xfrm>
            <a:off x="4210644" y="5661878"/>
            <a:ext cx="377071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Three dogs sat on the couch.</a:t>
            </a:r>
          </a:p>
          <a:p>
            <a:pPr algn="ctr"/>
            <a:r>
              <a:rPr lang="en-GB" sz="2400" dirty="0"/>
              <a:t>Well done! 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0EAD9E1-98E1-FD4E-BA56-548184E1528D}"/>
              </a:ext>
            </a:extLst>
          </p:cNvPr>
          <p:cNvCxnSpPr>
            <a:cxnSpLocks/>
          </p:cNvCxnSpPr>
          <p:nvPr/>
        </p:nvCxnSpPr>
        <p:spPr>
          <a:xfrm>
            <a:off x="1830098" y="1903699"/>
            <a:ext cx="89313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740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6" grpId="0" animBg="1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F4B4D1-DE74-8B45-ADE0-CE86EAE3B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capital letters?</a:t>
            </a:r>
          </a:p>
        </p:txBody>
      </p:sp>
      <p:pic>
        <p:nvPicPr>
          <p:cNvPr id="4" name="Picture 4" descr="Capital Letters Year 1 Game Capital Letters for Names | Classroom Secrets  Kids">
            <a:extLst>
              <a:ext uri="{FF2B5EF4-FFF2-40B4-BE49-F238E27FC236}">
                <a16:creationId xmlns:a16="http://schemas.microsoft.com/office/drawing/2014/main" id="{030EE4B5-AF68-5145-98EE-3A714C1E19F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38" t="20222" r="32406" b="46594"/>
          <a:stretch/>
        </p:blipFill>
        <p:spPr bwMode="auto">
          <a:xfrm>
            <a:off x="4741070" y="4750243"/>
            <a:ext cx="2709860" cy="134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8" descr="Free Tick, Download Free Tick png images, Free ClipArts on Clipart Library">
            <a:extLst>
              <a:ext uri="{FF2B5EF4-FFF2-40B4-BE49-F238E27FC236}">
                <a16:creationId xmlns:a16="http://schemas.microsoft.com/office/drawing/2014/main" id="{8B066A79-9FC4-194C-ABEE-DA6F15FDA3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357" y="6094740"/>
            <a:ext cx="371083" cy="42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Tick And Cross Clipart - ClipArt Best">
            <a:extLst>
              <a:ext uri="{FF2B5EF4-FFF2-40B4-BE49-F238E27FC236}">
                <a16:creationId xmlns:a16="http://schemas.microsoft.com/office/drawing/2014/main" id="{6485DC16-40A4-8548-90E6-E2F508D0C3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2145" y="6128629"/>
            <a:ext cx="444098" cy="44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Tick And Cross Clipart - ClipArt Best">
            <a:extLst>
              <a:ext uri="{FF2B5EF4-FFF2-40B4-BE49-F238E27FC236}">
                <a16:creationId xmlns:a16="http://schemas.microsoft.com/office/drawing/2014/main" id="{8C1452B7-F5D9-A84F-99FF-B7C5319446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5858" y="6132338"/>
            <a:ext cx="444098" cy="44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4D09D3B-8411-1D40-9DFD-58E93C05C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0098" y="1690688"/>
            <a:ext cx="8531803" cy="586332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We use capital letters for the first letter of our name.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FA891FE-E0CB-0E44-94CC-7865F396296F}"/>
              </a:ext>
            </a:extLst>
          </p:cNvPr>
          <p:cNvSpPr/>
          <p:nvPr/>
        </p:nvSpPr>
        <p:spPr>
          <a:xfrm>
            <a:off x="1244826" y="2769119"/>
            <a:ext cx="9407062" cy="19389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Look at the names below, which do you think are correct? Think about how you write your own name.</a:t>
            </a:r>
          </a:p>
          <a:p>
            <a:pPr lvl="1" algn="ctr"/>
            <a:r>
              <a:rPr lang="en-GB" sz="2400" dirty="0" err="1"/>
              <a:t>ali</a:t>
            </a:r>
            <a:endParaRPr lang="en-GB" sz="2400" dirty="0"/>
          </a:p>
          <a:p>
            <a:pPr lvl="1" algn="ctr"/>
            <a:r>
              <a:rPr lang="en-GB" sz="2400" dirty="0"/>
              <a:t>Ann </a:t>
            </a:r>
          </a:p>
          <a:p>
            <a:pPr lvl="1" algn="ctr"/>
            <a:r>
              <a:rPr lang="en-GB" sz="2400" dirty="0" err="1"/>
              <a:t>tim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052848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1A59C-490C-6545-943C-92353B19DC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capital letters?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C91D7EC-EA83-0349-B5A6-65B6D2114216}"/>
              </a:ext>
            </a:extLst>
          </p:cNvPr>
          <p:cNvSpPr/>
          <p:nvPr/>
        </p:nvSpPr>
        <p:spPr>
          <a:xfrm>
            <a:off x="3406802" y="2509199"/>
            <a:ext cx="537839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1"/>
            <a:r>
              <a:rPr lang="en-GB" sz="4800" dirty="0">
                <a:solidFill>
                  <a:srgbClr val="C00000"/>
                </a:solidFill>
              </a:rPr>
              <a:t>I</a:t>
            </a:r>
            <a:r>
              <a:rPr lang="en-GB" sz="4800" dirty="0"/>
              <a:t> like to eat sweets</a:t>
            </a:r>
            <a:r>
              <a:rPr lang="en-GB" sz="4800" dirty="0">
                <a:latin typeface="Times" pitchFamily="2" charset="0"/>
              </a:rPr>
              <a:t>.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0F8AC96-F0DB-9E4F-8DEA-2F3D5BF775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7557" y="1267064"/>
            <a:ext cx="8531803" cy="1200328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/>
              <a:t>We use capital letters for pronouns like ‘I’. </a:t>
            </a:r>
          </a:p>
          <a:p>
            <a:pPr marL="0" indent="0" algn="ctr">
              <a:buNone/>
            </a:pPr>
            <a:r>
              <a:rPr lang="en-GB" dirty="0"/>
              <a:t>Like: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B31083-5AF4-0043-BF8D-28D974583B7C}"/>
              </a:ext>
            </a:extLst>
          </p:cNvPr>
          <p:cNvSpPr/>
          <p:nvPr/>
        </p:nvSpPr>
        <p:spPr>
          <a:xfrm>
            <a:off x="1149927" y="3309554"/>
            <a:ext cx="9407062" cy="193899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400" dirty="0"/>
              <a:t>Look at the two sentences below, which sentence do you think is correct?</a:t>
            </a:r>
          </a:p>
          <a:p>
            <a:pPr marL="914400" lvl="1" indent="-457200" algn="ctr">
              <a:buFont typeface="Arial" panose="020B0604020202020204" pitchFamily="34" charset="0"/>
              <a:buChar char="•"/>
            </a:pPr>
            <a:r>
              <a:rPr lang="en-GB" sz="3200" dirty="0"/>
              <a:t>Joseph and </a:t>
            </a:r>
            <a:r>
              <a:rPr lang="en-GB" sz="3200" dirty="0" err="1"/>
              <a:t>i</a:t>
            </a:r>
            <a:r>
              <a:rPr lang="en-GB" sz="3200" dirty="0"/>
              <a:t> went to the shops. </a:t>
            </a:r>
          </a:p>
          <a:p>
            <a:pPr marL="914400" lvl="1" indent="-457200" algn="ctr">
              <a:buFont typeface="Arial" panose="020B0604020202020204" pitchFamily="34" charset="0"/>
              <a:buChar char="•"/>
            </a:pPr>
            <a:r>
              <a:rPr lang="en-GB" sz="3200" dirty="0"/>
              <a:t>Sally and I are best friends.</a:t>
            </a:r>
          </a:p>
          <a:p>
            <a:pPr lvl="1" algn="ctr"/>
            <a:r>
              <a:rPr lang="en-GB" sz="3200" dirty="0"/>
              <a:t>Tell your adult why you think this. </a:t>
            </a:r>
            <a:endParaRPr lang="en-GB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7474FE1-A57F-094C-AB6A-54B1B2B56419}"/>
              </a:ext>
            </a:extLst>
          </p:cNvPr>
          <p:cNvSpPr txBox="1"/>
          <p:nvPr/>
        </p:nvSpPr>
        <p:spPr>
          <a:xfrm>
            <a:off x="4329072" y="5549439"/>
            <a:ext cx="3533853" cy="12003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dirty="0"/>
              <a:t>The correct answer is:</a:t>
            </a:r>
          </a:p>
          <a:p>
            <a:pPr algn="ctr"/>
            <a:r>
              <a:rPr lang="en-GB" sz="2400" dirty="0"/>
              <a:t>Sally and I are best friends.</a:t>
            </a:r>
          </a:p>
          <a:p>
            <a:pPr algn="ctr"/>
            <a:r>
              <a:rPr lang="en-GB" sz="2400" dirty="0"/>
              <a:t>Well done!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F477A05-5BC4-7341-B500-98AAD209F63C}"/>
              </a:ext>
            </a:extLst>
          </p:cNvPr>
          <p:cNvCxnSpPr>
            <a:cxnSpLocks/>
          </p:cNvCxnSpPr>
          <p:nvPr/>
        </p:nvCxnSpPr>
        <p:spPr>
          <a:xfrm>
            <a:off x="2960234" y="2903794"/>
            <a:ext cx="893135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833014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uiExpand="1" build="p" animBg="1"/>
      <p:bldP spid="7" grpId="0" animBg="1"/>
      <p:bldP spid="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BECABE-5803-5B4C-BB77-9ADA3FEA9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Your task!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EDFD2D-60B2-C241-BC3A-A578F02E3B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51075"/>
          </a:xfrm>
          <a:solidFill>
            <a:schemeClr val="accent1">
              <a:lumMod val="40000"/>
              <a:lumOff val="60000"/>
            </a:schemeClr>
          </a:solidFill>
        </p:spPr>
        <p:txBody>
          <a:bodyPr/>
          <a:lstStyle/>
          <a:p>
            <a:r>
              <a:rPr lang="en-GB" dirty="0"/>
              <a:t>In your book you have a piece of paper that has already been stuck in. </a:t>
            </a:r>
          </a:p>
          <a:p>
            <a:r>
              <a:rPr lang="en-GB" dirty="0"/>
              <a:t>You need to find all of the capital letters that have been written incorrectly in the text. </a:t>
            </a:r>
          </a:p>
          <a:p>
            <a:r>
              <a:rPr lang="en-GB" dirty="0"/>
              <a:t>Circle the corrections and write the right answer underneath!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7E2B0E-7A80-0A4F-85CD-AC499F11CD94}"/>
              </a:ext>
            </a:extLst>
          </p:cNvPr>
          <p:cNvSpPr txBox="1"/>
          <p:nvPr/>
        </p:nvSpPr>
        <p:spPr>
          <a:xfrm>
            <a:off x="1252783" y="4953000"/>
            <a:ext cx="9686434" cy="646331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3600" dirty="0"/>
              <a:t>I cannot wait to see your amazing work next week!</a:t>
            </a:r>
          </a:p>
        </p:txBody>
      </p:sp>
    </p:spTree>
    <p:extLst>
      <p:ext uri="{BB962C8B-B14F-4D97-AF65-F5344CB8AC3E}">
        <p14:creationId xmlns:p14="http://schemas.microsoft.com/office/powerpoint/2010/main" val="41124472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62" name="标题 5734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 eaLnBrk="1" hangingPunct="1"/>
            <a:r>
              <a:rPr lang="en-GB" altLang="zh-CN" i="1" dirty="0">
                <a:solidFill>
                  <a:schemeClr val="bg1"/>
                </a:solidFill>
              </a:rPr>
              <a:t>End of Lesson</a:t>
            </a:r>
            <a:endParaRPr lang="zh-CN" alt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36588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F892-DA16-CA4F-AD34-014348FB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Starter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5884F-6F14-8B47-A82C-938C37D9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97088" cy="4351338"/>
          </a:xfrm>
        </p:spPr>
        <p:txBody>
          <a:bodyPr>
            <a:normAutofit/>
          </a:bodyPr>
          <a:lstStyle/>
          <a:p>
            <a:r>
              <a:rPr lang="en-GB" dirty="0"/>
              <a:t>In your hand writing book you have spellings for the week.</a:t>
            </a:r>
          </a:p>
          <a:p>
            <a:endParaRPr lang="en-GB" dirty="0"/>
          </a:p>
          <a:p>
            <a:r>
              <a:rPr lang="en-GB" dirty="0"/>
              <a:t>Write each of these words out three </a:t>
            </a:r>
            <a:r>
              <a:rPr lang="en-GB" dirty="0" smtClean="0"/>
              <a:t>times</a:t>
            </a:r>
            <a:r>
              <a:rPr lang="en-GB" dirty="0"/>
              <a:t>.</a:t>
            </a:r>
            <a:endParaRPr lang="en-GB" dirty="0"/>
          </a:p>
          <a:p>
            <a:r>
              <a:rPr lang="en-GB" dirty="0"/>
              <a:t>Remember your neatest handwriting, we will get to see this next week!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BF58CC-ED96-1641-92BF-5EF49AAC710E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CE0D69C-989C-7440-B711-B41C987AB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582" y="2136494"/>
            <a:ext cx="4815032" cy="295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7837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9999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Subject</a:t>
            </a:r>
            <a:r>
              <a:rPr lang="en-GB" dirty="0"/>
              <a:t>: </a:t>
            </a:r>
            <a:r>
              <a:rPr lang="en-GB" sz="2400" dirty="0"/>
              <a:t>English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Date: Wednesday 30</a:t>
            </a:r>
            <a:r>
              <a:rPr lang="en-GB" sz="3200" baseline="30000" dirty="0"/>
              <a:t>th</a:t>
            </a:r>
            <a:r>
              <a:rPr lang="en-GB" sz="3200" dirty="0"/>
              <a:t> June 2021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LO To be able to recognise verbs in a sentence.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197" y="5963140"/>
            <a:ext cx="834561" cy="640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499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F892-DA16-CA4F-AD34-014348FB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Starter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5884F-6F14-8B47-A82C-938C37D9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97088" cy="4351338"/>
          </a:xfrm>
        </p:spPr>
        <p:txBody>
          <a:bodyPr>
            <a:normAutofit/>
          </a:bodyPr>
          <a:lstStyle/>
          <a:p>
            <a:r>
              <a:rPr lang="en-GB" dirty="0"/>
              <a:t>In your hand writing book you have spellings for the week.</a:t>
            </a:r>
          </a:p>
          <a:p>
            <a:endParaRPr lang="en-GB" dirty="0"/>
          </a:p>
          <a:p>
            <a:r>
              <a:rPr lang="en-GB" dirty="0"/>
              <a:t>Write each of these words out three </a:t>
            </a:r>
            <a:r>
              <a:rPr lang="en-GB" dirty="0" smtClean="0"/>
              <a:t>times</a:t>
            </a:r>
            <a:r>
              <a:rPr lang="en-GB" dirty="0"/>
              <a:t>.</a:t>
            </a:r>
            <a:endParaRPr lang="en-GB" dirty="0"/>
          </a:p>
          <a:p>
            <a:r>
              <a:rPr lang="en-GB" dirty="0"/>
              <a:t>Remember your neatest handwriting, we will get to see this next week!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BF58CC-ED96-1641-92BF-5EF49AAC710E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CE0D69C-989C-7440-B711-B41C987AB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582" y="2136494"/>
            <a:ext cx="4815032" cy="295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20634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40A5DEA-C71A-C84A-BB50-43CFE0A91193}"/>
              </a:ext>
            </a:extLst>
          </p:cNvPr>
          <p:cNvSpPr/>
          <p:nvPr/>
        </p:nvSpPr>
        <p:spPr>
          <a:xfrm>
            <a:off x="1031774" y="414049"/>
            <a:ext cx="34001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dirty="0">
                <a:solidFill>
                  <a:srgbClr val="C00000"/>
                </a:solidFill>
              </a:rPr>
              <a:t>What is a </a:t>
            </a:r>
            <a:r>
              <a:rPr lang="en-GB" sz="4000" b="1" dirty="0">
                <a:solidFill>
                  <a:srgbClr val="C00000"/>
                </a:solidFill>
              </a:rPr>
              <a:t>verb</a:t>
            </a:r>
            <a:r>
              <a:rPr lang="en-GB" sz="4000" dirty="0">
                <a:solidFill>
                  <a:srgbClr val="C00000"/>
                </a:solidFill>
              </a:rPr>
              <a:t>?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208A70E-AF40-2E4A-AF3F-01B11F6247AD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588FAA0-7732-8B40-8EEF-ED9AC3B706E8}"/>
              </a:ext>
            </a:extLst>
          </p:cNvPr>
          <p:cNvSpPr txBox="1"/>
          <p:nvPr/>
        </p:nvSpPr>
        <p:spPr>
          <a:xfrm>
            <a:off x="1686827" y="2107355"/>
            <a:ext cx="2090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sz="3200" dirty="0"/>
              <a:t>Walk</a:t>
            </a:r>
          </a:p>
          <a:p>
            <a:pPr marL="342900" indent="-342900">
              <a:buFont typeface="+mj-lt"/>
              <a:buAutoNum type="arabicPeriod"/>
            </a:pPr>
            <a:endParaRPr lang="en-GB" sz="3200" dirty="0"/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Talk</a:t>
            </a:r>
          </a:p>
          <a:p>
            <a:pPr marL="342900" indent="-342900">
              <a:buFont typeface="+mj-lt"/>
              <a:buAutoNum type="arabicPeriod"/>
            </a:pPr>
            <a:endParaRPr lang="en-GB" sz="3200" dirty="0"/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Jump</a:t>
            </a:r>
          </a:p>
          <a:p>
            <a:pPr marL="342900" indent="-342900">
              <a:buFont typeface="+mj-lt"/>
              <a:buAutoNum type="arabicPeriod"/>
            </a:pPr>
            <a:endParaRPr lang="en-GB" sz="3200" dirty="0"/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Chew</a:t>
            </a:r>
          </a:p>
          <a:p>
            <a:pPr marL="342900" indent="-342900">
              <a:buFont typeface="+mj-lt"/>
              <a:buAutoNum type="arabicPeriod"/>
            </a:pPr>
            <a:endParaRPr lang="en-GB" sz="3200" dirty="0"/>
          </a:p>
          <a:p>
            <a:pPr marL="342900" indent="-342900">
              <a:buFont typeface="+mj-lt"/>
              <a:buAutoNum type="arabicPeriod"/>
            </a:pPr>
            <a:r>
              <a:rPr lang="en-GB" sz="3200" dirty="0"/>
              <a:t>Crawl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ACB2E9-3F14-9A47-9CDD-2242693E8E71}"/>
              </a:ext>
            </a:extLst>
          </p:cNvPr>
          <p:cNvSpPr txBox="1"/>
          <p:nvPr/>
        </p:nvSpPr>
        <p:spPr>
          <a:xfrm>
            <a:off x="4717023" y="583326"/>
            <a:ext cx="4934684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b="1" dirty="0"/>
              <a:t>A verb is a ‘doing word’, so a word we can act out.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202D38-4EA9-1E4A-9699-F98A9AC59FFD}"/>
              </a:ext>
            </a:extLst>
          </p:cNvPr>
          <p:cNvSpPr txBox="1"/>
          <p:nvPr/>
        </p:nvSpPr>
        <p:spPr>
          <a:xfrm>
            <a:off x="487330" y="1353035"/>
            <a:ext cx="44890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/>
              <a:t>Can you act out these words?</a:t>
            </a:r>
          </a:p>
        </p:txBody>
      </p:sp>
      <p:pic>
        <p:nvPicPr>
          <p:cNvPr id="1026" name="Picture 2" descr="36 Tips When You're Walking to Lose Weight | Eat This Not That">
            <a:extLst>
              <a:ext uri="{FF2B5EF4-FFF2-40B4-BE49-F238E27FC236}">
                <a16:creationId xmlns:a16="http://schemas.microsoft.com/office/drawing/2014/main" id="{7436D11C-6CDE-7446-AAA5-8B7EEF981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3350" y="1129027"/>
            <a:ext cx="2075876" cy="1521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Small Talk | Jeff Nobbs">
            <a:extLst>
              <a:ext uri="{FF2B5EF4-FFF2-40B4-BE49-F238E27FC236}">
                <a16:creationId xmlns:a16="http://schemas.microsoft.com/office/drawing/2014/main" id="{9418790B-1B30-9445-A154-7C8CC9334F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0111" y="2657665"/>
            <a:ext cx="1788508" cy="118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Teaching Your Child To Jump - Move and Play Paediatric Therapy">
            <a:extLst>
              <a:ext uri="{FF2B5EF4-FFF2-40B4-BE49-F238E27FC236}">
                <a16:creationId xmlns:a16="http://schemas.microsoft.com/office/drawing/2014/main" id="{E2BA45FB-7C6B-3248-BC8C-5BCE549CE7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46714" y="3688691"/>
            <a:ext cx="1722512" cy="11879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iving Your Dog Bones: What You Should Know | PetCoach">
            <a:extLst>
              <a:ext uri="{FF2B5EF4-FFF2-40B4-BE49-F238E27FC236}">
                <a16:creationId xmlns:a16="http://schemas.microsoft.com/office/drawing/2014/main" id="{02D4E2DA-083F-5A45-BEAD-447484CD83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867" y="4543323"/>
            <a:ext cx="1955800" cy="1047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Baby Milestone: Crawling and When It Starts | BabyCenter">
            <a:extLst>
              <a:ext uri="{FF2B5EF4-FFF2-40B4-BE49-F238E27FC236}">
                <a16:creationId xmlns:a16="http://schemas.microsoft.com/office/drawing/2014/main" id="{9716DA88-A8AF-254C-B655-BB1C93E25B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2752" y="5246804"/>
            <a:ext cx="1336474" cy="1336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91A5E3F0-214E-6B49-AC09-125083AEDC3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3875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4B59A-F330-034D-9FD2-850A0D77C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79590" y="213140"/>
            <a:ext cx="11246708" cy="1325563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C00000"/>
                </a:solidFill>
              </a:rPr>
              <a:t>Here are more verbs for you to think about.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866BFF-5AD2-0E43-9E44-D377064ACC21}"/>
              </a:ext>
            </a:extLst>
          </p:cNvPr>
          <p:cNvSpPr txBox="1"/>
          <p:nvPr/>
        </p:nvSpPr>
        <p:spPr>
          <a:xfrm>
            <a:off x="3468914" y="2647291"/>
            <a:ext cx="589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Pray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3DCC415-1188-6C45-BF0B-FFD07F6647E7}"/>
              </a:ext>
            </a:extLst>
          </p:cNvPr>
          <p:cNvSpPr txBox="1"/>
          <p:nvPr/>
        </p:nvSpPr>
        <p:spPr>
          <a:xfrm>
            <a:off x="7199086" y="3793919"/>
            <a:ext cx="675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Press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8DB7504-413E-B940-A9A1-F1568B18ED0B}"/>
              </a:ext>
            </a:extLst>
          </p:cNvPr>
          <p:cNvSpPr txBox="1"/>
          <p:nvPr/>
        </p:nvSpPr>
        <p:spPr>
          <a:xfrm>
            <a:off x="5384800" y="4940548"/>
            <a:ext cx="8394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Repair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D16C446-6C7B-7448-BDB1-57FE49C60764}"/>
              </a:ext>
            </a:extLst>
          </p:cNvPr>
          <p:cNvSpPr txBox="1"/>
          <p:nvPr/>
        </p:nvSpPr>
        <p:spPr>
          <a:xfrm>
            <a:off x="2641600" y="4345462"/>
            <a:ext cx="546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Talk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9A10503-AD2F-3E41-AAA4-A9BF2ABD14FD}"/>
              </a:ext>
            </a:extLst>
          </p:cNvPr>
          <p:cNvSpPr txBox="1"/>
          <p:nvPr/>
        </p:nvSpPr>
        <p:spPr>
          <a:xfrm>
            <a:off x="8577943" y="2487633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Jump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019310C-7765-FB40-A5B5-551DB0E53D91}"/>
              </a:ext>
            </a:extLst>
          </p:cNvPr>
          <p:cNvSpPr txBox="1"/>
          <p:nvPr/>
        </p:nvSpPr>
        <p:spPr>
          <a:xfrm>
            <a:off x="5167086" y="3184319"/>
            <a:ext cx="5533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Run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FA3E740-60EB-FB48-AA6F-2A5A8C3E3310}"/>
              </a:ext>
            </a:extLst>
          </p:cNvPr>
          <p:cNvSpPr txBox="1"/>
          <p:nvPr/>
        </p:nvSpPr>
        <p:spPr>
          <a:xfrm>
            <a:off x="9506857" y="5361462"/>
            <a:ext cx="7717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Stand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BBCF565-14D3-C74B-A922-CED4EC890E13}"/>
              </a:ext>
            </a:extLst>
          </p:cNvPr>
          <p:cNvSpPr txBox="1"/>
          <p:nvPr/>
        </p:nvSpPr>
        <p:spPr>
          <a:xfrm>
            <a:off x="2481943" y="3518148"/>
            <a:ext cx="478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Eat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73E4922-723E-B544-A420-CE7D7EF2DD0E}"/>
              </a:ext>
            </a:extLst>
          </p:cNvPr>
          <p:cNvSpPr txBox="1"/>
          <p:nvPr/>
        </p:nvSpPr>
        <p:spPr>
          <a:xfrm>
            <a:off x="5558971" y="2226376"/>
            <a:ext cx="7505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Think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3C76A8B-ACEE-D14D-AE0E-AF7EBEEFFACA}"/>
              </a:ext>
            </a:extLst>
          </p:cNvPr>
          <p:cNvSpPr txBox="1"/>
          <p:nvPr/>
        </p:nvSpPr>
        <p:spPr>
          <a:xfrm>
            <a:off x="2119086" y="2589233"/>
            <a:ext cx="6896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Push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FFBE685-79A4-BD48-A0EA-EA912F0EE48C}"/>
              </a:ext>
            </a:extLst>
          </p:cNvPr>
          <p:cNvSpPr txBox="1"/>
          <p:nvPr/>
        </p:nvSpPr>
        <p:spPr>
          <a:xfrm>
            <a:off x="2177143" y="5709805"/>
            <a:ext cx="6864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Slide 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93C378E-CD81-D140-9D7A-359395E67723}"/>
              </a:ext>
            </a:extLst>
          </p:cNvPr>
          <p:cNvSpPr txBox="1"/>
          <p:nvPr/>
        </p:nvSpPr>
        <p:spPr>
          <a:xfrm>
            <a:off x="9782629" y="354717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Glue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CA53CA3-AA71-F24A-A9D3-2B4E26B97854}"/>
              </a:ext>
            </a:extLst>
          </p:cNvPr>
          <p:cNvSpPr txBox="1"/>
          <p:nvPr/>
        </p:nvSpPr>
        <p:spPr>
          <a:xfrm>
            <a:off x="7155543" y="5927519"/>
            <a:ext cx="5757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Tidy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FDC80AA-3F37-3D4B-A5C0-093688429525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67438C82-AF21-8346-B0CC-7B95F0A53C3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B2E7E54-796E-A347-AEDC-EC9B2E427AE0}"/>
              </a:ext>
            </a:extLst>
          </p:cNvPr>
          <p:cNvSpPr txBox="1"/>
          <p:nvPr/>
        </p:nvSpPr>
        <p:spPr>
          <a:xfrm>
            <a:off x="1605335" y="1313245"/>
            <a:ext cx="8398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Maybe you can think of more! Discuss with your adult verbs that are different to mine.</a:t>
            </a:r>
          </a:p>
        </p:txBody>
      </p:sp>
    </p:spTree>
    <p:extLst>
      <p:ext uri="{BB962C8B-B14F-4D97-AF65-F5344CB8AC3E}">
        <p14:creationId xmlns:p14="http://schemas.microsoft.com/office/powerpoint/2010/main" val="838381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2" grpId="0"/>
      <p:bldP spid="13" grpId="0"/>
      <p:bldP spid="14" grpId="0"/>
      <p:bldP spid="1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355FF0-4DEC-CF43-8066-EC3A24FDEC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Watch this video </a:t>
            </a:r>
          </a:p>
        </p:txBody>
      </p:sp>
      <p:pic>
        <p:nvPicPr>
          <p:cNvPr id="4" name="Online Media 3" descr="What is a Verb?">
            <a:hlinkClick r:id="" action="ppaction://media"/>
            <a:extLst>
              <a:ext uri="{FF2B5EF4-FFF2-40B4-BE49-F238E27FC236}">
                <a16:creationId xmlns:a16="http://schemas.microsoft.com/office/drawing/2014/main" id="{A1364D3D-EB48-4146-8A49-A1DC4820E115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930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8ED4-3752-AC4A-A534-6CED9E9A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13" y="243274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Here are some sentences. Can you find the verb?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3519-DAD5-AD43-BA8F-2FCFE9907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623" y="2438369"/>
            <a:ext cx="6191250" cy="40354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My sister is sitting on the couch.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man runs every morning.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Her brother talks a lot.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They eat their breakfast every morning.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 push my friends on the swings.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CCDE1-A13D-FD4C-9A77-2D7C147BFCB8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AB622C-2857-3046-B35A-D5388727E6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3AF2FD-5726-094A-9C7D-5FC3D0B8B114}"/>
              </a:ext>
            </a:extLst>
          </p:cNvPr>
          <p:cNvSpPr txBox="1"/>
          <p:nvPr/>
        </p:nvSpPr>
        <p:spPr>
          <a:xfrm>
            <a:off x="2042353" y="1206242"/>
            <a:ext cx="701192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We use verbs in sentences to tell the reader what the character is doing.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6CBE48-D409-C842-9757-4CB6FEB4773A}"/>
              </a:ext>
            </a:extLst>
          </p:cNvPr>
          <p:cNvSpPr txBox="1"/>
          <p:nvPr/>
        </p:nvSpPr>
        <p:spPr>
          <a:xfrm>
            <a:off x="1592839" y="1620823"/>
            <a:ext cx="863774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In there sentences, find the verb that tell the reader what actions the characters are doing.</a:t>
            </a:r>
          </a:p>
        </p:txBody>
      </p:sp>
      <p:pic>
        <p:nvPicPr>
          <p:cNvPr id="6146" name="Picture 2" descr="What does your sofa sitting position say about your personality? | Daily  Mail Online">
            <a:extLst>
              <a:ext uri="{FF2B5EF4-FFF2-40B4-BE49-F238E27FC236}">
                <a16:creationId xmlns:a16="http://schemas.microsoft.com/office/drawing/2014/main" id="{C326246A-9D51-1744-BAFA-9378D27D5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423" y="2150396"/>
            <a:ext cx="2412173" cy="146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unning Safely During COVID-19: Masks, Races, Location and More |  AdventHealth Orlando | AdventHealth">
            <a:extLst>
              <a:ext uri="{FF2B5EF4-FFF2-40B4-BE49-F238E27FC236}">
                <a16:creationId xmlns:a16="http://schemas.microsoft.com/office/drawing/2014/main" id="{8AB44DDA-C25E-2E44-A1A6-3493D6C7D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40" y="2735531"/>
            <a:ext cx="2044700" cy="135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Boy and girl talking to each other conversation Vector Image">
            <a:extLst>
              <a:ext uri="{FF2B5EF4-FFF2-40B4-BE49-F238E27FC236}">
                <a16:creationId xmlns:a16="http://schemas.microsoft.com/office/drawing/2014/main" id="{FA2432DE-FD8C-8046-A766-1DD6717A9B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10"/>
          <a:stretch/>
        </p:blipFill>
        <p:spPr bwMode="auto">
          <a:xfrm>
            <a:off x="6840423" y="3771295"/>
            <a:ext cx="1023832" cy="100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Easy and Healthy Breakfast Ideas to Make In a Hurry">
            <a:extLst>
              <a:ext uri="{FF2B5EF4-FFF2-40B4-BE49-F238E27FC236}">
                <a16:creationId xmlns:a16="http://schemas.microsoft.com/office/drawing/2014/main" id="{5712FC88-EEFA-DD48-9D12-5AE6987DF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596" y="4456081"/>
            <a:ext cx="16446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ow playing on swings can help children understand physics | Parent">
            <a:extLst>
              <a:ext uri="{FF2B5EF4-FFF2-40B4-BE49-F238E27FC236}">
                <a16:creationId xmlns:a16="http://schemas.microsoft.com/office/drawing/2014/main" id="{1FCD82A8-4247-7542-A616-9AC26B70A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855" y="5330794"/>
            <a:ext cx="17335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67513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8ED4-3752-AC4A-A534-6CED9E9A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13" y="243274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Here are some sentences. Can you find the verb?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3519-DAD5-AD43-BA8F-2FCFE9907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623" y="2438369"/>
            <a:ext cx="6191250" cy="40354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My sister is </a:t>
            </a:r>
            <a:r>
              <a:rPr lang="en-GB" u="sng" dirty="0"/>
              <a:t>sitting</a:t>
            </a:r>
            <a:r>
              <a:rPr lang="en-GB" dirty="0"/>
              <a:t> on the couch.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man </a:t>
            </a:r>
            <a:r>
              <a:rPr lang="en-GB" u="sng" dirty="0"/>
              <a:t>runs</a:t>
            </a:r>
            <a:r>
              <a:rPr lang="en-GB" dirty="0"/>
              <a:t> every morning.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Her brother </a:t>
            </a:r>
            <a:r>
              <a:rPr lang="en-GB" u="sng" dirty="0"/>
              <a:t>talks</a:t>
            </a:r>
            <a:r>
              <a:rPr lang="en-GB" dirty="0"/>
              <a:t> a lot.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They </a:t>
            </a:r>
            <a:r>
              <a:rPr lang="en-GB" u="sng" dirty="0"/>
              <a:t>eat</a:t>
            </a:r>
            <a:r>
              <a:rPr lang="en-GB" dirty="0"/>
              <a:t> their breakfast every morning.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 </a:t>
            </a:r>
            <a:r>
              <a:rPr lang="en-GB" u="sng" dirty="0"/>
              <a:t>push</a:t>
            </a:r>
            <a:r>
              <a:rPr lang="en-GB" dirty="0"/>
              <a:t> my friends on the swings.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CCDE1-A13D-FD4C-9A77-2D7C147BFCB8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AB622C-2857-3046-B35A-D5388727E6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3AF2FD-5726-094A-9C7D-5FC3D0B8B114}"/>
              </a:ext>
            </a:extLst>
          </p:cNvPr>
          <p:cNvSpPr txBox="1"/>
          <p:nvPr/>
        </p:nvSpPr>
        <p:spPr>
          <a:xfrm>
            <a:off x="2042353" y="1206242"/>
            <a:ext cx="701192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We use verbs in sentences to tell the reader what the character is doing.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6CBE48-D409-C842-9757-4CB6FEB4773A}"/>
              </a:ext>
            </a:extLst>
          </p:cNvPr>
          <p:cNvSpPr txBox="1"/>
          <p:nvPr/>
        </p:nvSpPr>
        <p:spPr>
          <a:xfrm>
            <a:off x="1592839" y="1620823"/>
            <a:ext cx="863774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In there sentences, find the verb that tell the reader what actions the characters are doing.</a:t>
            </a:r>
          </a:p>
        </p:txBody>
      </p:sp>
      <p:pic>
        <p:nvPicPr>
          <p:cNvPr id="6146" name="Picture 2" descr="What does your sofa sitting position say about your personality? | Daily  Mail Online">
            <a:extLst>
              <a:ext uri="{FF2B5EF4-FFF2-40B4-BE49-F238E27FC236}">
                <a16:creationId xmlns:a16="http://schemas.microsoft.com/office/drawing/2014/main" id="{C326246A-9D51-1744-BAFA-9378D27D5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423" y="2150396"/>
            <a:ext cx="2412173" cy="146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unning Safely During COVID-19: Masks, Races, Location and More |  AdventHealth Orlando | AdventHealth">
            <a:extLst>
              <a:ext uri="{FF2B5EF4-FFF2-40B4-BE49-F238E27FC236}">
                <a16:creationId xmlns:a16="http://schemas.microsoft.com/office/drawing/2014/main" id="{8AB44DDA-C25E-2E44-A1A6-3493D6C7D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40" y="2735531"/>
            <a:ext cx="2044700" cy="135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Boy and girl talking to each other conversation Vector Image">
            <a:extLst>
              <a:ext uri="{FF2B5EF4-FFF2-40B4-BE49-F238E27FC236}">
                <a16:creationId xmlns:a16="http://schemas.microsoft.com/office/drawing/2014/main" id="{FA2432DE-FD8C-8046-A766-1DD6717A9B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10"/>
          <a:stretch/>
        </p:blipFill>
        <p:spPr bwMode="auto">
          <a:xfrm>
            <a:off x="6840423" y="3771295"/>
            <a:ext cx="1023832" cy="100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Easy and Healthy Breakfast Ideas to Make In a Hurry">
            <a:extLst>
              <a:ext uri="{FF2B5EF4-FFF2-40B4-BE49-F238E27FC236}">
                <a16:creationId xmlns:a16="http://schemas.microsoft.com/office/drawing/2014/main" id="{5712FC88-EEFA-DD48-9D12-5AE6987DF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596" y="4456081"/>
            <a:ext cx="16446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ow playing on swings can help children understand physics | Parent">
            <a:extLst>
              <a:ext uri="{FF2B5EF4-FFF2-40B4-BE49-F238E27FC236}">
                <a16:creationId xmlns:a16="http://schemas.microsoft.com/office/drawing/2014/main" id="{1FCD82A8-4247-7542-A616-9AC26B70A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855" y="5330794"/>
            <a:ext cx="17335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2367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09CB2-B724-8840-8546-68319479F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6000" b="1" dirty="0">
                <a:solidFill>
                  <a:srgbClr val="C00000"/>
                </a:solidFill>
              </a:rPr>
              <a:t>Your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005BA0-E0CD-B44A-A824-D97E7CF62B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3346"/>
            <a:ext cx="10515600" cy="954107"/>
          </a:xfrm>
          <a:solidFill>
            <a:schemeClr val="accent6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5400" dirty="0"/>
              <a:t>Great work so far!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FC0672-F966-284F-957D-3CCC848918A1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EDC8251-1E9F-A849-9341-4CF021FABE9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CF48836B-2BE9-B747-8E12-DDE464315F50}"/>
              </a:ext>
            </a:extLst>
          </p:cNvPr>
          <p:cNvSpPr txBox="1"/>
          <p:nvPr/>
        </p:nvSpPr>
        <p:spPr>
          <a:xfrm>
            <a:off x="168838" y="3484543"/>
            <a:ext cx="11732650" cy="138499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In your </a:t>
            </a:r>
            <a:r>
              <a:rPr lang="en-GB" sz="2800" dirty="0" smtClean="0"/>
              <a:t>book, </a:t>
            </a:r>
            <a:r>
              <a:rPr lang="en-GB" sz="2800" dirty="0"/>
              <a:t>you have sentences stuck in.</a:t>
            </a:r>
          </a:p>
          <a:p>
            <a:pPr algn="ctr"/>
            <a:r>
              <a:rPr lang="en-GB" sz="2800" dirty="0"/>
              <a:t>Can you find the verbs in the sentences like we did together and underline them.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18576E-BA9A-4442-913D-2DEFB67A1EF4}"/>
              </a:ext>
            </a:extLst>
          </p:cNvPr>
          <p:cNvSpPr txBox="1"/>
          <p:nvPr/>
        </p:nvSpPr>
        <p:spPr>
          <a:xfrm>
            <a:off x="485230" y="5300258"/>
            <a:ext cx="11416257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I can’t wait to see your work on Monday and see how much hard effort you have been putting into your work! </a:t>
            </a:r>
          </a:p>
        </p:txBody>
      </p:sp>
    </p:spTree>
    <p:extLst>
      <p:ext uri="{BB962C8B-B14F-4D97-AF65-F5344CB8AC3E}">
        <p14:creationId xmlns:p14="http://schemas.microsoft.com/office/powerpoint/2010/main" val="371417992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62" name="标题 5734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 eaLnBrk="1" hangingPunct="1"/>
            <a:r>
              <a:rPr lang="en-GB" altLang="zh-CN" i="1" dirty="0">
                <a:solidFill>
                  <a:schemeClr val="bg1"/>
                </a:solidFill>
              </a:rPr>
              <a:t>End of Lesson</a:t>
            </a:r>
            <a:endParaRPr lang="zh-CN" alt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730271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9999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Subject</a:t>
            </a:r>
            <a:r>
              <a:rPr lang="en-GB" dirty="0"/>
              <a:t>: </a:t>
            </a:r>
            <a:r>
              <a:rPr lang="en-GB" sz="2400" dirty="0"/>
              <a:t>English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Date: Thursday 1</a:t>
            </a:r>
            <a:r>
              <a:rPr lang="en-GB" sz="3200" baseline="30000" dirty="0"/>
              <a:t>st</a:t>
            </a:r>
            <a:r>
              <a:rPr lang="en-GB" sz="3200" dirty="0"/>
              <a:t> July 2021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LO To be able to accurately write full sentences using verbs.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197" y="5963140"/>
            <a:ext cx="834561" cy="640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00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CB7CC-CED1-9241-BAB6-191903FEC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Can you match the punctuation?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00C9624-B0F3-A345-90F6-35390DF11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48400" y="1978025"/>
            <a:ext cx="5257800" cy="2664146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Question mark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Full stop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Exclamation mark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1B76C63C-09E4-6E48-B216-0DBFFC4BEE47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5257800" cy="25698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/>
              <a:t>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?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887BB2-C632-894F-B623-44DC75DE78F6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5623736-DB65-124E-9B29-88D5B2BB49E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6DFA39F-DBFE-2A43-9209-AEC6839AE5C7}"/>
              </a:ext>
            </a:extLst>
          </p:cNvPr>
          <p:cNvSpPr txBox="1"/>
          <p:nvPr/>
        </p:nvSpPr>
        <p:spPr>
          <a:xfrm>
            <a:off x="1133295" y="4961961"/>
            <a:ext cx="73461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Think about the punctuation above, where is a sentence would it be placed?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BB7222-AC5F-4E47-B386-A9DAD1478704}"/>
              </a:ext>
            </a:extLst>
          </p:cNvPr>
          <p:cNvSpPr txBox="1"/>
          <p:nvPr/>
        </p:nvSpPr>
        <p:spPr>
          <a:xfrm>
            <a:off x="1133295" y="5594717"/>
            <a:ext cx="7079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Discuss with your adult when you use the different pieces of punctuation.</a:t>
            </a:r>
          </a:p>
        </p:txBody>
      </p:sp>
    </p:spTree>
    <p:extLst>
      <p:ext uri="{BB962C8B-B14F-4D97-AF65-F5344CB8AC3E}">
        <p14:creationId xmlns:p14="http://schemas.microsoft.com/office/powerpoint/2010/main" val="42004411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F892-DA16-CA4F-AD34-014348FB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Starter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5884F-6F14-8B47-A82C-938C37D9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97088" cy="4351338"/>
          </a:xfrm>
        </p:spPr>
        <p:txBody>
          <a:bodyPr>
            <a:normAutofit/>
          </a:bodyPr>
          <a:lstStyle/>
          <a:p>
            <a:r>
              <a:rPr lang="en-GB" dirty="0"/>
              <a:t>In your hand writing book you have spellings for the week.</a:t>
            </a:r>
          </a:p>
          <a:p>
            <a:endParaRPr lang="en-GB" dirty="0"/>
          </a:p>
          <a:p>
            <a:r>
              <a:rPr lang="en-GB" dirty="0"/>
              <a:t>Write each of these words out three </a:t>
            </a:r>
            <a:r>
              <a:rPr lang="en-GB" dirty="0" smtClean="0"/>
              <a:t>times</a:t>
            </a:r>
            <a:r>
              <a:rPr lang="en-GB" dirty="0"/>
              <a:t>.</a:t>
            </a:r>
            <a:endParaRPr lang="en-GB" dirty="0"/>
          </a:p>
          <a:p>
            <a:r>
              <a:rPr lang="en-GB" dirty="0"/>
              <a:t>Remember your neatest handwriting, we will get to see this next week!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BF58CC-ED96-1641-92BF-5EF49AAC710E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CE0D69C-989C-7440-B711-B41C987AB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582" y="2136494"/>
            <a:ext cx="4815032" cy="295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32224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D459B75E-872B-7F4B-AAD0-517C2DCA5C51}"/>
              </a:ext>
            </a:extLst>
          </p:cNvPr>
          <p:cNvSpPr txBox="1"/>
          <p:nvPr/>
        </p:nvSpPr>
        <p:spPr>
          <a:xfrm>
            <a:off x="1041988" y="857250"/>
            <a:ext cx="10108024" cy="5232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Over the week we have been building our skills in writing sentences.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D199AC-7514-504A-B3AE-D26A4C2D3E96}"/>
              </a:ext>
            </a:extLst>
          </p:cNvPr>
          <p:cNvSpPr txBox="1"/>
          <p:nvPr/>
        </p:nvSpPr>
        <p:spPr>
          <a:xfrm>
            <a:off x="3329956" y="1644134"/>
            <a:ext cx="5722592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We have been looking at punctuation.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2847500-6444-CB49-9EB5-15C450FDE29D}"/>
              </a:ext>
            </a:extLst>
          </p:cNvPr>
          <p:cNvSpPr txBox="1"/>
          <p:nvPr/>
        </p:nvSpPr>
        <p:spPr>
          <a:xfrm>
            <a:off x="4866048" y="2365117"/>
            <a:ext cx="2287293" cy="52322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Capital letters.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B3591E-5611-3240-8B4A-E3DF57FD93F2}"/>
              </a:ext>
            </a:extLst>
          </p:cNvPr>
          <p:cNvSpPr txBox="1"/>
          <p:nvPr/>
        </p:nvSpPr>
        <p:spPr>
          <a:xfrm>
            <a:off x="5147342" y="3231000"/>
            <a:ext cx="1724704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And verbs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6AD334-2383-C644-ACBD-81582430BCAC}"/>
              </a:ext>
            </a:extLst>
          </p:cNvPr>
          <p:cNvSpPr txBox="1"/>
          <p:nvPr/>
        </p:nvSpPr>
        <p:spPr>
          <a:xfrm>
            <a:off x="329844" y="4336390"/>
            <a:ext cx="11532311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Now it is time to bring all of these skills together and begin writing sentences using verbs.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127D161-E7E2-6346-B1B0-F5798F0C73B0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909812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2D35-C30F-DB4D-9589-AEB506A25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Punctuation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C3DC8AA-8F67-5F48-82F5-39B7E672639C}"/>
              </a:ext>
            </a:extLst>
          </p:cNvPr>
          <p:cNvSpPr txBox="1"/>
          <p:nvPr/>
        </p:nvSpPr>
        <p:spPr>
          <a:xfrm>
            <a:off x="7525012" y="1404627"/>
            <a:ext cx="35389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Where do we find the punctuation?</a:t>
            </a:r>
          </a:p>
          <a:p>
            <a:pPr algn="ctr"/>
            <a:r>
              <a:rPr lang="en-GB" dirty="0"/>
              <a:t>At the end of a sentence.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14C6427-B4C7-0E4B-B6DB-DC22B20A3751}"/>
              </a:ext>
            </a:extLst>
          </p:cNvPr>
          <p:cNvSpPr txBox="1"/>
          <p:nvPr/>
        </p:nvSpPr>
        <p:spPr>
          <a:xfrm>
            <a:off x="6767425" y="2286957"/>
            <a:ext cx="505415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Do we always need to use a piece of punctuation at the end of a sentence?</a:t>
            </a:r>
          </a:p>
          <a:p>
            <a:pPr algn="ctr"/>
            <a:r>
              <a:rPr lang="en-GB" dirty="0"/>
              <a:t>Yes. 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D04B866-0D46-124B-A4D3-24AC3796A346}"/>
              </a:ext>
            </a:extLst>
          </p:cNvPr>
          <p:cNvSpPr txBox="1"/>
          <p:nvPr/>
        </p:nvSpPr>
        <p:spPr>
          <a:xfrm>
            <a:off x="6872790" y="3466742"/>
            <a:ext cx="47105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 full stop?</a:t>
            </a:r>
          </a:p>
          <a:p>
            <a:pPr algn="ctr"/>
            <a:r>
              <a:rPr lang="en-GB" dirty="0"/>
              <a:t>At the end of a simple sentence to tell the reader we have finished our point.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CA97B03-D4AB-3C42-B925-898C3057B55E}"/>
              </a:ext>
            </a:extLst>
          </p:cNvPr>
          <p:cNvSpPr txBox="1"/>
          <p:nvPr/>
        </p:nvSpPr>
        <p:spPr>
          <a:xfrm>
            <a:off x="6317673" y="5748851"/>
            <a:ext cx="582078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 question mark?</a:t>
            </a:r>
          </a:p>
          <a:p>
            <a:pPr algn="ctr"/>
            <a:r>
              <a:rPr lang="en-GB" dirty="0"/>
              <a:t>At the end of the sentence and to tell the reader that we have written a question.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68A965A-1130-394A-B25F-CCD361537333}"/>
              </a:ext>
            </a:extLst>
          </p:cNvPr>
          <p:cNvSpPr txBox="1"/>
          <p:nvPr/>
        </p:nvSpPr>
        <p:spPr>
          <a:xfrm>
            <a:off x="7137843" y="4676984"/>
            <a:ext cx="41804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an exclamation mark?</a:t>
            </a:r>
          </a:p>
          <a:p>
            <a:pPr algn="ctr"/>
            <a:r>
              <a:rPr lang="en-GB" dirty="0"/>
              <a:t>At an expression as emotion like shouting.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DCC5705-1460-B64D-8469-89D6554B6301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39042077-F924-694C-BC88-813B1805A52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56F1122-5F54-EE4D-80E8-4CF41AA53C71}"/>
              </a:ext>
            </a:extLst>
          </p:cNvPr>
          <p:cNvSpPr/>
          <p:nvPr/>
        </p:nvSpPr>
        <p:spPr>
          <a:xfrm>
            <a:off x="621496" y="1896772"/>
            <a:ext cx="5474504" cy="95410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800" dirty="0"/>
              <a:t>Full stop.</a:t>
            </a:r>
          </a:p>
          <a:p>
            <a:pPr lvl="1"/>
            <a:r>
              <a:rPr lang="en-GB" sz="2800" dirty="0"/>
              <a:t>My sister is sitting on the couch.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B1DEAE2-60C9-2D43-8840-DCF52A7DFAFE}"/>
              </a:ext>
            </a:extLst>
          </p:cNvPr>
          <p:cNvSpPr/>
          <p:nvPr/>
        </p:nvSpPr>
        <p:spPr>
          <a:xfrm>
            <a:off x="620941" y="3414583"/>
            <a:ext cx="6096000" cy="9541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GB" sz="2800" dirty="0"/>
              <a:t>Exclamation mark </a:t>
            </a:r>
          </a:p>
          <a:p>
            <a:pPr lvl="1"/>
            <a:r>
              <a:rPr lang="en-GB" sz="2800" dirty="0"/>
              <a:t>Stop right there!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59DDE03-9205-4E48-98CD-DF42A95E2EA6}"/>
              </a:ext>
            </a:extLst>
          </p:cNvPr>
          <p:cNvSpPr/>
          <p:nvPr/>
        </p:nvSpPr>
        <p:spPr>
          <a:xfrm>
            <a:off x="620941" y="4936311"/>
            <a:ext cx="6096000" cy="95410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>
            <a:spAutoFit/>
          </a:bodyPr>
          <a:lstStyle/>
          <a:p>
            <a:r>
              <a:rPr lang="en-GB" sz="2800" dirty="0"/>
              <a:t>Question Mark</a:t>
            </a:r>
          </a:p>
          <a:p>
            <a:pPr lvl="1"/>
            <a:r>
              <a:rPr lang="en-GB" sz="2800" dirty="0"/>
              <a:t>Can I have help please?</a:t>
            </a:r>
          </a:p>
        </p:txBody>
      </p:sp>
    </p:spTree>
    <p:extLst>
      <p:ext uri="{BB962C8B-B14F-4D97-AF65-F5344CB8AC3E}">
        <p14:creationId xmlns:p14="http://schemas.microsoft.com/office/powerpoint/2010/main" val="414466010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BEE8B-9719-CD44-8FA9-3F9147EA3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Why do we use Capital Letter?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00D300-2617-9B42-8823-33A2DFEA7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05009" y="5707981"/>
            <a:ext cx="2488407" cy="523220"/>
          </a:xfrm>
          <a:solidFill>
            <a:schemeClr val="accent5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The pronoun ‘I’.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DA4BA7-8B1E-854D-B448-F3FADAA96A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pic>
        <p:nvPicPr>
          <p:cNvPr id="11266" name="Picture 2" descr="CONVENTIONS OF PRINT How to write a sentence properly. - ppt download">
            <a:extLst>
              <a:ext uri="{FF2B5EF4-FFF2-40B4-BE49-F238E27FC236}">
                <a16:creationId xmlns:a16="http://schemas.microsoft.com/office/drawing/2014/main" id="{5D78375A-EE22-304E-B69B-51D3DC10E59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458" b="44167"/>
          <a:stretch/>
        </p:blipFill>
        <p:spPr bwMode="auto">
          <a:xfrm>
            <a:off x="5176837" y="1831473"/>
            <a:ext cx="6724650" cy="985838"/>
          </a:xfrm>
          <a:prstGeom prst="rect">
            <a:avLst/>
          </a:prstGeom>
          <a:noFill/>
          <a:ln w="38100">
            <a:solidFill>
              <a:schemeClr val="accent2">
                <a:lumMod val="40000"/>
                <a:lumOff val="6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68" name="Picture 4" descr="Capital Letters Year 1 Game Capital Letters for Names | Classroom Secrets  Kids">
            <a:extLst>
              <a:ext uri="{FF2B5EF4-FFF2-40B4-BE49-F238E27FC236}">
                <a16:creationId xmlns:a16="http://schemas.microsoft.com/office/drawing/2014/main" id="{74861E40-26C5-2A48-B8F9-ADFF08D8C86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38" t="20222" r="32406" b="46594"/>
          <a:stretch/>
        </p:blipFill>
        <p:spPr bwMode="auto">
          <a:xfrm>
            <a:off x="6977065" y="3299676"/>
            <a:ext cx="2709860" cy="134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2" name="Picture 8" descr="Free Tick, Download Free Tick png images, Free ClipArts on Clipart Library">
            <a:extLst>
              <a:ext uri="{FF2B5EF4-FFF2-40B4-BE49-F238E27FC236}">
                <a16:creationId xmlns:a16="http://schemas.microsoft.com/office/drawing/2014/main" id="{218C7A9B-E396-7546-859D-BB5FDB5F85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4352" y="4644173"/>
            <a:ext cx="371083" cy="426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274" name="Picture 10" descr="Tick And Cross Clipart - ClipArt Best">
            <a:extLst>
              <a:ext uri="{FF2B5EF4-FFF2-40B4-BE49-F238E27FC236}">
                <a16:creationId xmlns:a16="http://schemas.microsoft.com/office/drawing/2014/main" id="{8EC7916F-CE26-0940-8789-8C9ADA0AC4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48140" y="4678062"/>
            <a:ext cx="444098" cy="44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Tick And Cross Clipart - ClipArt Best">
            <a:extLst>
              <a:ext uri="{FF2B5EF4-FFF2-40B4-BE49-F238E27FC236}">
                <a16:creationId xmlns:a16="http://schemas.microsoft.com/office/drawing/2014/main" id="{B22C0D2F-9EB5-DF40-B8E2-EAE2940A83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853" y="4681771"/>
            <a:ext cx="444098" cy="444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13E3B98-1A1C-754D-8925-619E73DDFF95}"/>
              </a:ext>
            </a:extLst>
          </p:cNvPr>
          <p:cNvSpPr txBox="1"/>
          <p:nvPr/>
        </p:nvSpPr>
        <p:spPr>
          <a:xfrm>
            <a:off x="5257802" y="5461760"/>
            <a:ext cx="656301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1"/>
            <a:r>
              <a:rPr lang="en-GB" sz="6000" dirty="0">
                <a:solidFill>
                  <a:srgbClr val="C00000"/>
                </a:solidFill>
                <a:latin typeface="Times" pitchFamily="2" charset="0"/>
              </a:rPr>
              <a:t>I</a:t>
            </a:r>
            <a:r>
              <a:rPr lang="en-GB" sz="6000" dirty="0">
                <a:latin typeface="Times" pitchFamily="2" charset="0"/>
              </a:rPr>
              <a:t> like to eat sweets.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13D05F2-CF26-F343-9799-E83AA87615F6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446F11A-15DC-6946-B25E-EBB467076082}"/>
              </a:ext>
            </a:extLst>
          </p:cNvPr>
          <p:cNvSpPr/>
          <p:nvPr/>
        </p:nvSpPr>
        <p:spPr>
          <a:xfrm>
            <a:off x="311356" y="2062782"/>
            <a:ext cx="4682060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800" dirty="0"/>
              <a:t>At the beginning of a sentence.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2C6290-105A-A54A-9E69-40C098B584FD}"/>
              </a:ext>
            </a:extLst>
          </p:cNvPr>
          <p:cNvSpPr/>
          <p:nvPr/>
        </p:nvSpPr>
        <p:spPr>
          <a:xfrm>
            <a:off x="985768" y="3785275"/>
            <a:ext cx="4007648" cy="52322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800" dirty="0"/>
              <a:t>The first letter of a name.</a:t>
            </a:r>
          </a:p>
        </p:txBody>
      </p:sp>
    </p:spTree>
    <p:extLst>
      <p:ext uri="{BB962C8B-B14F-4D97-AF65-F5344CB8AC3E}">
        <p14:creationId xmlns:p14="http://schemas.microsoft.com/office/powerpoint/2010/main" val="3462018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3" grpId="1" build="p" animBg="1"/>
      <p:bldP spid="5" grpId="0"/>
      <p:bldP spid="5" grpId="1"/>
      <p:bldP spid="6" grpId="0" animBg="1"/>
      <p:bldP spid="6" grpId="1" animBg="1"/>
      <p:bldP spid="7" grpId="0" animBg="1"/>
      <p:bldP spid="7" grpId="1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9D2D35-C30F-DB4D-9589-AEB506A25C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Verbs 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2B0C07-5B65-FB45-9803-C4A95836FE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8748713" cy="198913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1"/>
                </a:solidFill>
              </a:rPr>
              <a:t>What is a verb?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2"/>
                </a:solidFill>
              </a:rPr>
              <a:t>Can you give me some example of verbs?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solidFill>
                  <a:schemeClr val="accent6"/>
                </a:solidFill>
              </a:rPr>
              <a:t>Can you use the verbs in a sentence?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73560BF-8369-4E4B-81E7-66852DF5D2F3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1998DCE-3753-CF41-9885-D859FCD706E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2690F417-92B7-E245-9CCF-85DCEBA8E332}"/>
              </a:ext>
            </a:extLst>
          </p:cNvPr>
          <p:cNvSpPr/>
          <p:nvPr/>
        </p:nvSpPr>
        <p:spPr>
          <a:xfrm>
            <a:off x="838199" y="4303752"/>
            <a:ext cx="802481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accent1"/>
                </a:solidFill>
              </a:rPr>
              <a:t>A verb is a doing word or an action word. 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accent2"/>
                </a:solidFill>
              </a:rPr>
              <a:t>Walk / talk / sing / dance…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800" dirty="0">
                <a:solidFill>
                  <a:schemeClr val="accent6"/>
                </a:solidFill>
              </a:rPr>
              <a:t>Everyday I walk to school.</a:t>
            </a:r>
          </a:p>
        </p:txBody>
      </p:sp>
    </p:spTree>
    <p:extLst>
      <p:ext uri="{BB962C8B-B14F-4D97-AF65-F5344CB8AC3E}">
        <p14:creationId xmlns:p14="http://schemas.microsoft.com/office/powerpoint/2010/main" val="44199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2F8ED4-3752-AC4A-A534-6CED9E9A2B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0513" y="243274"/>
            <a:ext cx="10515600" cy="1325563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rgbClr val="C00000"/>
                </a:solidFill>
              </a:rPr>
              <a:t>Here are some sentences. Can you find the verb?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943519-DAD5-AD43-BA8F-2FCFE9907F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3623" y="2438369"/>
            <a:ext cx="6191250" cy="4035425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My sister is </a:t>
            </a:r>
            <a:r>
              <a:rPr lang="en-GB" u="sng" dirty="0"/>
              <a:t>sitting</a:t>
            </a:r>
            <a:r>
              <a:rPr lang="en-GB" dirty="0"/>
              <a:t> on the couch.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man </a:t>
            </a:r>
            <a:r>
              <a:rPr lang="en-GB" u="sng" dirty="0"/>
              <a:t>runs</a:t>
            </a:r>
            <a:r>
              <a:rPr lang="en-GB" dirty="0"/>
              <a:t> every morning.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Her brother </a:t>
            </a:r>
            <a:r>
              <a:rPr lang="en-GB" u="sng" dirty="0"/>
              <a:t>talks</a:t>
            </a:r>
            <a:r>
              <a:rPr lang="en-GB" dirty="0"/>
              <a:t> a lot.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They </a:t>
            </a:r>
            <a:r>
              <a:rPr lang="en-GB" u="sng" dirty="0"/>
              <a:t>eat</a:t>
            </a:r>
            <a:r>
              <a:rPr lang="en-GB" dirty="0"/>
              <a:t> their breakfast every morning.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 </a:t>
            </a:r>
            <a:r>
              <a:rPr lang="en-GB" u="sng" dirty="0"/>
              <a:t>push</a:t>
            </a:r>
            <a:r>
              <a:rPr lang="en-GB" dirty="0"/>
              <a:t> my friends on the swings.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7ECCDE1-A13D-FD4C-9A77-2D7C147BFCB8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AB622C-2857-3046-B35A-D5388727E64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13AF2FD-5726-094A-9C7D-5FC3D0B8B114}"/>
              </a:ext>
            </a:extLst>
          </p:cNvPr>
          <p:cNvSpPr txBox="1"/>
          <p:nvPr/>
        </p:nvSpPr>
        <p:spPr>
          <a:xfrm>
            <a:off x="2042353" y="1206242"/>
            <a:ext cx="701192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We use verbs in sentences to tell the reader what the character is doing.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86CBE48-D409-C842-9757-4CB6FEB4773A}"/>
              </a:ext>
            </a:extLst>
          </p:cNvPr>
          <p:cNvSpPr txBox="1"/>
          <p:nvPr/>
        </p:nvSpPr>
        <p:spPr>
          <a:xfrm>
            <a:off x="1592839" y="1620823"/>
            <a:ext cx="863774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In there sentences, find the verb that tell the reader what actions the characters are doing.</a:t>
            </a:r>
          </a:p>
        </p:txBody>
      </p:sp>
      <p:pic>
        <p:nvPicPr>
          <p:cNvPr id="6146" name="Picture 2" descr="What does your sofa sitting position say about your personality? | Daily  Mail Online">
            <a:extLst>
              <a:ext uri="{FF2B5EF4-FFF2-40B4-BE49-F238E27FC236}">
                <a16:creationId xmlns:a16="http://schemas.microsoft.com/office/drawing/2014/main" id="{C326246A-9D51-1744-BAFA-9378D27D5F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423" y="2150396"/>
            <a:ext cx="2412173" cy="14606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unning Safely During COVID-19: Masks, Races, Location and More |  AdventHealth Orlando | AdventHealth">
            <a:extLst>
              <a:ext uri="{FF2B5EF4-FFF2-40B4-BE49-F238E27FC236}">
                <a16:creationId xmlns:a16="http://schemas.microsoft.com/office/drawing/2014/main" id="{8AB44DDA-C25E-2E44-A1A6-3493D6C7D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4640" y="2735531"/>
            <a:ext cx="2044700" cy="1358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Boy and girl talking to each other conversation Vector Image">
            <a:extLst>
              <a:ext uri="{FF2B5EF4-FFF2-40B4-BE49-F238E27FC236}">
                <a16:creationId xmlns:a16="http://schemas.microsoft.com/office/drawing/2014/main" id="{FA2432DE-FD8C-8046-A766-1DD6717A9BB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610"/>
          <a:stretch/>
        </p:blipFill>
        <p:spPr bwMode="auto">
          <a:xfrm>
            <a:off x="6840423" y="3771295"/>
            <a:ext cx="1023832" cy="1008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Easy and Healthy Breakfast Ideas to Make In a Hurry">
            <a:extLst>
              <a:ext uri="{FF2B5EF4-FFF2-40B4-BE49-F238E27FC236}">
                <a16:creationId xmlns:a16="http://schemas.microsoft.com/office/drawing/2014/main" id="{5712FC88-EEFA-DD48-9D12-5AE6987DFA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52596" y="4456081"/>
            <a:ext cx="16446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How playing on swings can help children understand physics | Parent">
            <a:extLst>
              <a:ext uri="{FF2B5EF4-FFF2-40B4-BE49-F238E27FC236}">
                <a16:creationId xmlns:a16="http://schemas.microsoft.com/office/drawing/2014/main" id="{1FCD82A8-4247-7542-A616-9AC26B70AF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9855" y="5330794"/>
            <a:ext cx="173355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5473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41276D-8D2E-1340-92D2-BBC8A2703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Today’s task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C5B93F-2DB2-914F-AF91-7FA786940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646331"/>
          </a:xfrm>
          <a:solidFill>
            <a:schemeClr val="accent5">
              <a:lumMod val="40000"/>
              <a:lumOff val="6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GB" dirty="0"/>
              <a:t>In your books you have some sentences starters containing verbs.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7B75150-8067-7E44-A379-251D6BF70B5E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D64747D-FCE1-CD45-8F82-5B33894F9EB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9694844D-3B1B-FA48-A0C9-57C9FF27D8F8}"/>
              </a:ext>
            </a:extLst>
          </p:cNvPr>
          <p:cNvSpPr txBox="1"/>
          <p:nvPr/>
        </p:nvSpPr>
        <p:spPr>
          <a:xfrm>
            <a:off x="838201" y="4876026"/>
            <a:ext cx="10515600" cy="95410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dirty="0"/>
              <a:t>Remember the sentences need to make sense and use this presentation to help you if you forget anything.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E6E10E-3935-F94C-A78B-AE4F79FE9280}"/>
              </a:ext>
            </a:extLst>
          </p:cNvPr>
          <p:cNvSpPr/>
          <p:nvPr/>
        </p:nvSpPr>
        <p:spPr>
          <a:xfrm>
            <a:off x="838200" y="3105835"/>
            <a:ext cx="10515600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GB" sz="2800" dirty="0"/>
              <a:t>It is your task to complete the sentences with the correct punctuation and capital letters. </a:t>
            </a:r>
          </a:p>
        </p:txBody>
      </p:sp>
    </p:spTree>
    <p:extLst>
      <p:ext uri="{BB962C8B-B14F-4D97-AF65-F5344CB8AC3E}">
        <p14:creationId xmlns:p14="http://schemas.microsoft.com/office/powerpoint/2010/main" val="34879667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62" name="标题 5734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 eaLnBrk="1" hangingPunct="1"/>
            <a:r>
              <a:rPr lang="en-GB" altLang="zh-CN" i="1" dirty="0">
                <a:solidFill>
                  <a:schemeClr val="bg1"/>
                </a:solidFill>
              </a:rPr>
              <a:t>End of Lesson</a:t>
            </a:r>
            <a:endParaRPr lang="zh-CN" alt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093578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solidFill>
            <a:srgbClr val="9999FF"/>
          </a:solidFill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676" y="5987219"/>
            <a:ext cx="588390" cy="58839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9471" y="5905850"/>
            <a:ext cx="5473098" cy="73729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864066" y="6033803"/>
            <a:ext cx="402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Subject</a:t>
            </a:r>
            <a:r>
              <a:rPr lang="en-GB" dirty="0"/>
              <a:t>: </a:t>
            </a:r>
            <a:r>
              <a:rPr lang="en-GB" sz="2400" dirty="0"/>
              <a:t>English </a:t>
            </a:r>
            <a:endParaRPr lang="en-GB" dirty="0"/>
          </a:p>
        </p:txBody>
      </p:sp>
      <p:sp>
        <p:nvSpPr>
          <p:cNvPr id="8" name="Rectangle 7"/>
          <p:cNvSpPr/>
          <p:nvPr/>
        </p:nvSpPr>
        <p:spPr>
          <a:xfrm>
            <a:off x="189471" y="164755"/>
            <a:ext cx="7594114" cy="700216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/>
          <p:cNvSpPr txBox="1"/>
          <p:nvPr/>
        </p:nvSpPr>
        <p:spPr>
          <a:xfrm>
            <a:off x="273361" y="222475"/>
            <a:ext cx="742633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Date: Friday 2</a:t>
            </a:r>
            <a:r>
              <a:rPr lang="en-GB" sz="3200" baseline="30000" dirty="0"/>
              <a:t>nd</a:t>
            </a:r>
            <a:r>
              <a:rPr lang="en-GB" sz="3200" dirty="0"/>
              <a:t> July 2021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093" y="1728060"/>
            <a:ext cx="2219325" cy="110490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569871" y="2835982"/>
            <a:ext cx="10612654" cy="1752795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11"/>
          <p:cNvSpPr txBox="1"/>
          <p:nvPr/>
        </p:nvSpPr>
        <p:spPr>
          <a:xfrm>
            <a:off x="635485" y="2832960"/>
            <a:ext cx="104295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LO To be able to write sentences using your spellings for the week. 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6197" y="5963140"/>
            <a:ext cx="834561" cy="64010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703" y="5970440"/>
            <a:ext cx="588390" cy="588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466444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3FF892-DA16-CA4F-AD34-014348FB60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u="sng" dirty="0"/>
              <a:t>Starter Activity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E5884F-6F14-8B47-A82C-938C37D96E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497088" cy="4351338"/>
          </a:xfrm>
        </p:spPr>
        <p:txBody>
          <a:bodyPr>
            <a:normAutofit/>
          </a:bodyPr>
          <a:lstStyle/>
          <a:p>
            <a:r>
              <a:rPr lang="en-GB" dirty="0"/>
              <a:t>In your hand writing book you have spellings for the week.</a:t>
            </a:r>
          </a:p>
          <a:p>
            <a:endParaRPr lang="en-GB" dirty="0"/>
          </a:p>
          <a:p>
            <a:r>
              <a:rPr lang="en-GB" dirty="0"/>
              <a:t>Write each of these words out three </a:t>
            </a:r>
            <a:r>
              <a:rPr lang="en-GB" dirty="0" smtClean="0"/>
              <a:t>times</a:t>
            </a:r>
            <a:r>
              <a:rPr lang="en-GB" dirty="0"/>
              <a:t>.</a:t>
            </a:r>
            <a:endParaRPr lang="en-GB" dirty="0"/>
          </a:p>
          <a:p>
            <a:r>
              <a:rPr lang="en-GB" dirty="0"/>
              <a:t>Remember your neatest handwriting, we will get to see this next week!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ABF58CC-ED96-1641-92BF-5EF49AAC710E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2CE0D69C-989C-7440-B711-B41C987AB1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2582" y="2136494"/>
            <a:ext cx="4815032" cy="2956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78528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32D38-CAF4-D343-B1AB-29C245D8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 full stop?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808AC-51C0-9941-899E-6DEC52659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3522230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Which sentence is correct?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FF00"/>
                </a:highlight>
              </a:rPr>
              <a:t>Highlight</a:t>
            </a:r>
            <a:r>
              <a:rPr lang="en-GB" sz="2000" dirty="0"/>
              <a:t> or </a:t>
            </a:r>
            <a:r>
              <a:rPr lang="en-GB" sz="2000" u="sng" dirty="0"/>
              <a:t>underline</a:t>
            </a:r>
            <a:r>
              <a:rPr lang="en-GB" sz="2000" dirty="0"/>
              <a:t>.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boy walked slowly.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boy. walked slowly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.the boy walked slowly.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4BF73B4-3CDC-9248-90F9-84E090B5D83A}"/>
              </a:ext>
            </a:extLst>
          </p:cNvPr>
          <p:cNvSpPr txBox="1"/>
          <p:nvPr/>
        </p:nvSpPr>
        <p:spPr>
          <a:xfrm>
            <a:off x="9672638" y="2406700"/>
            <a:ext cx="95891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/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CC0A335-55AD-3C45-9465-502AC6E19023}"/>
              </a:ext>
            </a:extLst>
          </p:cNvPr>
          <p:cNvSpPr txBox="1"/>
          <p:nvPr/>
        </p:nvSpPr>
        <p:spPr>
          <a:xfrm>
            <a:off x="4002830" y="1388825"/>
            <a:ext cx="4640629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At the end of a sentence and to finish a point.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A163AA-4DE8-F84C-AABD-F3C18261E184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6A73AA-8DA6-2A44-A0E9-C9E13DAE97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0B62F9-B960-084C-AEC8-36F5AED7D2F2}"/>
              </a:ext>
            </a:extLst>
          </p:cNvPr>
          <p:cNvSpPr txBox="1"/>
          <p:nvPr/>
        </p:nvSpPr>
        <p:spPr>
          <a:xfrm>
            <a:off x="4804683" y="5694996"/>
            <a:ext cx="30369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How do you know it is right?</a:t>
            </a:r>
          </a:p>
          <a:p>
            <a:r>
              <a:rPr lang="en-GB" dirty="0"/>
              <a:t>Why did you choose that one?</a:t>
            </a:r>
          </a:p>
        </p:txBody>
      </p:sp>
    </p:spTree>
    <p:extLst>
      <p:ext uri="{BB962C8B-B14F-4D97-AF65-F5344CB8AC3E}">
        <p14:creationId xmlns:p14="http://schemas.microsoft.com/office/powerpoint/2010/main" val="264791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8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7B0D5-2244-3A42-BACB-3CB39F06C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220035"/>
            <a:ext cx="10515600" cy="1325563"/>
          </a:xfrm>
        </p:spPr>
        <p:txBody>
          <a:bodyPr/>
          <a:lstStyle/>
          <a:p>
            <a:pPr algn="ctr"/>
            <a:r>
              <a:rPr lang="en-GB" b="1" dirty="0"/>
              <a:t>Spelling Time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04BF65-7A10-1444-89BD-6524358490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7805"/>
            <a:ext cx="10515600" cy="959139"/>
          </a:xfrm>
          <a:solidFill>
            <a:schemeClr val="accent3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Now that you have been practicing your spellings throughout the week, it is your task to show me what you can do.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41BAE8E-59FF-3546-B030-9110CB3A2D59}"/>
              </a:ext>
            </a:extLst>
          </p:cNvPr>
          <p:cNvSpPr txBox="1"/>
          <p:nvPr/>
        </p:nvSpPr>
        <p:spPr>
          <a:xfrm>
            <a:off x="1900266" y="5748538"/>
            <a:ext cx="8391464" cy="52322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800" dirty="0"/>
              <a:t>Great work this week! I cannot wait to mark your books!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D6492D5-62FB-054F-8BCF-3FF7B3B50840}"/>
              </a:ext>
            </a:extLst>
          </p:cNvPr>
          <p:cNvSpPr/>
          <p:nvPr/>
        </p:nvSpPr>
        <p:spPr>
          <a:xfrm>
            <a:off x="838199" y="4210154"/>
            <a:ext cx="10515599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800" dirty="0"/>
              <a:t>Remember your skills this week of punctuation and capital letters, so I expect to see this correct in your work.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689F16-F4BA-8245-A7AF-2EB99EF4F189}"/>
              </a:ext>
            </a:extLst>
          </p:cNvPr>
          <p:cNvSpPr/>
          <p:nvPr/>
        </p:nvSpPr>
        <p:spPr>
          <a:xfrm>
            <a:off x="838200" y="3520679"/>
            <a:ext cx="8484759" cy="523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>
            <a:spAutoFit/>
          </a:bodyPr>
          <a:lstStyle/>
          <a:p>
            <a:r>
              <a:rPr lang="en-GB" sz="2800" dirty="0"/>
              <a:t>Ask your adult for help with your spelling of other words.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08BAEC-A1E0-B243-B6B9-4BB70C8FFEA2}"/>
              </a:ext>
            </a:extLst>
          </p:cNvPr>
          <p:cNvSpPr/>
          <p:nvPr/>
        </p:nvSpPr>
        <p:spPr>
          <a:xfrm>
            <a:off x="838200" y="2744126"/>
            <a:ext cx="1051560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GB" sz="2800" dirty="0"/>
              <a:t>Your task today is to write each of your spelling words into a sentence. </a:t>
            </a:r>
          </a:p>
        </p:txBody>
      </p:sp>
    </p:spTree>
    <p:extLst>
      <p:ext uri="{BB962C8B-B14F-4D97-AF65-F5344CB8AC3E}">
        <p14:creationId xmlns:p14="http://schemas.microsoft.com/office/powerpoint/2010/main" val="32971223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362" name="标题 57345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pPr algn="ctr" eaLnBrk="1" hangingPunct="1"/>
            <a:r>
              <a:rPr lang="en-GB" altLang="zh-CN" i="1" dirty="0">
                <a:solidFill>
                  <a:schemeClr val="bg1"/>
                </a:solidFill>
              </a:rPr>
              <a:t>End of Lesson</a:t>
            </a:r>
            <a:endParaRPr lang="zh-CN" altLang="en-US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33636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32D38-CAF4-D343-B1AB-29C245D83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 full stop?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E808AC-51C0-9941-899E-6DEC526594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5257800" cy="40625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Which sentence is correct?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>
                <a:highlight>
                  <a:srgbClr val="FFFF00"/>
                </a:highlight>
              </a:rPr>
              <a:t>The boy walked slowly.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The boy. walked slowly</a:t>
            </a:r>
          </a:p>
          <a:p>
            <a:pPr marL="514350" indent="-514350">
              <a:buFont typeface="+mj-lt"/>
              <a:buAutoNum type="arabicPeriod"/>
            </a:pPr>
            <a:endParaRPr lang="en-GB" dirty="0"/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.the boy walked slowly.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AA163AA-4DE8-F84C-AABD-F3C18261E184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6A73AA-8DA6-2A44-A0E9-C9E13DAE97E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20B62F9-B960-084C-AEC8-36F5AED7D2F2}"/>
              </a:ext>
            </a:extLst>
          </p:cNvPr>
          <p:cNvSpPr txBox="1"/>
          <p:nvPr/>
        </p:nvSpPr>
        <p:spPr>
          <a:xfrm>
            <a:off x="6096001" y="2406700"/>
            <a:ext cx="5126182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You should have chosen: The boy walked slowly. </a:t>
            </a:r>
          </a:p>
          <a:p>
            <a:r>
              <a:rPr lang="en-GB" dirty="0"/>
              <a:t>We use a full stop at the end of the sentence to tell the reader we have finished our sentence.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5FE1205-7E27-B84E-8573-0911FBDA6DD2}"/>
              </a:ext>
            </a:extLst>
          </p:cNvPr>
          <p:cNvSpPr txBox="1"/>
          <p:nvPr/>
        </p:nvSpPr>
        <p:spPr>
          <a:xfrm>
            <a:off x="6096001" y="3698956"/>
            <a:ext cx="512618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Mini task: Is the sentence below correct? Rewrite this sentence with a correct piece of punctuation.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1A3419-C358-ED42-A309-06D443826D85}"/>
              </a:ext>
            </a:extLst>
          </p:cNvPr>
          <p:cNvSpPr txBox="1"/>
          <p:nvPr/>
        </p:nvSpPr>
        <p:spPr>
          <a:xfrm>
            <a:off x="6096000" y="4844607"/>
            <a:ext cx="4457952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/>
              <a:t>The girls. skipped to the shop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35BB508-7384-154C-BA2E-D6D4A1582A91}"/>
              </a:ext>
            </a:extLst>
          </p:cNvPr>
          <p:cNvSpPr txBox="1"/>
          <p:nvPr/>
        </p:nvSpPr>
        <p:spPr>
          <a:xfrm>
            <a:off x="6096000" y="5749479"/>
            <a:ext cx="342207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Ask your adult if you are correct.</a:t>
            </a:r>
          </a:p>
        </p:txBody>
      </p:sp>
    </p:spTree>
    <p:extLst>
      <p:ext uri="{BB962C8B-B14F-4D97-AF65-F5344CB8AC3E}">
        <p14:creationId xmlns:p14="http://schemas.microsoft.com/office/powerpoint/2010/main" val="1980477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F3068-6A68-3B49-9CC1-C7F4164B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4688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 question mark?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17FFC-49D2-FE46-AF64-DEC451516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Which sentence is current?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FF00"/>
                </a:highlight>
              </a:rPr>
              <a:t>Highlight</a:t>
            </a:r>
            <a:r>
              <a:rPr lang="en-GB" sz="2000" dirty="0"/>
              <a:t> or </a:t>
            </a:r>
            <a:r>
              <a:rPr lang="en-GB" sz="2000" u="sng" dirty="0"/>
              <a:t>underline.</a:t>
            </a:r>
            <a:endParaRPr lang="en-GB" sz="2000" dirty="0"/>
          </a:p>
          <a:p>
            <a:pPr marL="514350" indent="-514350">
              <a:buAutoNum type="arabicPeriod"/>
            </a:pPr>
            <a:r>
              <a:rPr lang="en-GB" dirty="0"/>
              <a:t>? Are you okay?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Are you okay?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Are you? okay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7AEC4DF-413A-CD42-9CBE-3C79FD10817E}"/>
              </a:ext>
            </a:extLst>
          </p:cNvPr>
          <p:cNvSpPr txBox="1"/>
          <p:nvPr/>
        </p:nvSpPr>
        <p:spPr>
          <a:xfrm>
            <a:off x="9672638" y="2406700"/>
            <a:ext cx="160492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/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1868C15-F6DB-C84E-9A1B-DE573644C40E}"/>
              </a:ext>
            </a:extLst>
          </p:cNvPr>
          <p:cNvSpPr txBox="1"/>
          <p:nvPr/>
        </p:nvSpPr>
        <p:spPr>
          <a:xfrm>
            <a:off x="2616246" y="1321356"/>
            <a:ext cx="7278596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At the end of a question. To tell the reader there is a question being asked. 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D75680-F955-8641-94BE-FB5154A37BF0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E842A8-0E94-A640-A0A1-E93CA4BE0A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AEF2F57-2BCD-4C49-8CA0-BCDAA3760CEB}"/>
              </a:ext>
            </a:extLst>
          </p:cNvPr>
          <p:cNvSpPr txBox="1"/>
          <p:nvPr/>
        </p:nvSpPr>
        <p:spPr>
          <a:xfrm>
            <a:off x="4804683" y="5694996"/>
            <a:ext cx="30369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How do you know it is right?</a:t>
            </a:r>
          </a:p>
          <a:p>
            <a:r>
              <a:rPr lang="en-GB" dirty="0"/>
              <a:t>Why did you choose that one?</a:t>
            </a:r>
          </a:p>
        </p:txBody>
      </p:sp>
    </p:spTree>
    <p:extLst>
      <p:ext uri="{BB962C8B-B14F-4D97-AF65-F5344CB8AC3E}">
        <p14:creationId xmlns:p14="http://schemas.microsoft.com/office/powerpoint/2010/main" val="4001161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1F3068-6A68-3B49-9CC1-C7F4164B8D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34688" cy="1325563"/>
          </a:xfrm>
        </p:spPr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 question mark?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17FFC-49D2-FE46-AF64-DEC451516E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Which sentence is current?</a:t>
            </a:r>
          </a:p>
          <a:p>
            <a:pPr marL="0" indent="0">
              <a:buNone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? Are you okay?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>
                <a:highlight>
                  <a:srgbClr val="FFFF00"/>
                </a:highlight>
              </a:rPr>
              <a:t>Are you okay?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Are you? okay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DD75680-F955-8641-94BE-FB5154A37BF0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DE842A8-0E94-A640-A0A1-E93CA4BE0A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3A749BBC-8317-C54C-9FDD-A89FE3B19191}"/>
              </a:ext>
            </a:extLst>
          </p:cNvPr>
          <p:cNvSpPr txBox="1"/>
          <p:nvPr/>
        </p:nvSpPr>
        <p:spPr>
          <a:xfrm>
            <a:off x="6096001" y="2406700"/>
            <a:ext cx="5126182" cy="92333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You should have chosen: Are you okay? </a:t>
            </a:r>
          </a:p>
          <a:p>
            <a:r>
              <a:rPr lang="en-GB" dirty="0"/>
              <a:t>We use a question mark at the end a question to tell the reader we have asked a question.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0EF97CF-8532-8D42-9265-176A896F03B2}"/>
              </a:ext>
            </a:extLst>
          </p:cNvPr>
          <p:cNvSpPr txBox="1"/>
          <p:nvPr/>
        </p:nvSpPr>
        <p:spPr>
          <a:xfrm>
            <a:off x="6096001" y="3698956"/>
            <a:ext cx="512618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Mini task: Is the sentence below correct? Rewrite this sentence with a correct piece of punctuation.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6285121-A96E-954E-A91A-84C6C017884F}"/>
              </a:ext>
            </a:extLst>
          </p:cNvPr>
          <p:cNvSpPr txBox="1"/>
          <p:nvPr/>
        </p:nvSpPr>
        <p:spPr>
          <a:xfrm>
            <a:off x="6096000" y="4844607"/>
            <a:ext cx="5031827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/>
              <a:t>Can we please? Buy some sweets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CE962D8-CA41-3544-A752-9AAF398C81F7}"/>
              </a:ext>
            </a:extLst>
          </p:cNvPr>
          <p:cNvSpPr txBox="1"/>
          <p:nvPr/>
        </p:nvSpPr>
        <p:spPr>
          <a:xfrm>
            <a:off x="6096000" y="5749479"/>
            <a:ext cx="342207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Ask your adult if you are correct.</a:t>
            </a:r>
          </a:p>
        </p:txBody>
      </p:sp>
    </p:spTree>
    <p:extLst>
      <p:ext uri="{BB962C8B-B14F-4D97-AF65-F5344CB8AC3E}">
        <p14:creationId xmlns:p14="http://schemas.microsoft.com/office/powerpoint/2010/main" val="2372230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60B85-6562-E345-89B2-BAB45D92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an exclamation mark?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4DE5E-8BA2-5D44-BDA5-A443A0CF6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Which sentence is current?</a:t>
            </a:r>
          </a:p>
          <a:p>
            <a:pPr marL="0" indent="0">
              <a:buNone/>
            </a:pPr>
            <a:r>
              <a:rPr lang="en-GB" sz="2000" dirty="0">
                <a:highlight>
                  <a:srgbClr val="FFFF00"/>
                </a:highlight>
              </a:rPr>
              <a:t>Highlight</a:t>
            </a:r>
            <a:r>
              <a:rPr lang="en-GB" sz="2000" dirty="0"/>
              <a:t> or </a:t>
            </a:r>
            <a:r>
              <a:rPr lang="en-GB" sz="2000" u="sng" dirty="0"/>
              <a:t>underline.</a:t>
            </a:r>
            <a:endParaRPr lang="en-GB" sz="2000" dirty="0"/>
          </a:p>
          <a:p>
            <a:pPr marL="514350" indent="-514350">
              <a:buAutoNum type="arabicPeriod"/>
            </a:pPr>
            <a:r>
              <a:rPr lang="en-GB" dirty="0"/>
              <a:t>Stop right there!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!stop right there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Stop! right there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3C0661A-7E40-3741-BE52-28619938E1B0}"/>
              </a:ext>
            </a:extLst>
          </p:cNvPr>
          <p:cNvSpPr txBox="1"/>
          <p:nvPr/>
        </p:nvSpPr>
        <p:spPr>
          <a:xfrm>
            <a:off x="9672638" y="2406700"/>
            <a:ext cx="1183337" cy="37702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3900" dirty="0"/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CDC923-1FA4-FE49-BD49-614DC80F5CE8}"/>
              </a:ext>
            </a:extLst>
          </p:cNvPr>
          <p:cNvSpPr txBox="1"/>
          <p:nvPr/>
        </p:nvSpPr>
        <p:spPr>
          <a:xfrm>
            <a:off x="4003504" y="1321356"/>
            <a:ext cx="5514458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At the end of a sentence to show emotions like shouting.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B1D083-BC6F-DD46-B42E-E8C7046149FC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92A9FC-0046-D54A-9582-A974A191CF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AEAEEE12-C39A-F24D-8B51-200C6810CFC0}"/>
              </a:ext>
            </a:extLst>
          </p:cNvPr>
          <p:cNvSpPr txBox="1"/>
          <p:nvPr/>
        </p:nvSpPr>
        <p:spPr>
          <a:xfrm>
            <a:off x="4804683" y="5694996"/>
            <a:ext cx="3036922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dirty="0"/>
              <a:t>How do you know it is right?</a:t>
            </a:r>
          </a:p>
          <a:p>
            <a:r>
              <a:rPr lang="en-GB" dirty="0"/>
              <a:t>Why did you choose that one?</a:t>
            </a:r>
          </a:p>
        </p:txBody>
      </p:sp>
    </p:spTree>
    <p:extLst>
      <p:ext uri="{BB962C8B-B14F-4D97-AF65-F5344CB8AC3E}">
        <p14:creationId xmlns:p14="http://schemas.microsoft.com/office/powerpoint/2010/main" val="2669256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060B85-6562-E345-89B2-BAB45D929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dirty="0">
                <a:solidFill>
                  <a:srgbClr val="C00000"/>
                </a:solidFill>
              </a:rPr>
              <a:t>When do we use an exclamation mark?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4DE5E-8BA2-5D44-BDA5-A443A0CF6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257800" cy="4351338"/>
          </a:xfrm>
        </p:spPr>
        <p:txBody>
          <a:bodyPr/>
          <a:lstStyle/>
          <a:p>
            <a:pPr marL="0" indent="0">
              <a:buNone/>
            </a:pPr>
            <a:r>
              <a:rPr lang="en-GB" dirty="0"/>
              <a:t>Which sentence is current?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>
                <a:highlight>
                  <a:srgbClr val="FFFF00"/>
                </a:highlight>
              </a:rPr>
              <a:t>Stop right there!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!stop right there</a:t>
            </a:r>
          </a:p>
          <a:p>
            <a:pPr marL="514350" indent="-514350">
              <a:buAutoNum type="arabicPeriod"/>
            </a:pPr>
            <a:endParaRPr lang="en-GB" dirty="0"/>
          </a:p>
          <a:p>
            <a:pPr marL="514350" indent="-514350">
              <a:buAutoNum type="arabicPeriod"/>
            </a:pPr>
            <a:r>
              <a:rPr lang="en-GB" dirty="0"/>
              <a:t>Stop! right there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3B1D083-BC6F-DD46-B42E-E8C7046149FC}"/>
              </a:ext>
            </a:extLst>
          </p:cNvPr>
          <p:cNvSpPr/>
          <p:nvPr/>
        </p:nvSpPr>
        <p:spPr>
          <a:xfrm>
            <a:off x="107092" y="90616"/>
            <a:ext cx="11977816" cy="6647935"/>
          </a:xfrm>
          <a:prstGeom prst="rect">
            <a:avLst/>
          </a:prstGeom>
          <a:noFill/>
          <a:ln w="3810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C92A9FC-0046-D54A-9582-A974A191CF9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56990" y="224340"/>
            <a:ext cx="1344497" cy="134449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88A795E-BF45-AB4C-9D49-73A6CFA3C83F}"/>
              </a:ext>
            </a:extLst>
          </p:cNvPr>
          <p:cNvSpPr txBox="1"/>
          <p:nvPr/>
        </p:nvSpPr>
        <p:spPr>
          <a:xfrm>
            <a:off x="6096001" y="2406700"/>
            <a:ext cx="5126182" cy="1200329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You should have chosen: Stop right there! </a:t>
            </a:r>
          </a:p>
          <a:p>
            <a:r>
              <a:rPr lang="en-GB" dirty="0"/>
              <a:t>We use an exclamation mark to show emotions like shouting. And remember, we always place our punctuation at the end of a sentence.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815ED24-328E-AF4E-8A3D-8B055E4B1BD4}"/>
              </a:ext>
            </a:extLst>
          </p:cNvPr>
          <p:cNvSpPr txBox="1"/>
          <p:nvPr/>
        </p:nvSpPr>
        <p:spPr>
          <a:xfrm>
            <a:off x="6096001" y="3698956"/>
            <a:ext cx="5126182" cy="6463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Mini task: Is the sentence below correct? Rewrite this sentence with a correct piece of punctuation.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B3BD14D-A3A4-A94F-B328-47B88CE1AC3F}"/>
              </a:ext>
            </a:extLst>
          </p:cNvPr>
          <p:cNvSpPr txBox="1"/>
          <p:nvPr/>
        </p:nvSpPr>
        <p:spPr>
          <a:xfrm>
            <a:off x="6096000" y="4844607"/>
            <a:ext cx="4116063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GB" sz="2800" dirty="0"/>
              <a:t>!On your marks, get set, go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711412-DCEF-1C46-84FE-96FCDF7B1D91}"/>
              </a:ext>
            </a:extLst>
          </p:cNvPr>
          <p:cNvSpPr txBox="1"/>
          <p:nvPr/>
        </p:nvSpPr>
        <p:spPr>
          <a:xfrm>
            <a:off x="6096000" y="5749479"/>
            <a:ext cx="3422073" cy="3693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dirty="0"/>
              <a:t>Ask your adult if you are correct.</a:t>
            </a:r>
          </a:p>
        </p:txBody>
      </p:sp>
    </p:spTree>
    <p:extLst>
      <p:ext uri="{BB962C8B-B14F-4D97-AF65-F5344CB8AC3E}">
        <p14:creationId xmlns:p14="http://schemas.microsoft.com/office/powerpoint/2010/main" val="2953089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576</TotalTime>
  <Words>1938</Words>
  <Application>Microsoft Office PowerPoint</Application>
  <PresentationFormat>Widescreen</PresentationFormat>
  <Paragraphs>316</Paragraphs>
  <Slides>41</Slides>
  <Notes>5</Notes>
  <HiddenSlides>0</HiddenSlides>
  <MMClips>1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Arial</vt:lpstr>
      <vt:lpstr>Calibri</vt:lpstr>
      <vt:lpstr>Calibri Light</vt:lpstr>
      <vt:lpstr>等线</vt:lpstr>
      <vt:lpstr>等线 Light</vt:lpstr>
      <vt:lpstr>Times</vt:lpstr>
      <vt:lpstr>Office Theme</vt:lpstr>
      <vt:lpstr>PowerPoint Presentation</vt:lpstr>
      <vt:lpstr>Starter Activity</vt:lpstr>
      <vt:lpstr>Can you match the punctuation?</vt:lpstr>
      <vt:lpstr>When do we use a full stop?</vt:lpstr>
      <vt:lpstr>When do we use a full stop?</vt:lpstr>
      <vt:lpstr>When do we use a question mark?</vt:lpstr>
      <vt:lpstr>When do we use a question mark?</vt:lpstr>
      <vt:lpstr>When do we use an exclamation mark?</vt:lpstr>
      <vt:lpstr>When do we use an exclamation mark?</vt:lpstr>
      <vt:lpstr>Task </vt:lpstr>
      <vt:lpstr>End of Lesson</vt:lpstr>
      <vt:lpstr>PowerPoint Presentation</vt:lpstr>
      <vt:lpstr>Starter Activity</vt:lpstr>
      <vt:lpstr>Can you find all of the Capital letter?</vt:lpstr>
      <vt:lpstr>When do we use capital letters?</vt:lpstr>
      <vt:lpstr>When do we use capital letters?</vt:lpstr>
      <vt:lpstr>When do we use capital letters?</vt:lpstr>
      <vt:lpstr>Your task!</vt:lpstr>
      <vt:lpstr>End of Lesson</vt:lpstr>
      <vt:lpstr>PowerPoint Presentation</vt:lpstr>
      <vt:lpstr>Starter Activity</vt:lpstr>
      <vt:lpstr>PowerPoint Presentation</vt:lpstr>
      <vt:lpstr>Here are more verbs for you to think about. </vt:lpstr>
      <vt:lpstr>Watch this video </vt:lpstr>
      <vt:lpstr>Here are some sentences. Can you find the verb?</vt:lpstr>
      <vt:lpstr>Here are some sentences. Can you find the verb?</vt:lpstr>
      <vt:lpstr>Your Task</vt:lpstr>
      <vt:lpstr>End of Lesson</vt:lpstr>
      <vt:lpstr>PowerPoint Presentation</vt:lpstr>
      <vt:lpstr>Starter Activity</vt:lpstr>
      <vt:lpstr>PowerPoint Presentation</vt:lpstr>
      <vt:lpstr>Punctuation </vt:lpstr>
      <vt:lpstr>Why do we use Capital Letter?</vt:lpstr>
      <vt:lpstr>Verbs  </vt:lpstr>
      <vt:lpstr>Here are some sentences. Can you find the verb?</vt:lpstr>
      <vt:lpstr>Today’s task</vt:lpstr>
      <vt:lpstr>End of Lesson</vt:lpstr>
      <vt:lpstr>PowerPoint Presentation</vt:lpstr>
      <vt:lpstr>Starter Activity</vt:lpstr>
      <vt:lpstr>Spelling Time </vt:lpstr>
      <vt:lpstr>End of Lesson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Shauna Lebihan (Student)</dc:creator>
  <cp:lastModifiedBy>staff</cp:lastModifiedBy>
  <cp:revision>31</cp:revision>
  <dcterms:created xsi:type="dcterms:W3CDTF">2021-06-24T08:54:52Z</dcterms:created>
  <dcterms:modified xsi:type="dcterms:W3CDTF">2021-06-27T11:18:07Z</dcterms:modified>
</cp:coreProperties>
</file>