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65" r:id="rId2"/>
    <p:sldId id="266" r:id="rId3"/>
    <p:sldId id="267" r:id="rId4"/>
    <p:sldId id="268" r:id="rId5"/>
    <p:sldId id="286"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7" r:id="rId24"/>
    <p:sldId id="288" r:id="rId25"/>
    <p:sldId id="289" r:id="rId26"/>
    <p:sldId id="257"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259" r:id="rId44"/>
    <p:sldId id="260" r:id="rId45"/>
    <p:sldId id="258" r:id="rId46"/>
    <p:sldId id="261" r:id="rId47"/>
    <p:sldId id="262" r:id="rId48"/>
    <p:sldId id="263"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4" r:id="rId62"/>
    <p:sldId id="322" r:id="rId63"/>
    <p:sldId id="325" r:id="rId64"/>
    <p:sldId id="326" r:id="rId65"/>
    <p:sldId id="264" r:id="rId66"/>
    <p:sldId id="327" r:id="rId67"/>
    <p:sldId id="331" r:id="rId68"/>
    <p:sldId id="328" r:id="rId69"/>
    <p:sldId id="329" r:id="rId70"/>
    <p:sldId id="330" r:id="rId71"/>
    <p:sldId id="306" r:id="rId72"/>
    <p:sldId id="307" r:id="rId73"/>
    <p:sldId id="308" r:id="rId74"/>
    <p:sldId id="309" r:id="rId75"/>
    <p:sldId id="333" r:id="rId76"/>
    <p:sldId id="335" r:id="rId77"/>
    <p:sldId id="332" r:id="rId78"/>
    <p:sldId id="334" r:id="rId79"/>
    <p:sldId id="336" r:id="rId80"/>
    <p:sldId id="337" r:id="rId81"/>
    <p:sldId id="33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17187-98F0-4B8E-B508-FEC4A8FC7AD7}" type="datetimeFigureOut">
              <a:rPr lang="en-GB" smtClean="0"/>
              <a:t>12/02/2021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9713F-92AA-4A6C-AA80-CE2ACFE3A645}" type="slidenum">
              <a:rPr lang="en-GB" smtClean="0"/>
              <a:t>‹#›</a:t>
            </a:fld>
            <a:endParaRPr lang="en-GB"/>
          </a:p>
        </p:txBody>
      </p:sp>
    </p:spTree>
    <p:extLst>
      <p:ext uri="{BB962C8B-B14F-4D97-AF65-F5344CB8AC3E}">
        <p14:creationId xmlns:p14="http://schemas.microsoft.com/office/powerpoint/2010/main" val="384186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a:p>
        </p:txBody>
      </p:sp>
    </p:spTree>
    <p:extLst>
      <p:ext uri="{BB962C8B-B14F-4D97-AF65-F5344CB8AC3E}">
        <p14:creationId xmlns:p14="http://schemas.microsoft.com/office/powerpoint/2010/main" val="130003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2</a:t>
            </a:fld>
            <a:endParaRPr lang="en-US"/>
          </a:p>
        </p:txBody>
      </p:sp>
    </p:spTree>
    <p:extLst>
      <p:ext uri="{BB962C8B-B14F-4D97-AF65-F5344CB8AC3E}">
        <p14:creationId xmlns:p14="http://schemas.microsoft.com/office/powerpoint/2010/main" val="15014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22</a:t>
            </a:fld>
            <a:endParaRPr lang="en-US"/>
          </a:p>
        </p:txBody>
      </p:sp>
    </p:spTree>
    <p:extLst>
      <p:ext uri="{BB962C8B-B14F-4D97-AF65-F5344CB8AC3E}">
        <p14:creationId xmlns:p14="http://schemas.microsoft.com/office/powerpoint/2010/main" val="29741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30</a:t>
            </a:fld>
            <a:endParaRPr lang="en-US"/>
          </a:p>
        </p:txBody>
      </p:sp>
    </p:spTree>
    <p:extLst>
      <p:ext uri="{BB962C8B-B14F-4D97-AF65-F5344CB8AC3E}">
        <p14:creationId xmlns:p14="http://schemas.microsoft.com/office/powerpoint/2010/main" val="244105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52</a:t>
            </a:fld>
            <a:endParaRPr lang="en-US"/>
          </a:p>
        </p:txBody>
      </p:sp>
    </p:spTree>
    <p:extLst>
      <p:ext uri="{BB962C8B-B14F-4D97-AF65-F5344CB8AC3E}">
        <p14:creationId xmlns:p14="http://schemas.microsoft.com/office/powerpoint/2010/main" val="2775775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70</a:t>
            </a:fld>
            <a:endParaRPr lang="en-US"/>
          </a:p>
        </p:txBody>
      </p:sp>
    </p:spTree>
    <p:extLst>
      <p:ext uri="{BB962C8B-B14F-4D97-AF65-F5344CB8AC3E}">
        <p14:creationId xmlns:p14="http://schemas.microsoft.com/office/powerpoint/2010/main" val="388373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42FB70-CFFF-4C42-89AD-EABDD018B6C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6A8FD-3955-44A7-B410-7FF443E1EFFA}" type="slidenum">
              <a:rPr lang="en-GB" smtClean="0"/>
              <a:t>‹#›</a:t>
            </a:fld>
            <a:endParaRPr lang="en-GB"/>
          </a:p>
        </p:txBody>
      </p:sp>
    </p:spTree>
    <p:extLst>
      <p:ext uri="{BB962C8B-B14F-4D97-AF65-F5344CB8AC3E}">
        <p14:creationId xmlns:p14="http://schemas.microsoft.com/office/powerpoint/2010/main" val="55057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2FB70-CFFF-4C42-89AD-EABDD018B6C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6A8FD-3955-44A7-B410-7FF443E1EFFA}" type="slidenum">
              <a:rPr lang="en-GB" smtClean="0"/>
              <a:t>‹#›</a:t>
            </a:fld>
            <a:endParaRPr lang="en-GB"/>
          </a:p>
        </p:txBody>
      </p:sp>
    </p:spTree>
    <p:extLst>
      <p:ext uri="{BB962C8B-B14F-4D97-AF65-F5344CB8AC3E}">
        <p14:creationId xmlns:p14="http://schemas.microsoft.com/office/powerpoint/2010/main" val="6914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2FB70-CFFF-4C42-89AD-EABDD018B6C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6A8FD-3955-44A7-B410-7FF443E1EFFA}" type="slidenum">
              <a:rPr lang="en-GB" smtClean="0"/>
              <a:t>‹#›</a:t>
            </a:fld>
            <a:endParaRPr lang="en-GB"/>
          </a:p>
        </p:txBody>
      </p:sp>
    </p:spTree>
    <p:extLst>
      <p:ext uri="{BB962C8B-B14F-4D97-AF65-F5344CB8AC3E}">
        <p14:creationId xmlns:p14="http://schemas.microsoft.com/office/powerpoint/2010/main" val="274027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2FB70-CFFF-4C42-89AD-EABDD018B6C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6A8FD-3955-44A7-B410-7FF443E1EFFA}" type="slidenum">
              <a:rPr lang="en-GB" smtClean="0"/>
              <a:t>‹#›</a:t>
            </a:fld>
            <a:endParaRPr lang="en-GB"/>
          </a:p>
        </p:txBody>
      </p:sp>
    </p:spTree>
    <p:extLst>
      <p:ext uri="{BB962C8B-B14F-4D97-AF65-F5344CB8AC3E}">
        <p14:creationId xmlns:p14="http://schemas.microsoft.com/office/powerpoint/2010/main" val="68191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42FB70-CFFF-4C42-89AD-EABDD018B6C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6A8FD-3955-44A7-B410-7FF443E1EFFA}" type="slidenum">
              <a:rPr lang="en-GB" smtClean="0"/>
              <a:t>‹#›</a:t>
            </a:fld>
            <a:endParaRPr lang="en-GB"/>
          </a:p>
        </p:txBody>
      </p:sp>
    </p:spTree>
    <p:extLst>
      <p:ext uri="{BB962C8B-B14F-4D97-AF65-F5344CB8AC3E}">
        <p14:creationId xmlns:p14="http://schemas.microsoft.com/office/powerpoint/2010/main" val="132626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42FB70-CFFF-4C42-89AD-EABDD018B6C1}"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66A8FD-3955-44A7-B410-7FF443E1EFFA}" type="slidenum">
              <a:rPr lang="en-GB" smtClean="0"/>
              <a:t>‹#›</a:t>
            </a:fld>
            <a:endParaRPr lang="en-GB"/>
          </a:p>
        </p:txBody>
      </p:sp>
    </p:spTree>
    <p:extLst>
      <p:ext uri="{BB962C8B-B14F-4D97-AF65-F5344CB8AC3E}">
        <p14:creationId xmlns:p14="http://schemas.microsoft.com/office/powerpoint/2010/main" val="332708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42FB70-CFFF-4C42-89AD-EABDD018B6C1}" type="datetimeFigureOut">
              <a:rPr lang="en-GB" smtClean="0"/>
              <a:t>12/02/2021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66A8FD-3955-44A7-B410-7FF443E1EFFA}" type="slidenum">
              <a:rPr lang="en-GB" smtClean="0"/>
              <a:t>‹#›</a:t>
            </a:fld>
            <a:endParaRPr lang="en-GB"/>
          </a:p>
        </p:txBody>
      </p:sp>
    </p:spTree>
    <p:extLst>
      <p:ext uri="{BB962C8B-B14F-4D97-AF65-F5344CB8AC3E}">
        <p14:creationId xmlns:p14="http://schemas.microsoft.com/office/powerpoint/2010/main" val="98903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42FB70-CFFF-4C42-89AD-EABDD018B6C1}" type="datetimeFigureOut">
              <a:rPr lang="en-GB" smtClean="0"/>
              <a:t>12/02/2021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66A8FD-3955-44A7-B410-7FF443E1EFFA}" type="slidenum">
              <a:rPr lang="en-GB" smtClean="0"/>
              <a:t>‹#›</a:t>
            </a:fld>
            <a:endParaRPr lang="en-GB"/>
          </a:p>
        </p:txBody>
      </p:sp>
    </p:spTree>
    <p:extLst>
      <p:ext uri="{BB962C8B-B14F-4D97-AF65-F5344CB8AC3E}">
        <p14:creationId xmlns:p14="http://schemas.microsoft.com/office/powerpoint/2010/main" val="3137424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2FB70-CFFF-4C42-89AD-EABDD018B6C1}" type="datetimeFigureOut">
              <a:rPr lang="en-GB" smtClean="0"/>
              <a:t>12/02/2021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66A8FD-3955-44A7-B410-7FF443E1EFFA}" type="slidenum">
              <a:rPr lang="en-GB" smtClean="0"/>
              <a:t>‹#›</a:t>
            </a:fld>
            <a:endParaRPr lang="en-GB"/>
          </a:p>
        </p:txBody>
      </p:sp>
    </p:spTree>
    <p:extLst>
      <p:ext uri="{BB962C8B-B14F-4D97-AF65-F5344CB8AC3E}">
        <p14:creationId xmlns:p14="http://schemas.microsoft.com/office/powerpoint/2010/main" val="29020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42FB70-CFFF-4C42-89AD-EABDD018B6C1}"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66A8FD-3955-44A7-B410-7FF443E1EFFA}" type="slidenum">
              <a:rPr lang="en-GB" smtClean="0"/>
              <a:t>‹#›</a:t>
            </a:fld>
            <a:endParaRPr lang="en-GB"/>
          </a:p>
        </p:txBody>
      </p:sp>
    </p:spTree>
    <p:extLst>
      <p:ext uri="{BB962C8B-B14F-4D97-AF65-F5344CB8AC3E}">
        <p14:creationId xmlns:p14="http://schemas.microsoft.com/office/powerpoint/2010/main" val="387574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42FB70-CFFF-4C42-89AD-EABDD018B6C1}"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66A8FD-3955-44A7-B410-7FF443E1EFFA}" type="slidenum">
              <a:rPr lang="en-GB" smtClean="0"/>
              <a:t>‹#›</a:t>
            </a:fld>
            <a:endParaRPr lang="en-GB"/>
          </a:p>
        </p:txBody>
      </p:sp>
    </p:spTree>
    <p:extLst>
      <p:ext uri="{BB962C8B-B14F-4D97-AF65-F5344CB8AC3E}">
        <p14:creationId xmlns:p14="http://schemas.microsoft.com/office/powerpoint/2010/main" val="5847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2FB70-CFFF-4C42-89AD-EABDD018B6C1}" type="datetimeFigureOut">
              <a:rPr lang="en-GB" smtClean="0"/>
              <a:t>12/02/2021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6A8FD-3955-44A7-B410-7FF443E1EFFA}" type="slidenum">
              <a:rPr lang="en-GB" smtClean="0"/>
              <a:t>‹#›</a:t>
            </a:fld>
            <a:endParaRPr lang="en-GB"/>
          </a:p>
        </p:txBody>
      </p:sp>
    </p:spTree>
    <p:extLst>
      <p:ext uri="{BB962C8B-B14F-4D97-AF65-F5344CB8AC3E}">
        <p14:creationId xmlns:p14="http://schemas.microsoft.com/office/powerpoint/2010/main" val="2797691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topmarks.co.uk/maths-games/7-11-years/times-tabl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topmarks.co.uk/maths-games/7-11-years/times-tabl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lassroom.thenational.academy/lessons/reflecting-simple-shapes-6mu3ec?step=2&amp;activity=video"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teachers.thenational.academy/lessons/comparing-decimals-61j38d" TargetMode="External"/><Relationship Id="rId4" Type="http://schemas.openxmlformats.org/officeDocument/2006/relationships/hyperlink" Target="https://classroom.thenational.academy/lessons/to-recognise-and-describe-repeating-patterns-6hjk4c?step=1&amp;activity=video"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hyperlink" Target="https://classroom.thenational.academy/lessons/reflecting-simple-shapes-6mu3ec?step=2&amp;activity=video"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teachers.thenational.academy/lessons/recognising-decimal-tenths-part-1-ctgkcd"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topmarks.co.uk/maths-games/7-11-years/times-tabl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hyperlink" Target="https://classroom.thenational.academy/lessons/reflecting-simple-shapes-6mu3ec?step=2&amp;activity=video"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teachers.thenational.academy/lessons/ordering-decimals-6gt66r"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topmarks.co.uk/maths-games/7-11-years/times-tabl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59.png"/><Relationship Id="rId4" Type="http://schemas.openxmlformats.org/officeDocument/2006/relationships/image" Target="../media/image64.png"/></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1.png"/><Relationship Id="rId4" Type="http://schemas.openxmlformats.org/officeDocument/2006/relationships/image" Target="../media/image66.png"/></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3.png"/><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topmarks.co.uk/maths-games/7-11-years/times-tabl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r>
              <a:rPr lang="en-GB" sz="2400" dirty="0"/>
              <a:t>Pack: </a:t>
            </a:r>
            <a:r>
              <a:rPr lang="en-GB" sz="2400" dirty="0" smtClean="0"/>
              <a:t>A</a:t>
            </a:r>
            <a:endParaRPr lang="en-GB" sz="2400" dirty="0"/>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a:t>Subject: Maths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2" name="Picture 1"/>
          <p:cNvPicPr>
            <a:picLocks noChangeAspect="1"/>
          </p:cNvPicPr>
          <p:nvPr/>
        </p:nvPicPr>
        <p:blipFill>
          <a:blip r:embed="rId4"/>
          <a:stretch>
            <a:fillRect/>
          </a:stretch>
        </p:blipFill>
        <p:spPr>
          <a:xfrm>
            <a:off x="3759200" y="1092200"/>
            <a:ext cx="4638239" cy="4638239"/>
          </a:xfrm>
          <a:prstGeom prst="rect">
            <a:avLst/>
          </a:prstGeom>
        </p:spPr>
      </p:pic>
    </p:spTree>
    <p:extLst>
      <p:ext uri="{BB962C8B-B14F-4D97-AF65-F5344CB8AC3E}">
        <p14:creationId xmlns:p14="http://schemas.microsoft.com/office/powerpoint/2010/main" val="181036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66624"/>
            <a:ext cx="694944" cy="694944"/>
          </a:xfrm>
          <a:prstGeom prst="rect">
            <a:avLst/>
          </a:prstGeom>
        </p:spPr>
      </p:pic>
      <p:pic>
        <p:nvPicPr>
          <p:cNvPr id="4" name="Picture 3">
            <a:extLst>
              <a:ext uri="{FF2B5EF4-FFF2-40B4-BE49-F238E27FC236}">
                <a16:creationId xmlns:a16="http://schemas.microsoft.com/office/drawing/2014/main" id="{270691D8-F55E-3A4C-B78A-A2517281A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92" y="5682536"/>
            <a:ext cx="1299108" cy="964684"/>
          </a:xfrm>
          <a:prstGeom prst="rect">
            <a:avLst/>
          </a:prstGeom>
        </p:spPr>
      </p:pic>
      <p:sp>
        <p:nvSpPr>
          <p:cNvPr id="5" name="Title 4"/>
          <p:cNvSpPr>
            <a:spLocks noGrp="1"/>
          </p:cNvSpPr>
          <p:nvPr>
            <p:ph type="title"/>
          </p:nvPr>
        </p:nvSpPr>
        <p:spPr/>
        <p:txBody>
          <a:bodyPr/>
          <a:lstStyle/>
          <a:p>
            <a:r>
              <a:rPr lang="en-GB" dirty="0" smtClean="0"/>
              <a:t>Now you try: </a:t>
            </a:r>
            <a:endParaRPr lang="en-GB" dirty="0"/>
          </a:p>
        </p:txBody>
      </p:sp>
      <p:sp>
        <p:nvSpPr>
          <p:cNvPr id="6" name="Content Placeholder 5"/>
          <p:cNvSpPr>
            <a:spLocks noGrp="1"/>
          </p:cNvSpPr>
          <p:nvPr>
            <p:ph idx="1"/>
          </p:nvPr>
        </p:nvSpPr>
        <p:spPr>
          <a:xfrm>
            <a:off x="301092" y="1690688"/>
            <a:ext cx="11052708" cy="4351338"/>
          </a:xfrm>
        </p:spPr>
        <p:txBody>
          <a:bodyPr>
            <a:normAutofit/>
          </a:bodyPr>
          <a:lstStyle/>
          <a:p>
            <a:r>
              <a:rPr lang="en-GB" dirty="0" smtClean="0"/>
              <a:t>Draw the place value counters to represent the number and say it out loud.</a:t>
            </a:r>
          </a:p>
          <a:p>
            <a:endParaRPr lang="en-GB" dirty="0" smtClean="0"/>
          </a:p>
          <a:p>
            <a:pPr marL="0" indent="0">
              <a:buNone/>
            </a:pPr>
            <a:r>
              <a:rPr lang="en-GB" dirty="0" smtClean="0"/>
              <a:t>3759. 8</a:t>
            </a:r>
          </a:p>
          <a:p>
            <a:pPr marL="0" indent="0">
              <a:buNone/>
            </a:pPr>
            <a:endParaRPr lang="en-GB" dirty="0"/>
          </a:p>
          <a:p>
            <a:pPr marL="0" indent="0">
              <a:buNone/>
            </a:pPr>
            <a:r>
              <a:rPr lang="en-GB" sz="1800" dirty="0" smtClean="0"/>
              <a:t>You can just draw and </a:t>
            </a:r>
          </a:p>
          <a:p>
            <a:pPr marL="0" indent="0">
              <a:buNone/>
            </a:pPr>
            <a:r>
              <a:rPr lang="en-GB" sz="1800" dirty="0" smtClean="0"/>
              <a:t>colour circles to represent</a:t>
            </a:r>
          </a:p>
          <a:p>
            <a:pPr marL="0" indent="0">
              <a:buNone/>
            </a:pPr>
            <a:r>
              <a:rPr lang="en-GB" sz="1800" dirty="0"/>
              <a:t>t</a:t>
            </a:r>
            <a:r>
              <a:rPr lang="en-GB" sz="1800" dirty="0" smtClean="0"/>
              <a:t>he place value counters.</a:t>
            </a:r>
            <a:endParaRPr lang="en-GB" sz="1800" dirty="0"/>
          </a:p>
        </p:txBody>
      </p:sp>
      <p:pic>
        <p:nvPicPr>
          <p:cNvPr id="7" name="Picture 6"/>
          <p:cNvPicPr>
            <a:picLocks noChangeAspect="1"/>
          </p:cNvPicPr>
          <p:nvPr/>
        </p:nvPicPr>
        <p:blipFill rotWithShape="1">
          <a:blip r:embed="rId4"/>
          <a:srcRect l="1350"/>
          <a:stretch/>
        </p:blipFill>
        <p:spPr>
          <a:xfrm>
            <a:off x="3010486" y="2332085"/>
            <a:ext cx="8880422" cy="4099694"/>
          </a:xfrm>
          <a:prstGeom prst="rect">
            <a:avLst/>
          </a:prstGeom>
        </p:spPr>
      </p:pic>
    </p:spTree>
    <p:extLst>
      <p:ext uri="{BB962C8B-B14F-4D97-AF65-F5344CB8AC3E}">
        <p14:creationId xmlns:p14="http://schemas.microsoft.com/office/powerpoint/2010/main" val="622949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Representing numbers to 2 decimal places</a:t>
            </a:r>
            <a:endParaRPr lang="en-GB" dirty="0"/>
          </a:p>
        </p:txBody>
      </p:sp>
      <p:sp>
        <p:nvSpPr>
          <p:cNvPr id="5" name="Content Placeholder 4"/>
          <p:cNvSpPr>
            <a:spLocks noGrp="1"/>
          </p:cNvSpPr>
          <p:nvPr>
            <p:ph idx="1"/>
          </p:nvPr>
        </p:nvSpPr>
        <p:spPr>
          <a:xfrm>
            <a:off x="240723" y="1560480"/>
            <a:ext cx="5922818" cy="4351338"/>
          </a:xfrm>
        </p:spPr>
        <p:txBody>
          <a:bodyPr>
            <a:normAutofit lnSpcReduction="10000"/>
          </a:bodyPr>
          <a:lstStyle/>
          <a:p>
            <a:pPr marL="0" indent="0">
              <a:buNone/>
            </a:pPr>
            <a:r>
              <a:rPr lang="en-GB" dirty="0" smtClean="0"/>
              <a:t>4.26 means 4 and 2 tenths and 6 one-hundredths. </a:t>
            </a:r>
          </a:p>
          <a:p>
            <a:pPr marL="0" indent="0">
              <a:buNone/>
            </a:pPr>
            <a:endParaRPr lang="en-GB" dirty="0" smtClean="0"/>
          </a:p>
          <a:p>
            <a:pPr marL="0" indent="0">
              <a:buNone/>
            </a:pPr>
            <a:r>
              <a:rPr lang="en-GB" dirty="0" smtClean="0"/>
              <a:t>If the hundredths was a zero, the zero does not need to be there </a:t>
            </a:r>
          </a:p>
          <a:p>
            <a:pPr marL="0" indent="0">
              <a:buNone/>
            </a:pPr>
            <a:r>
              <a:rPr lang="en-GB" dirty="0" smtClean="0"/>
              <a:t>E.G 4.20 the number is 4 and 2 tenths.</a:t>
            </a:r>
          </a:p>
          <a:p>
            <a:pPr marL="0" indent="0">
              <a:buNone/>
            </a:pPr>
            <a:endParaRPr lang="en-GB" dirty="0" smtClean="0"/>
          </a:p>
          <a:p>
            <a:pPr marL="0" indent="0">
              <a:buNone/>
            </a:pPr>
            <a:r>
              <a:rPr lang="en-GB" dirty="0" smtClean="0"/>
              <a:t>Here is another example:</a:t>
            </a:r>
          </a:p>
          <a:p>
            <a:pPr marL="0" indent="0">
              <a:buNone/>
            </a:pPr>
            <a:r>
              <a:rPr lang="en-GB" dirty="0" smtClean="0"/>
              <a:t>4.06 means 4 and 0 tenths and 6 one-hundredths.</a:t>
            </a:r>
          </a:p>
          <a:p>
            <a:endParaRPr lang="en-GB" dirty="0"/>
          </a:p>
        </p:txBody>
      </p:sp>
      <p:pic>
        <p:nvPicPr>
          <p:cNvPr id="6" name="Google Shape;512;g8b4d2e1100_0_172"/>
          <p:cNvPicPr preferRelativeResize="0"/>
          <p:nvPr/>
        </p:nvPicPr>
        <p:blipFill>
          <a:blip r:embed="rId3">
            <a:alphaModFix/>
          </a:blip>
          <a:stretch>
            <a:fillRect/>
          </a:stretch>
        </p:blipFill>
        <p:spPr>
          <a:xfrm>
            <a:off x="6362697" y="1802251"/>
            <a:ext cx="5323889" cy="1412003"/>
          </a:xfrm>
          <a:prstGeom prst="rect">
            <a:avLst/>
          </a:prstGeom>
          <a:noFill/>
          <a:ln>
            <a:noFill/>
          </a:ln>
        </p:spPr>
      </p:pic>
      <p:pic>
        <p:nvPicPr>
          <p:cNvPr id="7" name="Google Shape;519;g8b4d2e1100_0_172"/>
          <p:cNvPicPr preferRelativeResize="0"/>
          <p:nvPr/>
        </p:nvPicPr>
        <p:blipFill rotWithShape="1">
          <a:blip r:embed="rId4">
            <a:alphaModFix/>
          </a:blip>
          <a:srcRect/>
          <a:stretch/>
        </p:blipFill>
        <p:spPr>
          <a:xfrm>
            <a:off x="7980353" y="2647066"/>
            <a:ext cx="290946" cy="333344"/>
          </a:xfrm>
          <a:prstGeom prst="rect">
            <a:avLst/>
          </a:prstGeom>
          <a:noFill/>
          <a:ln>
            <a:noFill/>
          </a:ln>
        </p:spPr>
      </p:pic>
      <p:pic>
        <p:nvPicPr>
          <p:cNvPr id="8" name="Google Shape;519;g8b4d2e1100_0_172"/>
          <p:cNvPicPr preferRelativeResize="0"/>
          <p:nvPr/>
        </p:nvPicPr>
        <p:blipFill rotWithShape="1">
          <a:blip r:embed="rId4">
            <a:alphaModFix/>
          </a:blip>
          <a:srcRect/>
          <a:stretch/>
        </p:blipFill>
        <p:spPr>
          <a:xfrm>
            <a:off x="7578436" y="2647066"/>
            <a:ext cx="290946" cy="333344"/>
          </a:xfrm>
          <a:prstGeom prst="rect">
            <a:avLst/>
          </a:prstGeom>
          <a:noFill/>
          <a:ln>
            <a:noFill/>
          </a:ln>
        </p:spPr>
      </p:pic>
      <p:pic>
        <p:nvPicPr>
          <p:cNvPr id="9" name="Google Shape;519;g8b4d2e1100_0_172"/>
          <p:cNvPicPr preferRelativeResize="0"/>
          <p:nvPr/>
        </p:nvPicPr>
        <p:blipFill rotWithShape="1">
          <a:blip r:embed="rId4">
            <a:alphaModFix/>
          </a:blip>
          <a:srcRect/>
          <a:stretch/>
        </p:blipFill>
        <p:spPr>
          <a:xfrm>
            <a:off x="7980353" y="2264400"/>
            <a:ext cx="290946" cy="333344"/>
          </a:xfrm>
          <a:prstGeom prst="rect">
            <a:avLst/>
          </a:prstGeom>
          <a:noFill/>
          <a:ln>
            <a:noFill/>
          </a:ln>
        </p:spPr>
      </p:pic>
      <p:pic>
        <p:nvPicPr>
          <p:cNvPr id="10" name="Google Shape;519;g8b4d2e1100_0_172"/>
          <p:cNvPicPr preferRelativeResize="0"/>
          <p:nvPr/>
        </p:nvPicPr>
        <p:blipFill rotWithShape="1">
          <a:blip r:embed="rId4">
            <a:alphaModFix/>
          </a:blip>
          <a:srcRect/>
          <a:stretch/>
        </p:blipFill>
        <p:spPr>
          <a:xfrm>
            <a:off x="7578436" y="2264817"/>
            <a:ext cx="290946" cy="333344"/>
          </a:xfrm>
          <a:prstGeom prst="rect">
            <a:avLst/>
          </a:prstGeom>
          <a:noFill/>
          <a:ln>
            <a:noFill/>
          </a:ln>
        </p:spPr>
      </p:pic>
      <p:pic>
        <p:nvPicPr>
          <p:cNvPr id="11" name="Picture 10"/>
          <p:cNvPicPr>
            <a:picLocks noChangeAspect="1"/>
          </p:cNvPicPr>
          <p:nvPr/>
        </p:nvPicPr>
        <p:blipFill>
          <a:blip r:embed="rId5"/>
          <a:stretch>
            <a:fillRect/>
          </a:stretch>
        </p:blipFill>
        <p:spPr>
          <a:xfrm>
            <a:off x="8605474" y="2264399"/>
            <a:ext cx="881563" cy="388925"/>
          </a:xfrm>
          <a:prstGeom prst="rect">
            <a:avLst/>
          </a:prstGeom>
        </p:spPr>
      </p:pic>
      <p:pic>
        <p:nvPicPr>
          <p:cNvPr id="13" name="Picture 12"/>
          <p:cNvPicPr>
            <a:picLocks noChangeAspect="1"/>
          </p:cNvPicPr>
          <p:nvPr/>
        </p:nvPicPr>
        <p:blipFill>
          <a:blip r:embed="rId6"/>
          <a:stretch>
            <a:fillRect/>
          </a:stretch>
        </p:blipFill>
        <p:spPr>
          <a:xfrm>
            <a:off x="9617535" y="2264398"/>
            <a:ext cx="477499" cy="492658"/>
          </a:xfrm>
          <a:prstGeom prst="rect">
            <a:avLst/>
          </a:prstGeom>
        </p:spPr>
      </p:pic>
      <p:pic>
        <p:nvPicPr>
          <p:cNvPr id="12" name="Picture 11"/>
          <p:cNvPicPr>
            <a:picLocks noChangeAspect="1"/>
          </p:cNvPicPr>
          <p:nvPr/>
        </p:nvPicPr>
        <p:blipFill>
          <a:blip r:embed="rId6"/>
          <a:stretch>
            <a:fillRect/>
          </a:stretch>
        </p:blipFill>
        <p:spPr>
          <a:xfrm rot="10800000">
            <a:off x="9978601" y="2472637"/>
            <a:ext cx="489055" cy="504581"/>
          </a:xfrm>
          <a:prstGeom prst="rect">
            <a:avLst/>
          </a:prstGeom>
        </p:spPr>
      </p:pic>
      <p:pic>
        <p:nvPicPr>
          <p:cNvPr id="14" name="Picture 13"/>
          <p:cNvPicPr>
            <a:picLocks noChangeAspect="1"/>
          </p:cNvPicPr>
          <p:nvPr/>
        </p:nvPicPr>
        <p:blipFill>
          <a:blip r:embed="rId7"/>
          <a:stretch>
            <a:fillRect/>
          </a:stretch>
        </p:blipFill>
        <p:spPr>
          <a:xfrm>
            <a:off x="6294224" y="3591750"/>
            <a:ext cx="5392362" cy="1368620"/>
          </a:xfrm>
          <a:prstGeom prst="rect">
            <a:avLst/>
          </a:prstGeom>
        </p:spPr>
      </p:pic>
      <p:sp>
        <p:nvSpPr>
          <p:cNvPr id="15" name="Rectangle 14"/>
          <p:cNvSpPr/>
          <p:nvPr/>
        </p:nvSpPr>
        <p:spPr>
          <a:xfrm>
            <a:off x="9617535" y="4059382"/>
            <a:ext cx="850121" cy="706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7"/>
          <a:stretch>
            <a:fillRect/>
          </a:stretch>
        </p:blipFill>
        <p:spPr>
          <a:xfrm>
            <a:off x="6342184" y="5233595"/>
            <a:ext cx="5344402" cy="1356447"/>
          </a:xfrm>
          <a:prstGeom prst="rect">
            <a:avLst/>
          </a:prstGeom>
        </p:spPr>
      </p:pic>
      <p:sp>
        <p:nvSpPr>
          <p:cNvPr id="17" name="Rectangle 16"/>
          <p:cNvSpPr/>
          <p:nvPr/>
        </p:nvSpPr>
        <p:spPr>
          <a:xfrm>
            <a:off x="8599581" y="5721186"/>
            <a:ext cx="850121" cy="706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420DC3D2-60A6-7943-A5D1-A9D61A6E63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Tree>
    <p:extLst>
      <p:ext uri="{BB962C8B-B14F-4D97-AF65-F5344CB8AC3E}">
        <p14:creationId xmlns:p14="http://schemas.microsoft.com/office/powerpoint/2010/main" val="8008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Lets try this:</a:t>
            </a:r>
            <a:endParaRPr lang="en-GB" dirty="0"/>
          </a:p>
        </p:txBody>
      </p:sp>
      <p:sp>
        <p:nvSpPr>
          <p:cNvPr id="5" name="Content Placeholder 4"/>
          <p:cNvSpPr>
            <a:spLocks noGrp="1"/>
          </p:cNvSpPr>
          <p:nvPr>
            <p:ph idx="1"/>
          </p:nvPr>
        </p:nvSpPr>
        <p:spPr/>
        <p:txBody>
          <a:bodyPr/>
          <a:lstStyle/>
          <a:p>
            <a:pPr marL="0" indent="0">
              <a:buNone/>
            </a:pPr>
            <a:r>
              <a:rPr lang="en-GB" dirty="0" smtClean="0"/>
              <a:t>Write down the number represented in the place value chart:</a:t>
            </a:r>
            <a:endParaRPr lang="en-GB" dirty="0"/>
          </a:p>
        </p:txBody>
      </p:sp>
      <p:pic>
        <p:nvPicPr>
          <p:cNvPr id="6" name="Picture 5"/>
          <p:cNvPicPr>
            <a:picLocks noChangeAspect="1"/>
          </p:cNvPicPr>
          <p:nvPr/>
        </p:nvPicPr>
        <p:blipFill>
          <a:blip r:embed="rId3"/>
          <a:stretch>
            <a:fillRect/>
          </a:stretch>
        </p:blipFill>
        <p:spPr>
          <a:xfrm>
            <a:off x="1984229" y="2790695"/>
            <a:ext cx="8649763" cy="2307778"/>
          </a:xfrm>
          <a:prstGeom prst="rect">
            <a:avLst/>
          </a:prstGeom>
        </p:spPr>
      </p:pic>
      <p:pic>
        <p:nvPicPr>
          <p:cNvPr id="7" name="Picture 6">
            <a:extLst>
              <a:ext uri="{FF2B5EF4-FFF2-40B4-BE49-F238E27FC236}">
                <a16:creationId xmlns:a16="http://schemas.microsoft.com/office/drawing/2014/main" id="{1A30DFC2-0E7D-844C-BA5B-9AEB20B1E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243594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4"/>
          <a:stretch>
            <a:fillRect/>
          </a:stretch>
        </p:blipFill>
        <p:spPr>
          <a:xfrm>
            <a:off x="1014411" y="1788862"/>
            <a:ext cx="9912173" cy="2644592"/>
          </a:xfrm>
          <a:prstGeom prst="rect">
            <a:avLst/>
          </a:prstGeom>
        </p:spPr>
      </p:pic>
      <p:sp>
        <p:nvSpPr>
          <p:cNvPr id="6" name="TextBox 5"/>
          <p:cNvSpPr txBox="1"/>
          <p:nvPr/>
        </p:nvSpPr>
        <p:spPr>
          <a:xfrm>
            <a:off x="7564581" y="2258291"/>
            <a:ext cx="595746" cy="523220"/>
          </a:xfrm>
          <a:prstGeom prst="rect">
            <a:avLst/>
          </a:prstGeom>
          <a:noFill/>
        </p:spPr>
        <p:txBody>
          <a:bodyPr wrap="square" rtlCol="0">
            <a:spAutoFit/>
          </a:bodyPr>
          <a:lstStyle/>
          <a:p>
            <a:r>
              <a:rPr lang="en-GB" sz="2800" dirty="0" smtClean="0"/>
              <a:t>0</a:t>
            </a:r>
            <a:endParaRPr lang="en-GB" sz="2800" dirty="0"/>
          </a:p>
        </p:txBody>
      </p:sp>
      <p:sp>
        <p:nvSpPr>
          <p:cNvPr id="7" name="TextBox 6"/>
          <p:cNvSpPr txBox="1"/>
          <p:nvPr/>
        </p:nvSpPr>
        <p:spPr>
          <a:xfrm>
            <a:off x="9224800" y="2258291"/>
            <a:ext cx="595746" cy="523220"/>
          </a:xfrm>
          <a:prstGeom prst="rect">
            <a:avLst/>
          </a:prstGeom>
          <a:noFill/>
        </p:spPr>
        <p:txBody>
          <a:bodyPr wrap="square" rtlCol="0">
            <a:spAutoFit/>
          </a:bodyPr>
          <a:lstStyle/>
          <a:p>
            <a:r>
              <a:rPr lang="en-GB" sz="2800" dirty="0" smtClean="0"/>
              <a:t>1</a:t>
            </a:r>
            <a:endParaRPr lang="en-GB" sz="2800" dirty="0"/>
          </a:p>
        </p:txBody>
      </p:sp>
      <p:sp>
        <p:nvSpPr>
          <p:cNvPr id="8" name="TextBox 7"/>
          <p:cNvSpPr txBox="1"/>
          <p:nvPr/>
        </p:nvSpPr>
        <p:spPr>
          <a:xfrm>
            <a:off x="6713690" y="2781511"/>
            <a:ext cx="595746" cy="523220"/>
          </a:xfrm>
          <a:prstGeom prst="rect">
            <a:avLst/>
          </a:prstGeom>
          <a:noFill/>
        </p:spPr>
        <p:txBody>
          <a:bodyPr wrap="square" rtlCol="0">
            <a:spAutoFit/>
          </a:bodyPr>
          <a:lstStyle/>
          <a:p>
            <a:r>
              <a:rPr lang="en-GB" sz="2800" dirty="0" smtClean="0"/>
              <a:t>2</a:t>
            </a:r>
            <a:endParaRPr lang="en-GB" sz="2800" dirty="0"/>
          </a:p>
        </p:txBody>
      </p:sp>
      <p:sp>
        <p:nvSpPr>
          <p:cNvPr id="9" name="TextBox 8"/>
          <p:cNvSpPr txBox="1"/>
          <p:nvPr/>
        </p:nvSpPr>
        <p:spPr>
          <a:xfrm>
            <a:off x="8160327" y="3414583"/>
            <a:ext cx="1634838" cy="523220"/>
          </a:xfrm>
          <a:prstGeom prst="rect">
            <a:avLst/>
          </a:prstGeom>
          <a:noFill/>
        </p:spPr>
        <p:txBody>
          <a:bodyPr wrap="square" rtlCol="0">
            <a:spAutoFit/>
          </a:bodyPr>
          <a:lstStyle/>
          <a:p>
            <a:r>
              <a:rPr lang="en-GB" sz="2800" dirty="0" smtClean="0"/>
              <a:t>0.12</a:t>
            </a:r>
            <a:endParaRPr lang="en-GB" sz="2800" dirty="0"/>
          </a:p>
        </p:txBody>
      </p:sp>
    </p:spTree>
    <p:extLst>
      <p:ext uri="{BB962C8B-B14F-4D97-AF65-F5344CB8AC3E}">
        <p14:creationId xmlns:p14="http://schemas.microsoft.com/office/powerpoint/2010/main" val="19387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5620893" y="1625615"/>
            <a:ext cx="6315075" cy="1809750"/>
          </a:xfrm>
          <a:prstGeom prst="rect">
            <a:avLst/>
          </a:prstGeom>
        </p:spPr>
      </p:pic>
      <p:pic>
        <p:nvPicPr>
          <p:cNvPr id="5" name="Picture 4">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696285"/>
            <a:ext cx="1321886" cy="981599"/>
          </a:xfrm>
          <a:prstGeom prst="rect">
            <a:avLst/>
          </a:prstGeom>
        </p:spPr>
      </p:pic>
      <p:sp>
        <p:nvSpPr>
          <p:cNvPr id="6" name="Title 5"/>
          <p:cNvSpPr>
            <a:spLocks noGrp="1"/>
          </p:cNvSpPr>
          <p:nvPr>
            <p:ph type="title"/>
          </p:nvPr>
        </p:nvSpPr>
        <p:spPr/>
        <p:txBody>
          <a:bodyPr/>
          <a:lstStyle/>
          <a:p>
            <a:r>
              <a:rPr lang="en-GB" dirty="0" smtClean="0"/>
              <a:t>Lets look at an example:</a:t>
            </a:r>
            <a:endParaRPr lang="en-GB" dirty="0"/>
          </a:p>
        </p:txBody>
      </p:sp>
      <p:sp>
        <p:nvSpPr>
          <p:cNvPr id="7" name="Content Placeholder 6"/>
          <p:cNvSpPr>
            <a:spLocks noGrp="1"/>
          </p:cNvSpPr>
          <p:nvPr>
            <p:ph idx="1"/>
          </p:nvPr>
        </p:nvSpPr>
        <p:spPr>
          <a:xfrm>
            <a:off x="381130" y="1519263"/>
            <a:ext cx="4762403" cy="4667821"/>
          </a:xfrm>
        </p:spPr>
        <p:txBody>
          <a:bodyPr>
            <a:normAutofit fontScale="25000" lnSpcReduction="20000"/>
          </a:bodyPr>
          <a:lstStyle/>
          <a:p>
            <a:pPr marL="0" indent="0">
              <a:buNone/>
            </a:pPr>
            <a:r>
              <a:rPr lang="en-GB" sz="8000" dirty="0" smtClean="0"/>
              <a:t>The number represented is 1.12</a:t>
            </a:r>
          </a:p>
          <a:p>
            <a:pPr marL="0" indent="0">
              <a:buNone/>
            </a:pPr>
            <a:r>
              <a:rPr lang="en-GB" sz="8000" dirty="0" smtClean="0"/>
              <a:t>We say one point one, two.</a:t>
            </a:r>
          </a:p>
          <a:p>
            <a:pPr marL="0" indent="0">
              <a:buNone/>
            </a:pPr>
            <a:endParaRPr lang="en-GB" sz="8000" dirty="0"/>
          </a:p>
          <a:p>
            <a:pPr marL="0" indent="0">
              <a:buNone/>
            </a:pPr>
            <a:r>
              <a:rPr lang="en-GB" sz="8000" dirty="0" smtClean="0"/>
              <a:t>What is the value of the underlined digit?</a:t>
            </a:r>
          </a:p>
          <a:p>
            <a:pPr marL="0" indent="0">
              <a:buNone/>
            </a:pPr>
            <a:r>
              <a:rPr lang="en-GB" sz="8000" dirty="0" smtClean="0"/>
              <a:t>1.1</a:t>
            </a:r>
            <a:r>
              <a:rPr lang="en-GB" sz="8000" u="sng" dirty="0" smtClean="0"/>
              <a:t>2 </a:t>
            </a:r>
            <a:r>
              <a:rPr lang="en-GB" sz="8000" dirty="0" smtClean="0"/>
              <a:t>= 2 hundredths</a:t>
            </a:r>
            <a:endParaRPr lang="en-GB" sz="8000" u="sng" dirty="0" smtClean="0"/>
          </a:p>
          <a:p>
            <a:pPr marL="0" indent="0">
              <a:buNone/>
            </a:pPr>
            <a:endParaRPr lang="en-GB" sz="8000" dirty="0"/>
          </a:p>
          <a:p>
            <a:pPr marL="0" indent="0">
              <a:buNone/>
            </a:pPr>
            <a:endParaRPr lang="en-GB" sz="8000" dirty="0" smtClean="0"/>
          </a:p>
          <a:p>
            <a:pPr marL="0" indent="0">
              <a:buNone/>
            </a:pPr>
            <a:r>
              <a:rPr lang="en-GB" sz="8000" dirty="0" smtClean="0"/>
              <a:t>Here the number represented is</a:t>
            </a:r>
          </a:p>
          <a:p>
            <a:pPr marL="0" indent="0">
              <a:buNone/>
            </a:pPr>
            <a:r>
              <a:rPr lang="en-GB" sz="8000" dirty="0" smtClean="0"/>
              <a:t>2.23</a:t>
            </a:r>
          </a:p>
          <a:p>
            <a:pPr marL="0" indent="0">
              <a:buNone/>
            </a:pPr>
            <a:r>
              <a:rPr lang="en-GB" sz="8000" dirty="0" smtClean="0"/>
              <a:t>We say two point two, three.</a:t>
            </a:r>
          </a:p>
          <a:p>
            <a:pPr marL="0" indent="0">
              <a:buNone/>
            </a:pPr>
            <a:r>
              <a:rPr lang="en-GB" sz="8000" dirty="0" smtClean="0"/>
              <a:t>What is the value of the underlined digit?</a:t>
            </a:r>
          </a:p>
          <a:p>
            <a:pPr marL="0" indent="0">
              <a:buNone/>
            </a:pPr>
            <a:r>
              <a:rPr lang="en-GB" sz="8000" dirty="0" smtClean="0"/>
              <a:t>2.2</a:t>
            </a:r>
            <a:r>
              <a:rPr lang="en-GB" sz="8000" u="sng" dirty="0" smtClean="0"/>
              <a:t>3 </a:t>
            </a:r>
            <a:r>
              <a:rPr lang="en-GB" sz="8000" dirty="0" smtClean="0"/>
              <a:t>= 3 hundredths</a:t>
            </a:r>
            <a:endParaRPr lang="en-GB" sz="8000" u="sng" dirty="0" smtClean="0"/>
          </a:p>
          <a:p>
            <a:pPr marL="0" indent="0">
              <a:buNone/>
            </a:pPr>
            <a:endParaRPr lang="en-GB" dirty="0" smtClean="0"/>
          </a:p>
          <a:p>
            <a:pPr marL="0" indent="0">
              <a:buNone/>
            </a:pPr>
            <a:endParaRPr lang="en-GB" dirty="0"/>
          </a:p>
          <a:p>
            <a:pPr marL="0" indent="0">
              <a:buNone/>
            </a:pPr>
            <a:r>
              <a:rPr lang="en-GB" dirty="0" smtClean="0"/>
              <a:t>                                    </a:t>
            </a:r>
          </a:p>
          <a:p>
            <a:pPr marL="0" indent="0">
              <a:buNone/>
            </a:pPr>
            <a:r>
              <a:rPr lang="en-GB" dirty="0">
                <a:solidFill>
                  <a:srgbClr val="FF0000"/>
                </a:solidFill>
              </a:rPr>
              <a:t> </a:t>
            </a:r>
            <a:r>
              <a:rPr lang="en-GB" dirty="0" smtClean="0">
                <a:solidFill>
                  <a:srgbClr val="FF0000"/>
                </a:solidFill>
              </a:rPr>
              <a:t>                                  </a:t>
            </a:r>
            <a:endParaRPr lang="en-GB" dirty="0">
              <a:solidFill>
                <a:srgbClr val="FF0000"/>
              </a:solidFill>
            </a:endParaRPr>
          </a:p>
        </p:txBody>
      </p:sp>
      <p:pic>
        <p:nvPicPr>
          <p:cNvPr id="8" name="Google Shape;512;g8b4d2e1100_0_172"/>
          <p:cNvPicPr preferRelativeResize="0"/>
          <p:nvPr/>
        </p:nvPicPr>
        <p:blipFill>
          <a:blip r:embed="rId5">
            <a:alphaModFix/>
          </a:blip>
          <a:stretch>
            <a:fillRect/>
          </a:stretch>
        </p:blipFill>
        <p:spPr>
          <a:xfrm>
            <a:off x="5209308" y="4052796"/>
            <a:ext cx="6726659" cy="1863095"/>
          </a:xfrm>
          <a:prstGeom prst="rect">
            <a:avLst/>
          </a:prstGeom>
          <a:noFill/>
          <a:ln>
            <a:noFill/>
          </a:ln>
        </p:spPr>
      </p:pic>
      <p:pic>
        <p:nvPicPr>
          <p:cNvPr id="10" name="Google Shape;519;g8b4d2e1100_0_172"/>
          <p:cNvPicPr preferRelativeResize="0"/>
          <p:nvPr/>
        </p:nvPicPr>
        <p:blipFill rotWithShape="1">
          <a:blip r:embed="rId6">
            <a:alphaModFix/>
          </a:blip>
          <a:srcRect/>
          <a:stretch/>
        </p:blipFill>
        <p:spPr>
          <a:xfrm>
            <a:off x="6802582" y="4695856"/>
            <a:ext cx="290946" cy="333344"/>
          </a:xfrm>
          <a:prstGeom prst="rect">
            <a:avLst/>
          </a:prstGeom>
          <a:noFill/>
          <a:ln>
            <a:noFill/>
          </a:ln>
        </p:spPr>
      </p:pic>
      <p:pic>
        <p:nvPicPr>
          <p:cNvPr id="11" name="Google Shape;519;g8b4d2e1100_0_172"/>
          <p:cNvPicPr preferRelativeResize="0"/>
          <p:nvPr/>
        </p:nvPicPr>
        <p:blipFill rotWithShape="1">
          <a:blip r:embed="rId6">
            <a:alphaModFix/>
          </a:blip>
          <a:srcRect/>
          <a:stretch/>
        </p:blipFill>
        <p:spPr>
          <a:xfrm>
            <a:off x="7204056" y="4695856"/>
            <a:ext cx="290946" cy="333344"/>
          </a:xfrm>
          <a:prstGeom prst="rect">
            <a:avLst/>
          </a:prstGeom>
          <a:noFill/>
          <a:ln>
            <a:noFill/>
          </a:ln>
        </p:spPr>
      </p:pic>
      <p:pic>
        <p:nvPicPr>
          <p:cNvPr id="12" name="Google Shape;515;g8b4d2e1100_0_172"/>
          <p:cNvPicPr preferRelativeResize="0"/>
          <p:nvPr/>
        </p:nvPicPr>
        <p:blipFill rotWithShape="1">
          <a:blip r:embed="rId7">
            <a:alphaModFix/>
          </a:blip>
          <a:srcRect/>
          <a:stretch/>
        </p:blipFill>
        <p:spPr>
          <a:xfrm>
            <a:off x="7985691" y="4634247"/>
            <a:ext cx="437874" cy="394953"/>
          </a:xfrm>
          <a:prstGeom prst="rect">
            <a:avLst/>
          </a:prstGeom>
          <a:noFill/>
          <a:ln>
            <a:noFill/>
          </a:ln>
        </p:spPr>
      </p:pic>
      <p:pic>
        <p:nvPicPr>
          <p:cNvPr id="13" name="Google Shape;515;g8b4d2e1100_0_172"/>
          <p:cNvPicPr preferRelativeResize="0"/>
          <p:nvPr/>
        </p:nvPicPr>
        <p:blipFill rotWithShape="1">
          <a:blip r:embed="rId7">
            <a:alphaModFix/>
          </a:blip>
          <a:srcRect/>
          <a:stretch/>
        </p:blipFill>
        <p:spPr>
          <a:xfrm>
            <a:off x="8476381" y="4634247"/>
            <a:ext cx="437874" cy="394953"/>
          </a:xfrm>
          <a:prstGeom prst="rect">
            <a:avLst/>
          </a:prstGeom>
          <a:noFill/>
          <a:ln>
            <a:noFill/>
          </a:ln>
        </p:spPr>
      </p:pic>
      <p:pic>
        <p:nvPicPr>
          <p:cNvPr id="14" name="Google Shape;516;g8b4d2e1100_0_172"/>
          <p:cNvPicPr preferRelativeResize="0"/>
          <p:nvPr/>
        </p:nvPicPr>
        <p:blipFill rotWithShape="1">
          <a:blip r:embed="rId8">
            <a:alphaModFix/>
          </a:blip>
          <a:srcRect/>
          <a:stretch/>
        </p:blipFill>
        <p:spPr>
          <a:xfrm>
            <a:off x="9331582" y="4609799"/>
            <a:ext cx="380454" cy="419402"/>
          </a:xfrm>
          <a:prstGeom prst="rect">
            <a:avLst/>
          </a:prstGeom>
          <a:noFill/>
          <a:ln>
            <a:noFill/>
          </a:ln>
        </p:spPr>
      </p:pic>
      <p:pic>
        <p:nvPicPr>
          <p:cNvPr id="15" name="Google Shape;516;g8b4d2e1100_0_172"/>
          <p:cNvPicPr preferRelativeResize="0"/>
          <p:nvPr/>
        </p:nvPicPr>
        <p:blipFill rotWithShape="1">
          <a:blip r:embed="rId8">
            <a:alphaModFix/>
          </a:blip>
          <a:srcRect/>
          <a:stretch/>
        </p:blipFill>
        <p:spPr>
          <a:xfrm>
            <a:off x="9777810" y="4622022"/>
            <a:ext cx="380454" cy="419402"/>
          </a:xfrm>
          <a:prstGeom prst="rect">
            <a:avLst/>
          </a:prstGeom>
          <a:noFill/>
          <a:ln>
            <a:noFill/>
          </a:ln>
        </p:spPr>
      </p:pic>
      <p:pic>
        <p:nvPicPr>
          <p:cNvPr id="16" name="Google Shape;516;g8b4d2e1100_0_172"/>
          <p:cNvPicPr preferRelativeResize="0"/>
          <p:nvPr/>
        </p:nvPicPr>
        <p:blipFill rotWithShape="1">
          <a:blip r:embed="rId8">
            <a:alphaModFix/>
          </a:blip>
          <a:srcRect/>
          <a:stretch/>
        </p:blipFill>
        <p:spPr>
          <a:xfrm>
            <a:off x="9521809" y="5093870"/>
            <a:ext cx="380454" cy="419402"/>
          </a:xfrm>
          <a:prstGeom prst="rect">
            <a:avLst/>
          </a:prstGeom>
          <a:noFill/>
          <a:ln>
            <a:noFill/>
          </a:ln>
        </p:spPr>
      </p:pic>
    </p:spTree>
    <p:extLst>
      <p:ext uri="{BB962C8B-B14F-4D97-AF65-F5344CB8AC3E}">
        <p14:creationId xmlns:p14="http://schemas.microsoft.com/office/powerpoint/2010/main" val="330069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5" name="Title 4"/>
          <p:cNvSpPr>
            <a:spLocks noGrp="1"/>
          </p:cNvSpPr>
          <p:nvPr>
            <p:ph type="title"/>
          </p:nvPr>
        </p:nvSpPr>
        <p:spPr/>
        <p:txBody>
          <a:bodyPr/>
          <a:lstStyle/>
          <a:p>
            <a:r>
              <a:rPr lang="en-GB" dirty="0" smtClean="0"/>
              <a:t>What is the value of the underlined digit?</a:t>
            </a:r>
            <a:endParaRPr lang="en-GB" dirty="0"/>
          </a:p>
        </p:txBody>
      </p:sp>
      <p:sp>
        <p:nvSpPr>
          <p:cNvPr id="6" name="Content Placeholder 5"/>
          <p:cNvSpPr>
            <a:spLocks noGrp="1"/>
          </p:cNvSpPr>
          <p:nvPr>
            <p:ph idx="1"/>
          </p:nvPr>
        </p:nvSpPr>
        <p:spPr>
          <a:xfrm>
            <a:off x="595745" y="1525555"/>
            <a:ext cx="10758055" cy="4351338"/>
          </a:xfrm>
        </p:spPr>
        <p:txBody>
          <a:bodyPr/>
          <a:lstStyle/>
          <a:p>
            <a:pPr marL="0" indent="0">
              <a:buNone/>
            </a:pPr>
            <a:r>
              <a:rPr lang="en-GB" dirty="0" smtClean="0"/>
              <a:t>24.8</a:t>
            </a:r>
            <a:r>
              <a:rPr lang="en-GB" u="sng" dirty="0" smtClean="0"/>
              <a:t>9</a:t>
            </a:r>
          </a:p>
          <a:p>
            <a:pPr marL="0" indent="0">
              <a:buNone/>
            </a:pPr>
            <a:endParaRPr lang="en-GB" u="sng" dirty="0"/>
          </a:p>
          <a:p>
            <a:pPr marL="0" indent="0">
              <a:buNone/>
            </a:pPr>
            <a:r>
              <a:rPr lang="en-GB" dirty="0" smtClean="0"/>
              <a:t>You can draw the place value</a:t>
            </a:r>
          </a:p>
          <a:p>
            <a:pPr marL="0" indent="0">
              <a:buNone/>
            </a:pPr>
            <a:r>
              <a:rPr lang="en-GB" dirty="0"/>
              <a:t>c</a:t>
            </a:r>
            <a:r>
              <a:rPr lang="en-GB" dirty="0" smtClean="0"/>
              <a:t>ounters if it helps.</a:t>
            </a:r>
          </a:p>
          <a:p>
            <a:pPr marL="0" indent="0">
              <a:buNone/>
            </a:pPr>
            <a:endParaRPr lang="en-GB" dirty="0"/>
          </a:p>
          <a:p>
            <a:pPr marL="0" indent="0">
              <a:buNone/>
            </a:pPr>
            <a:r>
              <a:rPr lang="en-GB" dirty="0" smtClean="0"/>
              <a:t>When we say the number it is twenty-four point eight, nine.</a:t>
            </a:r>
          </a:p>
          <a:p>
            <a:pPr marL="0" indent="0">
              <a:buNone/>
            </a:pPr>
            <a:r>
              <a:rPr lang="en-GB" dirty="0" smtClean="0"/>
              <a:t>The 9 is underlined, the 9 represents hundredths.</a:t>
            </a:r>
          </a:p>
          <a:p>
            <a:pPr marL="0" indent="0">
              <a:buNone/>
            </a:pPr>
            <a:r>
              <a:rPr lang="en-GB" dirty="0" smtClean="0"/>
              <a:t>= 9 hundredths.</a:t>
            </a:r>
            <a:endParaRPr lang="en-GB" dirty="0"/>
          </a:p>
        </p:txBody>
      </p:sp>
      <p:pic>
        <p:nvPicPr>
          <p:cNvPr id="7" name="Google Shape;512;g8b4d2e1100_0_172"/>
          <p:cNvPicPr preferRelativeResize="0"/>
          <p:nvPr/>
        </p:nvPicPr>
        <p:blipFill>
          <a:blip r:embed="rId4">
            <a:alphaModFix/>
          </a:blip>
          <a:stretch>
            <a:fillRect/>
          </a:stretch>
        </p:blipFill>
        <p:spPr>
          <a:xfrm>
            <a:off x="5264728" y="1862702"/>
            <a:ext cx="6193762" cy="1976831"/>
          </a:xfrm>
          <a:prstGeom prst="rect">
            <a:avLst/>
          </a:prstGeom>
          <a:noFill/>
          <a:ln>
            <a:noFill/>
          </a:ln>
        </p:spPr>
      </p:pic>
    </p:spTree>
    <p:extLst>
      <p:ext uri="{BB962C8B-B14F-4D97-AF65-F5344CB8AC3E}">
        <p14:creationId xmlns:p14="http://schemas.microsoft.com/office/powerpoint/2010/main" val="160422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5" name="Title 4"/>
          <p:cNvSpPr>
            <a:spLocks noGrp="1"/>
          </p:cNvSpPr>
          <p:nvPr>
            <p:ph type="title"/>
          </p:nvPr>
        </p:nvSpPr>
        <p:spPr/>
        <p:txBody>
          <a:bodyPr/>
          <a:lstStyle/>
          <a:p>
            <a:r>
              <a:rPr lang="en-GB" dirty="0" smtClean="0"/>
              <a:t>Write down the value of the underlined digit</a:t>
            </a:r>
            <a:endParaRPr lang="en-GB" dirty="0"/>
          </a:p>
        </p:txBody>
      </p:sp>
      <p:sp>
        <p:nvSpPr>
          <p:cNvPr id="6" name="Content Placeholder 5"/>
          <p:cNvSpPr>
            <a:spLocks noGrp="1"/>
          </p:cNvSpPr>
          <p:nvPr>
            <p:ph idx="1"/>
          </p:nvPr>
        </p:nvSpPr>
        <p:spPr/>
        <p:txBody>
          <a:bodyPr>
            <a:normAutofit/>
          </a:bodyPr>
          <a:lstStyle/>
          <a:p>
            <a:pPr marL="0" indent="0" algn="ctr">
              <a:buNone/>
            </a:pPr>
            <a:r>
              <a:rPr lang="en-GB" sz="5400" dirty="0" smtClean="0"/>
              <a:t>356.8</a:t>
            </a:r>
            <a:r>
              <a:rPr lang="en-GB" sz="5400" u="sng" dirty="0" smtClean="0"/>
              <a:t>1</a:t>
            </a:r>
            <a:endParaRPr lang="en-GB" sz="5400" u="sng" dirty="0"/>
          </a:p>
        </p:txBody>
      </p:sp>
    </p:spTree>
    <p:extLst>
      <p:ext uri="{BB962C8B-B14F-4D97-AF65-F5344CB8AC3E}">
        <p14:creationId xmlns:p14="http://schemas.microsoft.com/office/powerpoint/2010/main" val="309222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5" name="Title 4"/>
          <p:cNvSpPr>
            <a:spLocks noGrp="1"/>
          </p:cNvSpPr>
          <p:nvPr>
            <p:ph type="title"/>
          </p:nvPr>
        </p:nvSpPr>
        <p:spPr/>
        <p:txBody>
          <a:bodyPr/>
          <a:lstStyle/>
          <a:p>
            <a:r>
              <a:rPr lang="en-GB" dirty="0" smtClean="0"/>
              <a:t>Write down the value of the underlined digit</a:t>
            </a:r>
            <a:endParaRPr lang="en-GB" dirty="0"/>
          </a:p>
        </p:txBody>
      </p:sp>
      <p:sp>
        <p:nvSpPr>
          <p:cNvPr id="6" name="Content Placeholder 5"/>
          <p:cNvSpPr>
            <a:spLocks noGrp="1"/>
          </p:cNvSpPr>
          <p:nvPr>
            <p:ph idx="1"/>
          </p:nvPr>
        </p:nvSpPr>
        <p:spPr/>
        <p:txBody>
          <a:bodyPr>
            <a:normAutofit/>
          </a:bodyPr>
          <a:lstStyle/>
          <a:p>
            <a:pPr marL="0" indent="0" algn="ctr">
              <a:buNone/>
            </a:pPr>
            <a:r>
              <a:rPr lang="en-GB" sz="5400" dirty="0" smtClean="0"/>
              <a:t>356.8</a:t>
            </a:r>
            <a:r>
              <a:rPr lang="en-GB" sz="5400" u="sng" dirty="0" smtClean="0"/>
              <a:t>1</a:t>
            </a:r>
          </a:p>
          <a:p>
            <a:pPr marL="0" indent="0" algn="ctr">
              <a:buNone/>
            </a:pPr>
            <a:endParaRPr lang="en-GB" sz="5400" u="sng" dirty="0"/>
          </a:p>
          <a:p>
            <a:pPr marL="0" indent="0" algn="ctr">
              <a:buNone/>
            </a:pPr>
            <a:r>
              <a:rPr lang="en-GB" sz="5400" dirty="0" smtClean="0"/>
              <a:t>The digit underlined is 1 hundredth</a:t>
            </a:r>
            <a:endParaRPr lang="en-GB" sz="5400" dirty="0"/>
          </a:p>
        </p:txBody>
      </p:sp>
    </p:spTree>
    <p:extLst>
      <p:ext uri="{BB962C8B-B14F-4D97-AF65-F5344CB8AC3E}">
        <p14:creationId xmlns:p14="http://schemas.microsoft.com/office/powerpoint/2010/main" val="179009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Write down the value of the underlined digit</a:t>
            </a:r>
            <a:endParaRPr lang="en-GB" dirty="0"/>
          </a:p>
        </p:txBody>
      </p:sp>
      <p:sp>
        <p:nvSpPr>
          <p:cNvPr id="5" name="Content Placeholder 4"/>
          <p:cNvSpPr>
            <a:spLocks noGrp="1"/>
          </p:cNvSpPr>
          <p:nvPr>
            <p:ph idx="1"/>
          </p:nvPr>
        </p:nvSpPr>
        <p:spPr/>
        <p:txBody>
          <a:bodyPr/>
          <a:lstStyle/>
          <a:p>
            <a:pPr marL="514350" indent="-514350">
              <a:buAutoNum type="arabicPeriod"/>
            </a:pPr>
            <a:r>
              <a:rPr lang="en-GB" dirty="0" smtClean="0"/>
              <a:t>245.6</a:t>
            </a:r>
            <a:r>
              <a:rPr lang="en-GB" u="sng" dirty="0" smtClean="0"/>
              <a:t>4 </a:t>
            </a:r>
            <a:r>
              <a:rPr lang="en-GB" dirty="0" smtClean="0"/>
              <a:t>                            </a:t>
            </a:r>
            <a:r>
              <a:rPr lang="en-GB" u="sng" dirty="0" smtClean="0"/>
              <a:t>Extension:</a:t>
            </a:r>
          </a:p>
          <a:p>
            <a:pPr marL="514350" indent="-514350">
              <a:buAutoNum type="arabicPeriod"/>
            </a:pPr>
            <a:r>
              <a:rPr lang="en-GB" dirty="0" smtClean="0"/>
              <a:t>341.</a:t>
            </a:r>
            <a:r>
              <a:rPr lang="en-GB" u="sng" dirty="0" smtClean="0"/>
              <a:t>5</a:t>
            </a:r>
            <a:r>
              <a:rPr lang="en-GB" dirty="0" smtClean="0"/>
              <a:t>2</a:t>
            </a:r>
          </a:p>
          <a:p>
            <a:pPr marL="514350" indent="-514350">
              <a:buAutoNum type="arabicPeriod"/>
            </a:pPr>
            <a:r>
              <a:rPr lang="en-GB" dirty="0" smtClean="0"/>
              <a:t>429.</a:t>
            </a:r>
            <a:r>
              <a:rPr lang="en-GB" u="sng" dirty="0" smtClean="0"/>
              <a:t>0</a:t>
            </a:r>
            <a:r>
              <a:rPr lang="en-GB" dirty="0" smtClean="0"/>
              <a:t>1</a:t>
            </a:r>
          </a:p>
          <a:p>
            <a:pPr marL="514350" indent="-514350">
              <a:buAutoNum type="arabicPeriod"/>
            </a:pPr>
            <a:r>
              <a:rPr lang="en-GB" dirty="0" smtClean="0"/>
              <a:t>612.2</a:t>
            </a:r>
            <a:r>
              <a:rPr lang="en-GB" u="sng" dirty="0" smtClean="0"/>
              <a:t>0</a:t>
            </a:r>
          </a:p>
          <a:p>
            <a:pPr marL="514350" indent="-514350">
              <a:buAutoNum type="arabicPeriod"/>
            </a:pPr>
            <a:r>
              <a:rPr lang="en-GB" dirty="0" smtClean="0"/>
              <a:t>568.</a:t>
            </a:r>
            <a:r>
              <a:rPr lang="en-GB" u="sng" dirty="0" smtClean="0"/>
              <a:t>9</a:t>
            </a:r>
            <a:r>
              <a:rPr lang="en-GB" dirty="0" smtClean="0"/>
              <a:t>1</a:t>
            </a:r>
          </a:p>
          <a:p>
            <a:pPr marL="514350" indent="-514350">
              <a:buAutoNum type="arabicPeriod"/>
            </a:pPr>
            <a:r>
              <a:rPr lang="en-GB" dirty="0" smtClean="0"/>
              <a:t>782.1</a:t>
            </a:r>
            <a:r>
              <a:rPr lang="en-GB" u="sng" dirty="0" smtClean="0"/>
              <a:t>7</a:t>
            </a:r>
          </a:p>
          <a:p>
            <a:pPr marL="514350" indent="-514350">
              <a:buAutoNum type="arabicPeriod"/>
            </a:pPr>
            <a:r>
              <a:rPr lang="en-GB" dirty="0" smtClean="0"/>
              <a:t>456.</a:t>
            </a:r>
            <a:r>
              <a:rPr lang="en-GB" u="sng" dirty="0" smtClean="0"/>
              <a:t>8</a:t>
            </a:r>
            <a:r>
              <a:rPr lang="en-GB" dirty="0" smtClean="0"/>
              <a:t>2</a:t>
            </a:r>
          </a:p>
          <a:p>
            <a:pPr marL="514350" indent="-514350">
              <a:buAutoNum type="arabicPeriod"/>
            </a:pPr>
            <a:r>
              <a:rPr lang="en-GB" dirty="0" smtClean="0"/>
              <a:t>901.0</a:t>
            </a:r>
            <a:r>
              <a:rPr lang="en-GB" u="sng" dirty="0" smtClean="0"/>
              <a:t>6</a:t>
            </a:r>
            <a:endParaRPr lang="en-GB" u="sng" dirty="0"/>
          </a:p>
          <a:p>
            <a:pPr marL="514350" indent="-514350">
              <a:buAutoNum type="arabicPeriod"/>
            </a:pPr>
            <a:endParaRPr lang="en-GB" dirty="0"/>
          </a:p>
        </p:txBody>
      </p:sp>
      <p:pic>
        <p:nvPicPr>
          <p:cNvPr id="6" name="Picture 5"/>
          <p:cNvPicPr>
            <a:picLocks noChangeAspect="1"/>
          </p:cNvPicPr>
          <p:nvPr/>
        </p:nvPicPr>
        <p:blipFill>
          <a:blip r:embed="rId3"/>
          <a:stretch>
            <a:fillRect/>
          </a:stretch>
        </p:blipFill>
        <p:spPr>
          <a:xfrm>
            <a:off x="6641523" y="1690688"/>
            <a:ext cx="4830040" cy="4712806"/>
          </a:xfrm>
          <a:prstGeom prst="rect">
            <a:avLst/>
          </a:prstGeom>
        </p:spPr>
      </p:pic>
    </p:spTree>
    <p:extLst>
      <p:ext uri="{BB962C8B-B14F-4D97-AF65-F5344CB8AC3E}">
        <p14:creationId xmlns:p14="http://schemas.microsoft.com/office/powerpoint/2010/main" val="3628091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Lets check:</a:t>
            </a:r>
            <a:endParaRPr lang="en-GB" dirty="0"/>
          </a:p>
        </p:txBody>
      </p:sp>
      <p:sp>
        <p:nvSpPr>
          <p:cNvPr id="5" name="Content Placeholder 4"/>
          <p:cNvSpPr>
            <a:spLocks noGrp="1"/>
          </p:cNvSpPr>
          <p:nvPr>
            <p:ph idx="1"/>
          </p:nvPr>
        </p:nvSpPr>
        <p:spPr/>
        <p:txBody>
          <a:bodyPr/>
          <a:lstStyle/>
          <a:p>
            <a:pPr marL="514350" indent="-514350">
              <a:buAutoNum type="arabicPeriod"/>
            </a:pPr>
            <a:r>
              <a:rPr lang="en-GB" dirty="0" smtClean="0"/>
              <a:t>245.6</a:t>
            </a:r>
            <a:r>
              <a:rPr lang="en-GB" u="sng" dirty="0" smtClean="0"/>
              <a:t>4</a:t>
            </a:r>
            <a:r>
              <a:rPr lang="en-GB" dirty="0" smtClean="0"/>
              <a:t> = 4 hundredths </a:t>
            </a:r>
            <a:endParaRPr lang="en-GB" u="sng" dirty="0" smtClean="0"/>
          </a:p>
          <a:p>
            <a:pPr marL="514350" indent="-514350">
              <a:buAutoNum type="arabicPeriod"/>
            </a:pPr>
            <a:r>
              <a:rPr lang="en-GB" dirty="0" smtClean="0"/>
              <a:t>341.</a:t>
            </a:r>
            <a:r>
              <a:rPr lang="en-GB" u="sng" dirty="0" smtClean="0"/>
              <a:t>5</a:t>
            </a:r>
            <a:r>
              <a:rPr lang="en-GB" dirty="0" smtClean="0"/>
              <a:t>2 = 5 tenths</a:t>
            </a:r>
          </a:p>
          <a:p>
            <a:pPr marL="514350" indent="-514350">
              <a:buAutoNum type="arabicPeriod"/>
            </a:pPr>
            <a:r>
              <a:rPr lang="en-GB" dirty="0" smtClean="0"/>
              <a:t>429.</a:t>
            </a:r>
            <a:r>
              <a:rPr lang="en-GB" u="sng" dirty="0" smtClean="0"/>
              <a:t>0</a:t>
            </a:r>
            <a:r>
              <a:rPr lang="en-GB" dirty="0" smtClean="0"/>
              <a:t>1 = 0 tenths</a:t>
            </a:r>
          </a:p>
          <a:p>
            <a:pPr marL="514350" indent="-514350">
              <a:buAutoNum type="arabicPeriod"/>
            </a:pPr>
            <a:r>
              <a:rPr lang="en-GB" dirty="0" smtClean="0"/>
              <a:t>612.2</a:t>
            </a:r>
            <a:r>
              <a:rPr lang="en-GB" u="sng" dirty="0" smtClean="0"/>
              <a:t>0 </a:t>
            </a:r>
            <a:r>
              <a:rPr lang="en-GB" dirty="0" smtClean="0"/>
              <a:t>= 0 hundredths</a:t>
            </a:r>
            <a:endParaRPr lang="en-GB" u="sng" dirty="0" smtClean="0"/>
          </a:p>
          <a:p>
            <a:pPr marL="514350" indent="-514350">
              <a:buAutoNum type="arabicPeriod"/>
            </a:pPr>
            <a:r>
              <a:rPr lang="en-GB" dirty="0" smtClean="0"/>
              <a:t>568.</a:t>
            </a:r>
            <a:r>
              <a:rPr lang="en-GB" u="sng" dirty="0" smtClean="0"/>
              <a:t>9</a:t>
            </a:r>
            <a:r>
              <a:rPr lang="en-GB" dirty="0" smtClean="0"/>
              <a:t>1 = 9 tenths</a:t>
            </a:r>
          </a:p>
          <a:p>
            <a:pPr marL="514350" indent="-514350">
              <a:buAutoNum type="arabicPeriod"/>
            </a:pPr>
            <a:r>
              <a:rPr lang="en-GB" dirty="0" smtClean="0"/>
              <a:t>782.1</a:t>
            </a:r>
            <a:r>
              <a:rPr lang="en-GB" u="sng" dirty="0" smtClean="0"/>
              <a:t>7 </a:t>
            </a:r>
            <a:r>
              <a:rPr lang="en-GB" dirty="0" smtClean="0"/>
              <a:t>= 7 hundredths</a:t>
            </a:r>
            <a:endParaRPr lang="en-GB" u="sng" dirty="0" smtClean="0"/>
          </a:p>
          <a:p>
            <a:pPr marL="514350" indent="-514350">
              <a:buAutoNum type="arabicPeriod"/>
            </a:pPr>
            <a:r>
              <a:rPr lang="en-GB" dirty="0" smtClean="0"/>
              <a:t>456.</a:t>
            </a:r>
            <a:r>
              <a:rPr lang="en-GB" u="sng" dirty="0" smtClean="0"/>
              <a:t>8</a:t>
            </a:r>
            <a:r>
              <a:rPr lang="en-GB" dirty="0" smtClean="0"/>
              <a:t>2 = 8 tenths</a:t>
            </a:r>
          </a:p>
          <a:p>
            <a:pPr marL="514350" indent="-514350">
              <a:buAutoNum type="arabicPeriod"/>
            </a:pPr>
            <a:r>
              <a:rPr lang="en-GB" dirty="0" smtClean="0"/>
              <a:t>901.0</a:t>
            </a:r>
            <a:r>
              <a:rPr lang="en-GB" u="sng" dirty="0" smtClean="0"/>
              <a:t>6 </a:t>
            </a:r>
            <a:r>
              <a:rPr lang="en-GB" dirty="0" smtClean="0"/>
              <a:t>= 6 hundredths</a:t>
            </a:r>
            <a:endParaRPr lang="en-GB" u="sng" dirty="0"/>
          </a:p>
          <a:p>
            <a:pPr marL="514350" indent="-514350">
              <a:buAutoNum type="arabicPeriod"/>
            </a:pPr>
            <a:endParaRPr lang="en-GB" dirty="0"/>
          </a:p>
        </p:txBody>
      </p:sp>
      <p:pic>
        <p:nvPicPr>
          <p:cNvPr id="6" name="Picture 5"/>
          <p:cNvPicPr>
            <a:picLocks noChangeAspect="1"/>
          </p:cNvPicPr>
          <p:nvPr/>
        </p:nvPicPr>
        <p:blipFill>
          <a:blip r:embed="rId3"/>
          <a:stretch>
            <a:fillRect/>
          </a:stretch>
        </p:blipFill>
        <p:spPr>
          <a:xfrm>
            <a:off x="6394739" y="1457757"/>
            <a:ext cx="4667250" cy="4524375"/>
          </a:xfrm>
          <a:prstGeom prst="rect">
            <a:avLst/>
          </a:prstGeom>
        </p:spPr>
      </p:pic>
    </p:spTree>
    <p:extLst>
      <p:ext uri="{BB962C8B-B14F-4D97-AF65-F5344CB8AC3E}">
        <p14:creationId xmlns:p14="http://schemas.microsoft.com/office/powerpoint/2010/main" val="5455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22.02.21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938992"/>
          </a:xfrm>
          <a:prstGeom prst="rect">
            <a:avLst/>
          </a:prstGeom>
          <a:noFill/>
        </p:spPr>
        <p:txBody>
          <a:bodyPr wrap="square" rtlCol="0">
            <a:spAutoFit/>
          </a:bodyPr>
          <a:lstStyle/>
          <a:p>
            <a:r>
              <a:rPr lang="en-GB" sz="4000" u="sng" dirty="0" smtClean="0">
                <a:solidFill>
                  <a:prstClr val="black"/>
                </a:solidFill>
              </a:rPr>
              <a:t>L.O</a:t>
            </a:r>
            <a:r>
              <a:rPr lang="en-GB" sz="4000" u="sng" dirty="0" smtClean="0">
                <a:solidFill>
                  <a:prstClr val="black"/>
                </a:solidFill>
              </a:rPr>
              <a:t>: </a:t>
            </a:r>
            <a:r>
              <a:rPr lang="en-GB" sz="4000" b="0" i="0" u="sng" dirty="0" smtClean="0">
                <a:solidFill>
                  <a:srgbClr val="000000"/>
                </a:solidFill>
                <a:effectLst/>
              </a:rPr>
              <a:t>To </a:t>
            </a:r>
            <a:r>
              <a:rPr lang="en-GB" sz="4000" b="0" i="0" u="sng" dirty="0" smtClean="0">
                <a:solidFill>
                  <a:srgbClr val="000000"/>
                </a:solidFill>
                <a:effectLst/>
              </a:rPr>
              <a:t>be able to identify the place value of decimal numbers</a:t>
            </a:r>
            <a:r>
              <a:rPr lang="en-GB" sz="4000" u="sng" dirty="0">
                <a:solidFill>
                  <a:prstClr val="black"/>
                </a:solidFill>
              </a:rPr>
              <a:t>.</a:t>
            </a:r>
          </a:p>
          <a:p>
            <a:pPr algn="l"/>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1695837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92500" lnSpcReduction="20000"/>
          </a:bodyPr>
          <a:lstStyle/>
          <a:p>
            <a:r>
              <a:rPr lang="en-GB"/>
              <a:t>Spend at least 15mins practising your times-tables.</a:t>
            </a:r>
          </a:p>
          <a:p>
            <a:endParaRPr lang="en-GB"/>
          </a:p>
          <a:p>
            <a:r>
              <a:rPr lang="en-GB"/>
              <a:t>This can be done on TTRS, hit the button or any other times-table website.</a:t>
            </a:r>
            <a:endParaRPr lang="en-GB">
              <a:cs typeface="Calibri"/>
            </a:endParaRPr>
          </a:p>
          <a:p>
            <a:pPr marL="0" indent="0">
              <a:buNone/>
            </a:pPr>
            <a:endParaRPr lang="en-GB"/>
          </a:p>
          <a:p>
            <a:pPr marL="0" indent="0">
              <a:buNone/>
            </a:pPr>
            <a:r>
              <a:rPr lang="en-GB"/>
              <a:t>Use the Times-Tables Rock Stars app or website.</a:t>
            </a:r>
            <a:endParaRPr lang="en-GB">
              <a:cs typeface="Calibri"/>
            </a:endParaRPr>
          </a:p>
          <a:p>
            <a:pPr marL="0" indent="0">
              <a:buNone/>
            </a:pPr>
            <a:r>
              <a:rPr lang="en-GB"/>
              <a:t>Alternatively, copy and paste the following link into a web browser:</a:t>
            </a:r>
          </a:p>
          <a:p>
            <a:pPr marL="0" indent="0">
              <a:buNone/>
            </a:pPr>
            <a:r>
              <a:rPr lang="en-GB" sz="1700">
                <a:hlinkClick r:id="rId2"/>
              </a:rPr>
              <a:t>https://www.topmarks.co.uk/maths-games/7-11-years/times-tables</a:t>
            </a:r>
            <a:endParaRPr lang="en-GB" sz="1700"/>
          </a:p>
          <a:p>
            <a:pPr marL="0" indent="0">
              <a:buNone/>
            </a:pPr>
            <a:endParaRPr lang="en-GB" sz="1125"/>
          </a:p>
          <a:p>
            <a:endParaRPr lang="en-GB"/>
          </a:p>
        </p:txBody>
      </p:sp>
      <p:pic>
        <p:nvPicPr>
          <p:cNvPr id="7" name="Picture 6"/>
          <p:cNvPicPr>
            <a:picLocks noChangeAspect="1"/>
          </p:cNvPicPr>
          <p:nvPr/>
        </p:nvPicPr>
        <p:blipFill>
          <a:blip r:embed="rId3"/>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BACFCFC-9A02-B249-9326-2E297DC6B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Tree>
    <p:extLst>
      <p:ext uri="{BB962C8B-B14F-4D97-AF65-F5344CB8AC3E}">
        <p14:creationId xmlns:p14="http://schemas.microsoft.com/office/powerpoint/2010/main" val="1340248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2132705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23.02.21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938992"/>
          </a:xfrm>
          <a:prstGeom prst="rect">
            <a:avLst/>
          </a:prstGeom>
          <a:noFill/>
        </p:spPr>
        <p:txBody>
          <a:bodyPr wrap="square" rtlCol="0">
            <a:spAutoFit/>
          </a:bodyPr>
          <a:lstStyle/>
          <a:p>
            <a:r>
              <a:rPr lang="en-GB" sz="4000" u="sng" dirty="0" smtClean="0">
                <a:solidFill>
                  <a:prstClr val="black"/>
                </a:solidFill>
              </a:rPr>
              <a:t>L.O: </a:t>
            </a:r>
            <a:r>
              <a:rPr lang="en-GB" sz="4000" b="0" i="0" u="sng" dirty="0" smtClean="0">
                <a:solidFill>
                  <a:srgbClr val="000000"/>
                </a:solidFill>
                <a:effectLst/>
              </a:rPr>
              <a:t>To be able to identify the place value of decimal numbers</a:t>
            </a:r>
            <a:r>
              <a:rPr lang="en-GB" sz="4000" u="sng" dirty="0">
                <a:solidFill>
                  <a:prstClr val="black"/>
                </a:solidFill>
              </a:rPr>
              <a:t>.</a:t>
            </a:r>
          </a:p>
          <a:p>
            <a:pPr algn="l"/>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10689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a:xfrm>
            <a:off x="256032" y="141436"/>
            <a:ext cx="10515600" cy="1325563"/>
          </a:xfrm>
        </p:spPr>
        <p:txBody>
          <a:bodyPr/>
          <a:lstStyle/>
          <a:p>
            <a:r>
              <a:rPr lang="en-GB" dirty="0" smtClean="0"/>
              <a:t>3 decimal places</a:t>
            </a:r>
            <a:endParaRPr lang="en-GB" dirty="0"/>
          </a:p>
        </p:txBody>
      </p:sp>
      <p:sp>
        <p:nvSpPr>
          <p:cNvPr id="5" name="Content Placeholder 4"/>
          <p:cNvSpPr>
            <a:spLocks noGrp="1"/>
          </p:cNvSpPr>
          <p:nvPr>
            <p:ph idx="1"/>
          </p:nvPr>
        </p:nvSpPr>
        <p:spPr>
          <a:xfrm>
            <a:off x="256032" y="1405973"/>
            <a:ext cx="9005534" cy="4351338"/>
          </a:xfrm>
        </p:spPr>
        <p:txBody>
          <a:bodyPr>
            <a:normAutofit fontScale="77500" lnSpcReduction="20000"/>
          </a:bodyPr>
          <a:lstStyle/>
          <a:p>
            <a:pPr marL="0" indent="0">
              <a:buNone/>
            </a:pPr>
            <a:r>
              <a:rPr lang="en-GB" dirty="0" smtClean="0"/>
              <a:t>1 D. P = tenths</a:t>
            </a:r>
          </a:p>
          <a:p>
            <a:pPr marL="0" indent="0">
              <a:buNone/>
            </a:pPr>
            <a:r>
              <a:rPr lang="en-GB" dirty="0" smtClean="0"/>
              <a:t>2 D.P = hundredths</a:t>
            </a:r>
          </a:p>
          <a:p>
            <a:pPr marL="0" indent="0">
              <a:buNone/>
            </a:pPr>
            <a:r>
              <a:rPr lang="en-GB" dirty="0" smtClean="0"/>
              <a:t>3 D.P = thousandths </a:t>
            </a:r>
          </a:p>
          <a:p>
            <a:pPr marL="0" indent="0">
              <a:buNone/>
            </a:pPr>
            <a:endParaRPr lang="en-GB" dirty="0"/>
          </a:p>
          <a:p>
            <a:pPr marL="0" indent="0">
              <a:buNone/>
            </a:pPr>
            <a:r>
              <a:rPr lang="en-GB" dirty="0" smtClean="0"/>
              <a:t>10 thousandths make 1 hundredth.</a:t>
            </a:r>
          </a:p>
          <a:p>
            <a:pPr marL="0" indent="0">
              <a:buNone/>
            </a:pPr>
            <a:endParaRPr lang="en-GB" dirty="0" smtClean="0"/>
          </a:p>
          <a:p>
            <a:pPr marL="0" indent="0">
              <a:buNone/>
            </a:pPr>
            <a:r>
              <a:rPr lang="en-GB" dirty="0" smtClean="0"/>
              <a:t>Thousandths have a smaller value than hundredths.</a:t>
            </a:r>
          </a:p>
          <a:p>
            <a:pPr marL="0" indent="0">
              <a:buNone/>
            </a:pPr>
            <a:endParaRPr lang="en-GB" dirty="0" smtClean="0"/>
          </a:p>
          <a:p>
            <a:pPr marL="0" indent="0">
              <a:buNone/>
            </a:pPr>
            <a:r>
              <a:rPr lang="en-GB" dirty="0" smtClean="0"/>
              <a:t>100 thousandths make 1 tenth.</a:t>
            </a:r>
          </a:p>
          <a:p>
            <a:pPr marL="0" indent="0">
              <a:buNone/>
            </a:pPr>
            <a:endParaRPr lang="en-GB" dirty="0"/>
          </a:p>
          <a:p>
            <a:pPr marL="0" indent="0">
              <a:buNone/>
            </a:pPr>
            <a:r>
              <a:rPr lang="en-GB" dirty="0" smtClean="0"/>
              <a:t>If 4 tenths = 0.4, 4 hundredths = 0.04, what is 4 thousandths?</a:t>
            </a:r>
          </a:p>
          <a:p>
            <a:pPr marL="0" indent="0">
              <a:buNone/>
            </a:pPr>
            <a:r>
              <a:rPr lang="en-GB" dirty="0" smtClean="0"/>
              <a:t>0.004</a:t>
            </a:r>
            <a:endParaRPr lang="en-GB" dirty="0"/>
          </a:p>
        </p:txBody>
      </p:sp>
      <p:pic>
        <p:nvPicPr>
          <p:cNvPr id="7" name="Picture 6"/>
          <p:cNvPicPr>
            <a:picLocks noChangeAspect="1"/>
          </p:cNvPicPr>
          <p:nvPr/>
        </p:nvPicPr>
        <p:blipFill>
          <a:blip r:embed="rId3"/>
          <a:stretch>
            <a:fillRect/>
          </a:stretch>
        </p:blipFill>
        <p:spPr>
          <a:xfrm>
            <a:off x="6847930" y="1383306"/>
            <a:ext cx="4740566" cy="3236940"/>
          </a:xfrm>
          <a:prstGeom prst="rect">
            <a:avLst/>
          </a:prstGeom>
        </p:spPr>
      </p:pic>
      <p:pic>
        <p:nvPicPr>
          <p:cNvPr id="8" name="Picture 7">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696285"/>
            <a:ext cx="1321886" cy="981599"/>
          </a:xfrm>
          <a:prstGeom prst="rect">
            <a:avLst/>
          </a:prstGeom>
        </p:spPr>
      </p:pic>
    </p:spTree>
    <p:extLst>
      <p:ext uri="{BB962C8B-B14F-4D97-AF65-F5344CB8AC3E}">
        <p14:creationId xmlns:p14="http://schemas.microsoft.com/office/powerpoint/2010/main" val="891373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6328585" y="1111450"/>
            <a:ext cx="5105400" cy="1628775"/>
          </a:xfrm>
          <a:prstGeom prst="rect">
            <a:avLst/>
          </a:prstGeom>
        </p:spPr>
      </p:pic>
      <p:sp>
        <p:nvSpPr>
          <p:cNvPr id="6" name="Content Placeholder 5"/>
          <p:cNvSpPr>
            <a:spLocks noGrp="1"/>
          </p:cNvSpPr>
          <p:nvPr>
            <p:ph idx="1"/>
          </p:nvPr>
        </p:nvSpPr>
        <p:spPr>
          <a:xfrm>
            <a:off x="267462" y="579720"/>
            <a:ext cx="10515600" cy="5575930"/>
          </a:xfrm>
        </p:spPr>
        <p:txBody>
          <a:bodyPr/>
          <a:lstStyle/>
          <a:p>
            <a:pPr marL="0" indent="0">
              <a:buNone/>
            </a:pPr>
            <a:r>
              <a:rPr lang="en-GB" dirty="0" smtClean="0"/>
              <a:t>The place value chart represents the number 0.134</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Visualise the numbers on the place value </a:t>
            </a:r>
          </a:p>
          <a:p>
            <a:pPr marL="0" indent="0">
              <a:buNone/>
            </a:pPr>
            <a:r>
              <a:rPr lang="en-GB" dirty="0" smtClean="0"/>
              <a:t>chart to help you.</a:t>
            </a:r>
          </a:p>
          <a:p>
            <a:pPr marL="0" indent="0">
              <a:buNone/>
            </a:pPr>
            <a:endParaRPr lang="en-GB" dirty="0"/>
          </a:p>
          <a:p>
            <a:pPr marL="0" indent="0">
              <a:buNone/>
            </a:pPr>
            <a:r>
              <a:rPr lang="en-GB" dirty="0" smtClean="0"/>
              <a:t>Task: Circle the numbers which have six</a:t>
            </a:r>
          </a:p>
          <a:p>
            <a:pPr marL="0" indent="0">
              <a:buNone/>
            </a:pPr>
            <a:r>
              <a:rPr lang="en-GB" dirty="0" smtClean="0"/>
              <a:t>thousandths</a:t>
            </a:r>
            <a:endParaRPr lang="en-GB" dirty="0"/>
          </a:p>
        </p:txBody>
      </p:sp>
      <p:pic>
        <p:nvPicPr>
          <p:cNvPr id="7" name="Picture 6"/>
          <p:cNvPicPr>
            <a:picLocks noChangeAspect="1"/>
          </p:cNvPicPr>
          <p:nvPr/>
        </p:nvPicPr>
        <p:blipFill>
          <a:blip r:embed="rId4"/>
          <a:stretch>
            <a:fillRect/>
          </a:stretch>
        </p:blipFill>
        <p:spPr>
          <a:xfrm>
            <a:off x="6515414" y="3016126"/>
            <a:ext cx="5025422" cy="3302469"/>
          </a:xfrm>
          <a:prstGeom prst="rect">
            <a:avLst/>
          </a:prstGeom>
        </p:spPr>
      </p:pic>
      <p:sp>
        <p:nvSpPr>
          <p:cNvPr id="8" name="Oval 7"/>
          <p:cNvSpPr/>
          <p:nvPr/>
        </p:nvSpPr>
        <p:spPr>
          <a:xfrm>
            <a:off x="6515414" y="3948545"/>
            <a:ext cx="1173859" cy="6511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A30DFC2-0E7D-844C-BA5B-9AEB20B1E0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130166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2428441" y="948505"/>
            <a:ext cx="7048067" cy="4544655"/>
          </a:xfrm>
          <a:prstGeom prst="rect">
            <a:avLst/>
          </a:prstGeom>
        </p:spPr>
      </p:pic>
    </p:spTree>
    <p:extLst>
      <p:ext uri="{BB962C8B-B14F-4D97-AF65-F5344CB8AC3E}">
        <p14:creationId xmlns:p14="http://schemas.microsoft.com/office/powerpoint/2010/main" val="2325741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Write down the value of the underlined decimal number:</a:t>
            </a:r>
            <a:endParaRPr lang="en-GB" dirty="0"/>
          </a:p>
        </p:txBody>
      </p:sp>
      <p:sp>
        <p:nvSpPr>
          <p:cNvPr id="5" name="Content Placeholder 4"/>
          <p:cNvSpPr>
            <a:spLocks noGrp="1"/>
          </p:cNvSpPr>
          <p:nvPr>
            <p:ph idx="1"/>
          </p:nvPr>
        </p:nvSpPr>
        <p:spPr>
          <a:xfrm>
            <a:off x="838200" y="2076993"/>
            <a:ext cx="10515600" cy="4099969"/>
          </a:xfrm>
        </p:spPr>
        <p:txBody>
          <a:bodyPr/>
          <a:lstStyle/>
          <a:p>
            <a:pPr marL="514350" indent="-514350">
              <a:buAutoNum type="arabicPeriod"/>
            </a:pPr>
            <a:r>
              <a:rPr lang="en-GB" dirty="0" smtClean="0"/>
              <a:t>245. </a:t>
            </a:r>
            <a:r>
              <a:rPr lang="en-GB" u="sng" dirty="0" smtClean="0"/>
              <a:t>9</a:t>
            </a:r>
            <a:r>
              <a:rPr lang="en-GB" dirty="0" smtClean="0"/>
              <a:t>02</a:t>
            </a:r>
          </a:p>
          <a:p>
            <a:pPr marL="514350" indent="-514350">
              <a:buAutoNum type="arabicPeriod"/>
            </a:pPr>
            <a:r>
              <a:rPr lang="en-GB" dirty="0" smtClean="0"/>
              <a:t>312.2</a:t>
            </a:r>
            <a:r>
              <a:rPr lang="en-GB" u="sng" dirty="0" smtClean="0"/>
              <a:t>3</a:t>
            </a:r>
            <a:r>
              <a:rPr lang="en-GB" dirty="0" smtClean="0"/>
              <a:t>4</a:t>
            </a:r>
          </a:p>
          <a:p>
            <a:pPr marL="514350" indent="-514350">
              <a:buAutoNum type="arabicPeriod"/>
            </a:pPr>
            <a:r>
              <a:rPr lang="en-GB" dirty="0" smtClean="0"/>
              <a:t>451.45</a:t>
            </a:r>
            <a:r>
              <a:rPr lang="en-GB" u="sng" dirty="0" smtClean="0"/>
              <a:t>1</a:t>
            </a:r>
          </a:p>
          <a:p>
            <a:pPr marL="514350" indent="-514350">
              <a:buAutoNum type="arabicPeriod"/>
            </a:pPr>
            <a:r>
              <a:rPr lang="en-GB" dirty="0" smtClean="0"/>
              <a:t>623.12</a:t>
            </a:r>
            <a:r>
              <a:rPr lang="en-GB" u="sng" dirty="0" smtClean="0"/>
              <a:t>0</a:t>
            </a:r>
          </a:p>
          <a:p>
            <a:pPr marL="514350" indent="-514350">
              <a:buAutoNum type="arabicPeriod"/>
            </a:pPr>
            <a:r>
              <a:rPr lang="en-GB" dirty="0" smtClean="0"/>
              <a:t>802.8</a:t>
            </a:r>
            <a:r>
              <a:rPr lang="en-GB" u="sng" dirty="0" smtClean="0"/>
              <a:t>2</a:t>
            </a:r>
            <a:r>
              <a:rPr lang="en-GB" dirty="0" smtClean="0"/>
              <a:t>9</a:t>
            </a:r>
          </a:p>
          <a:p>
            <a:pPr marL="514350" indent="-514350">
              <a:buAutoNum type="arabicPeriod"/>
            </a:pPr>
            <a:r>
              <a:rPr lang="en-GB" dirty="0" smtClean="0"/>
              <a:t>240.</a:t>
            </a:r>
            <a:r>
              <a:rPr lang="en-GB" u="sng" dirty="0" smtClean="0"/>
              <a:t>1</a:t>
            </a:r>
            <a:r>
              <a:rPr lang="en-GB" dirty="0" smtClean="0"/>
              <a:t>23</a:t>
            </a:r>
            <a:endParaRPr lang="en-GB" dirty="0"/>
          </a:p>
        </p:txBody>
      </p:sp>
      <p:pic>
        <p:nvPicPr>
          <p:cNvPr id="6" name="Picture 5"/>
          <p:cNvPicPr>
            <a:picLocks noChangeAspect="1"/>
          </p:cNvPicPr>
          <p:nvPr/>
        </p:nvPicPr>
        <p:blipFill rotWithShape="1">
          <a:blip r:embed="rId3"/>
          <a:srcRect l="1" r="2614"/>
          <a:stretch/>
        </p:blipFill>
        <p:spPr>
          <a:xfrm>
            <a:off x="4565468" y="1690688"/>
            <a:ext cx="3061063" cy="2228850"/>
          </a:xfrm>
          <a:prstGeom prst="rect">
            <a:avLst/>
          </a:prstGeom>
          <a:ln w="38100">
            <a:solidFill>
              <a:srgbClr val="0070C0"/>
            </a:solidFill>
          </a:ln>
        </p:spPr>
      </p:pic>
      <p:pic>
        <p:nvPicPr>
          <p:cNvPr id="7" name="Picture 6"/>
          <p:cNvPicPr>
            <a:picLocks noChangeAspect="1"/>
          </p:cNvPicPr>
          <p:nvPr/>
        </p:nvPicPr>
        <p:blipFill>
          <a:blip r:embed="rId4"/>
          <a:stretch>
            <a:fillRect/>
          </a:stretch>
        </p:blipFill>
        <p:spPr>
          <a:xfrm>
            <a:off x="7889717" y="1690688"/>
            <a:ext cx="3464082" cy="4732774"/>
          </a:xfrm>
          <a:prstGeom prst="rect">
            <a:avLst/>
          </a:prstGeom>
          <a:ln w="50800">
            <a:solidFill>
              <a:srgbClr val="0070C0"/>
            </a:solidFill>
          </a:ln>
        </p:spPr>
      </p:pic>
    </p:spTree>
    <p:extLst>
      <p:ext uri="{BB962C8B-B14F-4D97-AF65-F5344CB8AC3E}">
        <p14:creationId xmlns:p14="http://schemas.microsoft.com/office/powerpoint/2010/main" val="3374577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Lets check your answers:</a:t>
            </a:r>
            <a:endParaRPr lang="en-GB" dirty="0"/>
          </a:p>
        </p:txBody>
      </p:sp>
      <p:sp>
        <p:nvSpPr>
          <p:cNvPr id="5" name="Content Placeholder 4"/>
          <p:cNvSpPr>
            <a:spLocks noGrp="1"/>
          </p:cNvSpPr>
          <p:nvPr>
            <p:ph idx="1"/>
          </p:nvPr>
        </p:nvSpPr>
        <p:spPr>
          <a:xfrm>
            <a:off x="345830" y="2027098"/>
            <a:ext cx="10515600" cy="4099969"/>
          </a:xfrm>
        </p:spPr>
        <p:txBody>
          <a:bodyPr/>
          <a:lstStyle/>
          <a:p>
            <a:pPr marL="514350" indent="-514350">
              <a:buAutoNum type="arabicPeriod"/>
            </a:pPr>
            <a:r>
              <a:rPr lang="en-GB" dirty="0" smtClean="0"/>
              <a:t>245. </a:t>
            </a:r>
            <a:r>
              <a:rPr lang="en-GB" u="sng" dirty="0" smtClean="0"/>
              <a:t>9</a:t>
            </a:r>
            <a:r>
              <a:rPr lang="en-GB" dirty="0" smtClean="0"/>
              <a:t>02= 9 tenths</a:t>
            </a:r>
          </a:p>
          <a:p>
            <a:pPr marL="514350" indent="-514350">
              <a:buAutoNum type="arabicPeriod"/>
            </a:pPr>
            <a:r>
              <a:rPr lang="en-GB" dirty="0" smtClean="0"/>
              <a:t>312.2</a:t>
            </a:r>
            <a:r>
              <a:rPr lang="en-GB" u="sng" dirty="0" smtClean="0"/>
              <a:t>3</a:t>
            </a:r>
            <a:r>
              <a:rPr lang="en-GB" dirty="0" smtClean="0"/>
              <a:t>4= 3 hundredths</a:t>
            </a:r>
          </a:p>
          <a:p>
            <a:pPr marL="514350" indent="-514350">
              <a:buAutoNum type="arabicPeriod"/>
            </a:pPr>
            <a:r>
              <a:rPr lang="en-GB" dirty="0" smtClean="0"/>
              <a:t>451.45</a:t>
            </a:r>
            <a:r>
              <a:rPr lang="en-GB" u="sng" dirty="0" smtClean="0"/>
              <a:t>1</a:t>
            </a:r>
            <a:r>
              <a:rPr lang="en-GB" dirty="0" smtClean="0"/>
              <a:t>= 1 thousandths</a:t>
            </a:r>
            <a:endParaRPr lang="en-GB" u="sng" dirty="0" smtClean="0"/>
          </a:p>
          <a:p>
            <a:pPr marL="514350" indent="-514350">
              <a:buAutoNum type="arabicPeriod"/>
            </a:pPr>
            <a:r>
              <a:rPr lang="en-GB" dirty="0" smtClean="0"/>
              <a:t>623.12</a:t>
            </a:r>
            <a:r>
              <a:rPr lang="en-GB" u="sng" dirty="0" smtClean="0"/>
              <a:t>0</a:t>
            </a:r>
            <a:r>
              <a:rPr lang="en-GB" dirty="0" smtClean="0"/>
              <a:t>=0 thousandths</a:t>
            </a:r>
            <a:endParaRPr lang="en-GB" u="sng" dirty="0" smtClean="0"/>
          </a:p>
          <a:p>
            <a:pPr marL="514350" indent="-514350">
              <a:buAutoNum type="arabicPeriod"/>
            </a:pPr>
            <a:r>
              <a:rPr lang="en-GB" dirty="0" smtClean="0"/>
              <a:t>802.8</a:t>
            </a:r>
            <a:r>
              <a:rPr lang="en-GB" u="sng" dirty="0" smtClean="0"/>
              <a:t>2</a:t>
            </a:r>
            <a:r>
              <a:rPr lang="en-GB" dirty="0" smtClean="0"/>
              <a:t>9 = 2 hundredths</a:t>
            </a:r>
          </a:p>
          <a:p>
            <a:pPr marL="514350" indent="-514350">
              <a:buAutoNum type="arabicPeriod"/>
            </a:pPr>
            <a:r>
              <a:rPr lang="en-GB" dirty="0" smtClean="0"/>
              <a:t>240.</a:t>
            </a:r>
            <a:r>
              <a:rPr lang="en-GB" u="sng" dirty="0" smtClean="0"/>
              <a:t>1</a:t>
            </a:r>
            <a:r>
              <a:rPr lang="en-GB" dirty="0" smtClean="0"/>
              <a:t>23 = 1 tenth</a:t>
            </a:r>
            <a:endParaRPr lang="en-GB" dirty="0"/>
          </a:p>
        </p:txBody>
      </p:sp>
      <p:pic>
        <p:nvPicPr>
          <p:cNvPr id="6" name="Picture 5"/>
          <p:cNvPicPr>
            <a:picLocks noChangeAspect="1"/>
          </p:cNvPicPr>
          <p:nvPr/>
        </p:nvPicPr>
        <p:blipFill rotWithShape="1">
          <a:blip r:embed="rId3"/>
          <a:srcRect l="1" r="2614"/>
          <a:stretch/>
        </p:blipFill>
        <p:spPr>
          <a:xfrm>
            <a:off x="4565468" y="1690688"/>
            <a:ext cx="3061063" cy="2228850"/>
          </a:xfrm>
          <a:prstGeom prst="rect">
            <a:avLst/>
          </a:prstGeom>
          <a:ln w="38100">
            <a:solidFill>
              <a:srgbClr val="0070C0"/>
            </a:solidFill>
          </a:ln>
        </p:spPr>
      </p:pic>
      <p:pic>
        <p:nvPicPr>
          <p:cNvPr id="7" name="Picture 6"/>
          <p:cNvPicPr>
            <a:picLocks noChangeAspect="1"/>
          </p:cNvPicPr>
          <p:nvPr/>
        </p:nvPicPr>
        <p:blipFill>
          <a:blip r:embed="rId4"/>
          <a:stretch>
            <a:fillRect/>
          </a:stretch>
        </p:blipFill>
        <p:spPr>
          <a:xfrm>
            <a:off x="7882461" y="968807"/>
            <a:ext cx="2978969" cy="4069992"/>
          </a:xfrm>
          <a:prstGeom prst="rect">
            <a:avLst/>
          </a:prstGeom>
          <a:ln w="50800">
            <a:solidFill>
              <a:srgbClr val="0070C0"/>
            </a:solidFill>
          </a:ln>
        </p:spPr>
      </p:pic>
      <p:pic>
        <p:nvPicPr>
          <p:cNvPr id="8" name="Picture 7"/>
          <p:cNvPicPr>
            <a:picLocks noChangeAspect="1"/>
          </p:cNvPicPr>
          <p:nvPr/>
        </p:nvPicPr>
        <p:blipFill>
          <a:blip r:embed="rId5"/>
          <a:stretch>
            <a:fillRect/>
          </a:stretch>
        </p:blipFill>
        <p:spPr>
          <a:xfrm>
            <a:off x="5978123" y="3627170"/>
            <a:ext cx="1648408" cy="2345386"/>
          </a:xfrm>
          <a:prstGeom prst="rect">
            <a:avLst/>
          </a:prstGeom>
        </p:spPr>
      </p:pic>
      <p:pic>
        <p:nvPicPr>
          <p:cNvPr id="9" name="Picture 8"/>
          <p:cNvPicPr>
            <a:picLocks noChangeAspect="1"/>
          </p:cNvPicPr>
          <p:nvPr/>
        </p:nvPicPr>
        <p:blipFill>
          <a:blip r:embed="rId6"/>
          <a:stretch>
            <a:fillRect/>
          </a:stretch>
        </p:blipFill>
        <p:spPr>
          <a:xfrm>
            <a:off x="10453001" y="4483792"/>
            <a:ext cx="1458715" cy="1979685"/>
          </a:xfrm>
          <a:prstGeom prst="rect">
            <a:avLst/>
          </a:prstGeom>
        </p:spPr>
      </p:pic>
    </p:spTree>
    <p:extLst>
      <p:ext uri="{BB962C8B-B14F-4D97-AF65-F5344CB8AC3E}">
        <p14:creationId xmlns:p14="http://schemas.microsoft.com/office/powerpoint/2010/main" val="1440718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92500" lnSpcReduction="20000"/>
          </a:bodyPr>
          <a:lstStyle/>
          <a:p>
            <a:r>
              <a:rPr lang="en-GB"/>
              <a:t>Spend at least 15mins practising your times-tables.</a:t>
            </a:r>
          </a:p>
          <a:p>
            <a:endParaRPr lang="en-GB"/>
          </a:p>
          <a:p>
            <a:r>
              <a:rPr lang="en-GB"/>
              <a:t>This can be done on TTRS, hit the button or any other times-table website.</a:t>
            </a:r>
            <a:endParaRPr lang="en-GB">
              <a:cs typeface="Calibri"/>
            </a:endParaRPr>
          </a:p>
          <a:p>
            <a:pPr marL="0" indent="0">
              <a:buNone/>
            </a:pPr>
            <a:endParaRPr lang="en-GB"/>
          </a:p>
          <a:p>
            <a:pPr marL="0" indent="0">
              <a:buNone/>
            </a:pPr>
            <a:r>
              <a:rPr lang="en-GB"/>
              <a:t>Use the Times-Tables Rock Stars app or website.</a:t>
            </a:r>
            <a:endParaRPr lang="en-GB">
              <a:cs typeface="Calibri"/>
            </a:endParaRPr>
          </a:p>
          <a:p>
            <a:pPr marL="0" indent="0">
              <a:buNone/>
            </a:pPr>
            <a:r>
              <a:rPr lang="en-GB"/>
              <a:t>Alternatively, copy and paste the following link into a web browser:</a:t>
            </a:r>
          </a:p>
          <a:p>
            <a:pPr marL="0" indent="0">
              <a:buNone/>
            </a:pPr>
            <a:r>
              <a:rPr lang="en-GB" sz="1700">
                <a:hlinkClick r:id="rId2"/>
              </a:rPr>
              <a:t>https://www.topmarks.co.uk/maths-games/7-11-years/times-tables</a:t>
            </a:r>
            <a:endParaRPr lang="en-GB" sz="1700"/>
          </a:p>
          <a:p>
            <a:pPr marL="0" indent="0">
              <a:buNone/>
            </a:pPr>
            <a:endParaRPr lang="en-GB" sz="1125"/>
          </a:p>
          <a:p>
            <a:endParaRPr lang="en-GB"/>
          </a:p>
        </p:txBody>
      </p:sp>
      <p:pic>
        <p:nvPicPr>
          <p:cNvPr id="7" name="Picture 6"/>
          <p:cNvPicPr>
            <a:picLocks noChangeAspect="1"/>
          </p:cNvPicPr>
          <p:nvPr/>
        </p:nvPicPr>
        <p:blipFill>
          <a:blip r:embed="rId3"/>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BACFCFC-9A02-B249-9326-2E297DC6B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Tree>
    <p:extLst>
      <p:ext uri="{BB962C8B-B14F-4D97-AF65-F5344CB8AC3E}">
        <p14:creationId xmlns:p14="http://schemas.microsoft.com/office/powerpoint/2010/main" val="3107212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1078388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normAutofit fontScale="90000"/>
          </a:bodyPr>
          <a:lstStyle/>
          <a:p>
            <a:r>
              <a:rPr lang="en-GB" dirty="0" smtClean="0"/>
              <a:t>Mental Starter:</a:t>
            </a:r>
            <a:br>
              <a:rPr lang="en-GB" dirty="0" smtClean="0"/>
            </a:br>
            <a:r>
              <a:rPr lang="en-GB" dirty="0" smtClean="0"/>
              <a:t>Identify the place value of the digit underlined</a:t>
            </a:r>
            <a:endParaRPr lang="en-GB" dirty="0"/>
          </a:p>
        </p:txBody>
      </p:sp>
      <p:sp>
        <p:nvSpPr>
          <p:cNvPr id="5" name="Content Placeholder 4"/>
          <p:cNvSpPr>
            <a:spLocks noGrp="1"/>
          </p:cNvSpPr>
          <p:nvPr>
            <p:ph idx="1"/>
          </p:nvPr>
        </p:nvSpPr>
        <p:spPr>
          <a:xfrm>
            <a:off x="838200" y="1825625"/>
            <a:ext cx="3968931" cy="4718866"/>
          </a:xfrm>
        </p:spPr>
        <p:txBody>
          <a:bodyPr>
            <a:normAutofit fontScale="77500" lnSpcReduction="20000"/>
          </a:bodyPr>
          <a:lstStyle/>
          <a:p>
            <a:pPr marL="0" indent="0">
              <a:buNone/>
            </a:pPr>
            <a:r>
              <a:rPr lang="en-GB" sz="3100" dirty="0" smtClean="0"/>
              <a:t>E.G 17</a:t>
            </a:r>
            <a:r>
              <a:rPr lang="en-GB" sz="3100" u="sng" dirty="0" smtClean="0"/>
              <a:t>2</a:t>
            </a:r>
            <a:r>
              <a:rPr lang="en-GB" sz="3100" dirty="0" smtClean="0"/>
              <a:t>0 = 20</a:t>
            </a:r>
          </a:p>
          <a:p>
            <a:pPr marL="0" indent="0">
              <a:buNone/>
            </a:pPr>
            <a:endParaRPr lang="en-GB" sz="3100" dirty="0" smtClean="0"/>
          </a:p>
          <a:p>
            <a:pPr marL="514350" indent="-514350">
              <a:buAutoNum type="arabicPeriod"/>
            </a:pPr>
            <a:r>
              <a:rPr lang="en-GB" sz="3100" dirty="0" smtClean="0"/>
              <a:t>12,8</a:t>
            </a:r>
            <a:r>
              <a:rPr lang="en-GB" sz="3100" u="sng" dirty="0" smtClean="0"/>
              <a:t>9</a:t>
            </a:r>
            <a:r>
              <a:rPr lang="en-GB" sz="3100" dirty="0" smtClean="0"/>
              <a:t>3</a:t>
            </a:r>
          </a:p>
          <a:p>
            <a:pPr marL="514350" indent="-514350">
              <a:buAutoNum type="arabicPeriod"/>
            </a:pPr>
            <a:r>
              <a:rPr lang="en-GB" sz="3100" dirty="0" smtClean="0"/>
              <a:t>124, </a:t>
            </a:r>
            <a:r>
              <a:rPr lang="en-GB" sz="3100" u="sng" dirty="0" smtClean="0"/>
              <a:t>5</a:t>
            </a:r>
            <a:r>
              <a:rPr lang="en-GB" sz="3100" dirty="0" smtClean="0"/>
              <a:t>12</a:t>
            </a:r>
          </a:p>
          <a:p>
            <a:pPr marL="514350" indent="-514350">
              <a:buAutoNum type="arabicPeriod"/>
            </a:pPr>
            <a:r>
              <a:rPr lang="en-GB" sz="3100" dirty="0" smtClean="0"/>
              <a:t>2</a:t>
            </a:r>
            <a:r>
              <a:rPr lang="en-GB" sz="3100" u="sng" dirty="0" smtClean="0"/>
              <a:t>2</a:t>
            </a:r>
            <a:r>
              <a:rPr lang="en-GB" sz="3100" dirty="0" smtClean="0"/>
              <a:t>1, 601</a:t>
            </a:r>
          </a:p>
          <a:p>
            <a:pPr marL="514350" indent="-514350">
              <a:buAutoNum type="arabicPeriod"/>
            </a:pPr>
            <a:r>
              <a:rPr lang="en-GB" sz="3100" dirty="0" smtClean="0"/>
              <a:t>156,</a:t>
            </a:r>
            <a:r>
              <a:rPr lang="en-GB" sz="3100" u="sng" dirty="0" smtClean="0"/>
              <a:t>0</a:t>
            </a:r>
            <a:r>
              <a:rPr lang="en-GB" sz="3100" dirty="0" smtClean="0"/>
              <a:t>59</a:t>
            </a:r>
          </a:p>
          <a:p>
            <a:pPr marL="514350" indent="-514350">
              <a:buAutoNum type="arabicPeriod"/>
            </a:pPr>
            <a:r>
              <a:rPr lang="en-GB" sz="3100" dirty="0" smtClean="0"/>
              <a:t>13</a:t>
            </a:r>
            <a:r>
              <a:rPr lang="en-GB" sz="3100" u="sng" dirty="0" smtClean="0"/>
              <a:t>1</a:t>
            </a:r>
            <a:r>
              <a:rPr lang="en-GB" sz="3100" dirty="0" smtClean="0"/>
              <a:t>, 240</a:t>
            </a:r>
          </a:p>
          <a:p>
            <a:pPr marL="514350" indent="-514350">
              <a:buAutoNum type="arabicPeriod"/>
            </a:pPr>
            <a:r>
              <a:rPr lang="en-GB" sz="3100" u="sng" dirty="0" smtClean="0"/>
              <a:t>7,</a:t>
            </a:r>
            <a:r>
              <a:rPr lang="en-GB" sz="3100" dirty="0" smtClean="0"/>
              <a:t>251,820</a:t>
            </a:r>
          </a:p>
          <a:p>
            <a:pPr marL="514350" indent="-514350">
              <a:buAutoNum type="arabicPeriod"/>
            </a:pPr>
            <a:r>
              <a:rPr lang="en-GB" sz="3100" dirty="0" smtClean="0"/>
              <a:t>1,3</a:t>
            </a:r>
            <a:r>
              <a:rPr lang="en-GB" sz="3100" u="sng" dirty="0" smtClean="0"/>
              <a:t>4</a:t>
            </a:r>
            <a:r>
              <a:rPr lang="en-GB" sz="3100" dirty="0" smtClean="0"/>
              <a:t>2,924</a:t>
            </a:r>
          </a:p>
          <a:p>
            <a:pPr marL="514350" indent="-514350">
              <a:buAutoNum type="arabicPeriod"/>
            </a:pPr>
            <a:r>
              <a:rPr lang="en-GB" sz="3100" dirty="0" smtClean="0"/>
              <a:t>2</a:t>
            </a:r>
            <a:r>
              <a:rPr lang="en-GB" sz="3100" u="sng" dirty="0" smtClean="0"/>
              <a:t>,5</a:t>
            </a:r>
            <a:r>
              <a:rPr lang="en-GB" sz="3100" dirty="0" smtClean="0"/>
              <a:t>78, 135</a:t>
            </a:r>
          </a:p>
          <a:p>
            <a:pPr marL="514350" indent="-514350">
              <a:buAutoNum type="arabicPeriod"/>
            </a:pPr>
            <a:r>
              <a:rPr lang="en-GB" sz="3100" u="sng" dirty="0" smtClean="0"/>
              <a:t>1</a:t>
            </a:r>
            <a:r>
              <a:rPr lang="en-GB" sz="3100" dirty="0" smtClean="0"/>
              <a:t>2,245,831</a:t>
            </a:r>
          </a:p>
          <a:p>
            <a:pPr marL="514350" indent="-514350">
              <a:buAutoNum type="arabicPeriod"/>
            </a:pPr>
            <a:r>
              <a:rPr lang="en-GB" sz="3100" dirty="0" smtClean="0"/>
              <a:t>42,</a:t>
            </a:r>
            <a:r>
              <a:rPr lang="en-GB" sz="3100" u="sng" dirty="0" smtClean="0"/>
              <a:t>9</a:t>
            </a:r>
            <a:r>
              <a:rPr lang="en-GB" sz="3100" dirty="0" smtClean="0"/>
              <a:t>27,628</a:t>
            </a:r>
          </a:p>
          <a:p>
            <a:pPr marL="514350" indent="-514350">
              <a:buAutoNum type="arabicPeriod"/>
            </a:pPr>
            <a:endParaRPr lang="en-GB" dirty="0"/>
          </a:p>
        </p:txBody>
      </p:sp>
      <p:sp>
        <p:nvSpPr>
          <p:cNvPr id="6" name="TextBox 5"/>
          <p:cNvSpPr txBox="1"/>
          <p:nvPr/>
        </p:nvSpPr>
        <p:spPr>
          <a:xfrm>
            <a:off x="4710042" y="2193708"/>
            <a:ext cx="6746084" cy="1200329"/>
          </a:xfrm>
          <a:prstGeom prst="rect">
            <a:avLst/>
          </a:prstGeom>
          <a:noFill/>
          <a:ln w="38100">
            <a:solidFill>
              <a:srgbClr val="0070C0"/>
            </a:solidFill>
          </a:ln>
        </p:spPr>
        <p:txBody>
          <a:bodyPr wrap="square" rtlCol="0">
            <a:spAutoFit/>
          </a:bodyPr>
          <a:lstStyle/>
          <a:p>
            <a:r>
              <a:rPr lang="en-GB" sz="2400" dirty="0" smtClean="0"/>
              <a:t>Practise saying the number out loud when answering the question.</a:t>
            </a:r>
          </a:p>
          <a:p>
            <a:r>
              <a:rPr lang="en-GB" sz="2400" dirty="0" smtClean="0"/>
              <a:t>E.G One thousand, seven hundred and twenty.</a:t>
            </a:r>
            <a:endParaRPr lang="en-GB" sz="2400" dirty="0"/>
          </a:p>
        </p:txBody>
      </p:sp>
    </p:spTree>
    <p:extLst>
      <p:ext uri="{BB962C8B-B14F-4D97-AF65-F5344CB8AC3E}">
        <p14:creationId xmlns:p14="http://schemas.microsoft.com/office/powerpoint/2010/main" val="1985275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24.02</a:t>
            </a:r>
            <a:r>
              <a:rPr kumimoji="0" lang="en-GB" sz="3200" b="0" i="0" u="sng" strike="noStrike" kern="1200" cap="none" spc="0" normalizeH="0" noProof="0" dirty="0" smtClean="0">
                <a:ln>
                  <a:noFill/>
                </a:ln>
                <a:solidFill>
                  <a:prstClr val="black"/>
                </a:solidFill>
                <a:effectLst/>
                <a:uLnTx/>
                <a:uFillTx/>
                <a:latin typeface="Calibri" panose="020F0502020204030204"/>
                <a:ea typeface="+mn-ea"/>
                <a:cs typeface="+mn-cs"/>
              </a:rPr>
              <a:t>.21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algn="l"/>
            <a:r>
              <a:rPr lang="en-GB" sz="4000" u="sng" dirty="0" smtClean="0">
                <a:solidFill>
                  <a:prstClr val="black"/>
                </a:solidFill>
              </a:rPr>
              <a:t>L.O</a:t>
            </a:r>
            <a:r>
              <a:rPr lang="en-GB" sz="4000" u="sng" dirty="0">
                <a:solidFill>
                  <a:prstClr val="black"/>
                </a:solidFill>
              </a:rPr>
              <a:t>: </a:t>
            </a:r>
            <a:r>
              <a:rPr lang="en-GB" sz="4000" b="0" i="0" u="sng" dirty="0">
                <a:solidFill>
                  <a:srgbClr val="000000"/>
                </a:solidFill>
                <a:effectLst/>
              </a:rPr>
              <a:t>To be able </a:t>
            </a:r>
            <a:r>
              <a:rPr lang="en-GB" sz="4000" b="0" i="0" u="sng" dirty="0" smtClean="0">
                <a:solidFill>
                  <a:srgbClr val="000000"/>
                </a:solidFill>
                <a:effectLst/>
              </a:rPr>
              <a:t>to compare decimal numbers</a:t>
            </a:r>
            <a:r>
              <a:rPr lang="en-GB" sz="4000" u="sng" dirty="0" smtClean="0">
                <a:solidFill>
                  <a:prstClr val="black"/>
                </a:solidFill>
              </a:rPr>
              <a:t>.</a:t>
            </a:r>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346802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a:xfrm>
            <a:off x="838200" y="365125"/>
            <a:ext cx="10515600" cy="1685348"/>
          </a:xfrm>
        </p:spPr>
        <p:txBody>
          <a:bodyPr>
            <a:noAutofit/>
          </a:bodyPr>
          <a:lstStyle/>
          <a:p>
            <a:r>
              <a:rPr lang="en-GB" sz="3600" dirty="0" smtClean="0"/>
              <a:t>Mental Starter:</a:t>
            </a:r>
            <a:br>
              <a:rPr lang="en-GB" sz="3600" dirty="0" smtClean="0"/>
            </a:br>
            <a:r>
              <a:rPr lang="en-GB" sz="3600" dirty="0" smtClean="0"/>
              <a:t>Write down the value of the underlined decimal numbers</a:t>
            </a:r>
            <a:endParaRPr lang="en-GB" sz="3600" dirty="0"/>
          </a:p>
        </p:txBody>
      </p:sp>
      <p:sp>
        <p:nvSpPr>
          <p:cNvPr id="5" name="Content Placeholder 4"/>
          <p:cNvSpPr>
            <a:spLocks noGrp="1"/>
          </p:cNvSpPr>
          <p:nvPr>
            <p:ph idx="1"/>
          </p:nvPr>
        </p:nvSpPr>
        <p:spPr>
          <a:xfrm>
            <a:off x="838200" y="2438399"/>
            <a:ext cx="10515600" cy="3738563"/>
          </a:xfrm>
        </p:spPr>
        <p:txBody>
          <a:bodyPr/>
          <a:lstStyle/>
          <a:p>
            <a:pPr marL="514350" indent="-514350">
              <a:buAutoNum type="arabicPeriod"/>
            </a:pPr>
            <a:r>
              <a:rPr lang="en-GB" dirty="0" smtClean="0"/>
              <a:t>563.92</a:t>
            </a:r>
            <a:r>
              <a:rPr lang="en-GB" u="sng" dirty="0" smtClean="0"/>
              <a:t>2</a:t>
            </a:r>
          </a:p>
          <a:p>
            <a:pPr marL="514350" indent="-514350">
              <a:buAutoNum type="arabicPeriod"/>
            </a:pPr>
            <a:r>
              <a:rPr lang="en-GB" dirty="0" smtClean="0"/>
              <a:t>342.0</a:t>
            </a:r>
            <a:r>
              <a:rPr lang="en-GB" u="sng" dirty="0" smtClean="0"/>
              <a:t>1</a:t>
            </a:r>
            <a:r>
              <a:rPr lang="en-GB" dirty="0" smtClean="0"/>
              <a:t>4</a:t>
            </a:r>
          </a:p>
          <a:p>
            <a:pPr marL="514350" indent="-514350">
              <a:buAutoNum type="arabicPeriod"/>
            </a:pPr>
            <a:r>
              <a:rPr lang="en-GB" dirty="0" smtClean="0"/>
              <a:t>561.</a:t>
            </a:r>
            <a:r>
              <a:rPr lang="en-GB" u="sng" dirty="0" smtClean="0"/>
              <a:t>9</a:t>
            </a:r>
            <a:r>
              <a:rPr lang="en-GB" dirty="0" smtClean="0"/>
              <a:t>05</a:t>
            </a:r>
          </a:p>
          <a:p>
            <a:pPr marL="514350" indent="-514350">
              <a:buAutoNum type="arabicPeriod"/>
            </a:pPr>
            <a:r>
              <a:rPr lang="en-GB" dirty="0" smtClean="0"/>
              <a:t>419.2</a:t>
            </a:r>
            <a:r>
              <a:rPr lang="en-GB" u="sng" dirty="0" smtClean="0"/>
              <a:t>1</a:t>
            </a:r>
            <a:r>
              <a:rPr lang="en-GB" dirty="0" smtClean="0"/>
              <a:t>6</a:t>
            </a:r>
          </a:p>
          <a:p>
            <a:pPr marL="514350" indent="-514350">
              <a:buAutoNum type="arabicPeriod"/>
            </a:pPr>
            <a:r>
              <a:rPr lang="en-GB" dirty="0" smtClean="0"/>
              <a:t>789.12</a:t>
            </a:r>
            <a:r>
              <a:rPr lang="en-GB" u="sng" dirty="0" smtClean="0"/>
              <a:t>3</a:t>
            </a:r>
          </a:p>
          <a:p>
            <a:pPr marL="514350" indent="-514350">
              <a:buAutoNum type="arabicPeriod"/>
            </a:pPr>
            <a:r>
              <a:rPr lang="en-GB" dirty="0" smtClean="0"/>
              <a:t>452.</a:t>
            </a:r>
            <a:r>
              <a:rPr lang="en-GB" u="sng" dirty="0" smtClean="0"/>
              <a:t>5</a:t>
            </a:r>
            <a:r>
              <a:rPr lang="en-GB" dirty="0" smtClean="0"/>
              <a:t>68</a:t>
            </a:r>
            <a:endParaRPr lang="en-GB" dirty="0"/>
          </a:p>
        </p:txBody>
      </p:sp>
    </p:spTree>
    <p:extLst>
      <p:ext uri="{BB962C8B-B14F-4D97-AF65-F5344CB8AC3E}">
        <p14:creationId xmlns:p14="http://schemas.microsoft.com/office/powerpoint/2010/main" val="1336064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a:xfrm>
            <a:off x="838200" y="365125"/>
            <a:ext cx="10515600" cy="1685348"/>
          </a:xfrm>
        </p:spPr>
        <p:txBody>
          <a:bodyPr>
            <a:noAutofit/>
          </a:bodyPr>
          <a:lstStyle/>
          <a:p>
            <a:r>
              <a:rPr lang="en-GB" sz="3600" dirty="0" smtClean="0"/>
              <a:t>Mental Starter:</a:t>
            </a:r>
            <a:br>
              <a:rPr lang="en-GB" sz="3600" dirty="0" smtClean="0"/>
            </a:br>
            <a:r>
              <a:rPr lang="en-GB" sz="3600" dirty="0" smtClean="0"/>
              <a:t>Write down the value of the underlined decimal numbers</a:t>
            </a:r>
            <a:endParaRPr lang="en-GB" sz="3600" dirty="0"/>
          </a:p>
        </p:txBody>
      </p:sp>
      <p:sp>
        <p:nvSpPr>
          <p:cNvPr id="5" name="Content Placeholder 4"/>
          <p:cNvSpPr>
            <a:spLocks noGrp="1"/>
          </p:cNvSpPr>
          <p:nvPr>
            <p:ph idx="1"/>
          </p:nvPr>
        </p:nvSpPr>
        <p:spPr>
          <a:xfrm>
            <a:off x="838200" y="2438399"/>
            <a:ext cx="10515600" cy="3738563"/>
          </a:xfrm>
        </p:spPr>
        <p:txBody>
          <a:bodyPr/>
          <a:lstStyle/>
          <a:p>
            <a:pPr marL="514350" indent="-514350">
              <a:buAutoNum type="arabicPeriod"/>
            </a:pPr>
            <a:r>
              <a:rPr lang="en-GB" dirty="0" smtClean="0"/>
              <a:t>563.92</a:t>
            </a:r>
            <a:r>
              <a:rPr lang="en-GB" u="sng" dirty="0" smtClean="0"/>
              <a:t>2 </a:t>
            </a:r>
            <a:r>
              <a:rPr lang="en-GB" dirty="0" smtClean="0"/>
              <a:t>= 2 thousandths</a:t>
            </a:r>
            <a:endParaRPr lang="en-GB" u="sng" dirty="0" smtClean="0"/>
          </a:p>
          <a:p>
            <a:pPr marL="514350" indent="-514350">
              <a:buAutoNum type="arabicPeriod"/>
            </a:pPr>
            <a:r>
              <a:rPr lang="en-GB" dirty="0" smtClean="0"/>
              <a:t>342.0</a:t>
            </a:r>
            <a:r>
              <a:rPr lang="en-GB" u="sng" dirty="0" smtClean="0"/>
              <a:t>1</a:t>
            </a:r>
            <a:r>
              <a:rPr lang="en-GB" dirty="0" smtClean="0"/>
              <a:t>4 = 1 hundredth</a:t>
            </a:r>
          </a:p>
          <a:p>
            <a:pPr marL="514350" indent="-514350">
              <a:buAutoNum type="arabicPeriod"/>
            </a:pPr>
            <a:r>
              <a:rPr lang="en-GB" dirty="0" smtClean="0"/>
              <a:t>561.</a:t>
            </a:r>
            <a:r>
              <a:rPr lang="en-GB" u="sng" dirty="0" smtClean="0"/>
              <a:t>9</a:t>
            </a:r>
            <a:r>
              <a:rPr lang="en-GB" dirty="0" smtClean="0"/>
              <a:t>05 = 9 tenths</a:t>
            </a:r>
          </a:p>
          <a:p>
            <a:pPr marL="514350" indent="-514350">
              <a:buAutoNum type="arabicPeriod"/>
            </a:pPr>
            <a:r>
              <a:rPr lang="en-GB" dirty="0" smtClean="0"/>
              <a:t>419.2</a:t>
            </a:r>
            <a:r>
              <a:rPr lang="en-GB" u="sng" dirty="0" smtClean="0"/>
              <a:t>1</a:t>
            </a:r>
            <a:r>
              <a:rPr lang="en-GB" dirty="0" smtClean="0"/>
              <a:t>6 = 1 hundredth</a:t>
            </a:r>
          </a:p>
          <a:p>
            <a:pPr marL="514350" indent="-514350">
              <a:buAutoNum type="arabicPeriod"/>
            </a:pPr>
            <a:r>
              <a:rPr lang="en-GB" dirty="0" smtClean="0"/>
              <a:t>789.12</a:t>
            </a:r>
            <a:r>
              <a:rPr lang="en-GB" u="sng" dirty="0" smtClean="0"/>
              <a:t>3</a:t>
            </a:r>
            <a:r>
              <a:rPr lang="en-GB" dirty="0" smtClean="0"/>
              <a:t> = 3 thousandths</a:t>
            </a:r>
            <a:endParaRPr lang="en-GB" u="sng" dirty="0" smtClean="0"/>
          </a:p>
          <a:p>
            <a:pPr marL="514350" indent="-514350">
              <a:buAutoNum type="arabicPeriod"/>
            </a:pPr>
            <a:r>
              <a:rPr lang="en-GB" dirty="0" smtClean="0"/>
              <a:t>452.</a:t>
            </a:r>
            <a:r>
              <a:rPr lang="en-GB" u="sng" dirty="0" smtClean="0"/>
              <a:t>5</a:t>
            </a:r>
            <a:r>
              <a:rPr lang="en-GB" dirty="0" smtClean="0"/>
              <a:t>68 = 5 tenths</a:t>
            </a:r>
            <a:endParaRPr lang="en-GB" dirty="0"/>
          </a:p>
        </p:txBody>
      </p:sp>
    </p:spTree>
    <p:extLst>
      <p:ext uri="{BB962C8B-B14F-4D97-AF65-F5344CB8AC3E}">
        <p14:creationId xmlns:p14="http://schemas.microsoft.com/office/powerpoint/2010/main" val="4271338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07132" y="5751511"/>
            <a:ext cx="11756268"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You can also copy and paste this link if you would prefer:</a:t>
            </a:r>
          </a:p>
          <a:p>
            <a:pPr lvl="0">
              <a:defRPr/>
            </a:pPr>
            <a:r>
              <a:rPr lang="en-GB" dirty="0">
                <a:solidFill>
                  <a:prstClr val="black"/>
                </a:solidFill>
                <a:hlinkClick r:id="rId4"/>
              </a:rPr>
              <a:t>https://teachers.thenational.academy/lessons/comparing-decimals-61j38d</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4"/>
            </a:endParaRPr>
          </a:p>
        </p:txBody>
      </p:sp>
      <p:sp>
        <p:nvSpPr>
          <p:cNvPr id="2" name="TextBox 1"/>
          <p:cNvSpPr txBox="1"/>
          <p:nvPr/>
        </p:nvSpPr>
        <p:spPr>
          <a:xfrm>
            <a:off x="7107382" y="4128655"/>
            <a:ext cx="2396836" cy="523220"/>
          </a:xfrm>
          <a:prstGeom prst="rect">
            <a:avLst/>
          </a:prstGeom>
          <a:noFill/>
        </p:spPr>
        <p:txBody>
          <a:bodyPr wrap="square" rtlCol="0">
            <a:spAutoFit/>
          </a:bodyPr>
          <a:lstStyle/>
          <a:p>
            <a:pPr algn="ctr"/>
            <a:r>
              <a:rPr lang="en-GB" sz="2800" dirty="0" smtClean="0">
                <a:solidFill>
                  <a:schemeClr val="bg1"/>
                </a:solidFill>
                <a:hlinkClick r:id="rId5"/>
              </a:rPr>
              <a:t>Play Video</a:t>
            </a:r>
            <a:endParaRPr lang="en-GB" sz="2800" dirty="0">
              <a:solidFill>
                <a:schemeClr val="bg1"/>
              </a:solidFill>
            </a:endParaRPr>
          </a:p>
        </p:txBody>
      </p:sp>
      <p:sp>
        <p:nvSpPr>
          <p:cNvPr id="3" name="TextBox 2"/>
          <p:cNvSpPr txBox="1"/>
          <p:nvPr/>
        </p:nvSpPr>
        <p:spPr>
          <a:xfrm>
            <a:off x="6691747" y="5386147"/>
            <a:ext cx="4523508" cy="369332"/>
          </a:xfrm>
          <a:prstGeom prst="rect">
            <a:avLst/>
          </a:prstGeom>
          <a:noFill/>
        </p:spPr>
        <p:txBody>
          <a:bodyPr wrap="square" rtlCol="0">
            <a:spAutoFit/>
          </a:bodyPr>
          <a:lstStyle/>
          <a:p>
            <a:r>
              <a:rPr lang="en-GB" dirty="0" smtClean="0"/>
              <a:t>Play the video from 3mins 30seconds.</a:t>
            </a:r>
            <a:endParaRPr lang="en-GB" dirty="0"/>
          </a:p>
        </p:txBody>
      </p:sp>
    </p:spTree>
    <p:extLst>
      <p:ext uri="{BB962C8B-B14F-4D97-AF65-F5344CB8AC3E}">
        <p14:creationId xmlns:p14="http://schemas.microsoft.com/office/powerpoint/2010/main" val="1451809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Comparing numbers:</a:t>
            </a:r>
            <a:endParaRPr lang="en-GB" dirty="0"/>
          </a:p>
        </p:txBody>
      </p:sp>
      <p:sp>
        <p:nvSpPr>
          <p:cNvPr id="5" name="Content Placeholder 4"/>
          <p:cNvSpPr>
            <a:spLocks noGrp="1"/>
          </p:cNvSpPr>
          <p:nvPr>
            <p:ph idx="1"/>
          </p:nvPr>
        </p:nvSpPr>
        <p:spPr>
          <a:xfrm>
            <a:off x="574963" y="1565173"/>
            <a:ext cx="11145982" cy="4351338"/>
          </a:xfrm>
        </p:spPr>
        <p:txBody>
          <a:bodyPr>
            <a:normAutofit fontScale="92500"/>
          </a:bodyPr>
          <a:lstStyle/>
          <a:p>
            <a:r>
              <a:rPr lang="en-GB" dirty="0" smtClean="0"/>
              <a:t>When comparing decimals, it is just like when we compare whole numbers.</a:t>
            </a:r>
          </a:p>
          <a:p>
            <a:r>
              <a:rPr lang="en-GB" dirty="0" smtClean="0"/>
              <a:t>We need to look at the digits to decide which number is bigger/ smaller.</a:t>
            </a:r>
          </a:p>
          <a:p>
            <a:endParaRPr lang="en-GB" dirty="0"/>
          </a:p>
          <a:p>
            <a:r>
              <a:rPr lang="en-GB" dirty="0" smtClean="0"/>
              <a:t>E.G </a:t>
            </a:r>
            <a:r>
              <a:rPr lang="en-GB" dirty="0"/>
              <a:t>w</a:t>
            </a:r>
            <a:r>
              <a:rPr lang="en-GB" dirty="0" smtClean="0"/>
              <a:t>hole numbers- which is bigger 26 or 124?</a:t>
            </a:r>
          </a:p>
          <a:p>
            <a:endParaRPr lang="en-GB" dirty="0"/>
          </a:p>
          <a:p>
            <a:pPr marL="0" indent="0">
              <a:buNone/>
            </a:pPr>
            <a:r>
              <a:rPr lang="en-GB" dirty="0" smtClean="0"/>
              <a:t>We compare the digits and their place value. We can see 124 is bigger because it has 1 hundred, unlike 26 which has 0 hundreds, therefore making it the bigger number. Both numbers have the same number of tens (2 tens) and 26 has 6 ones which is more than 4 ones in 124. But this does not matter because of the early identified 1 hundred.</a:t>
            </a:r>
            <a:endParaRPr lang="en-GB" dirty="0"/>
          </a:p>
        </p:txBody>
      </p:sp>
      <p:pic>
        <p:nvPicPr>
          <p:cNvPr id="7" name="Picture 6">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Tree>
    <p:extLst>
      <p:ext uri="{BB962C8B-B14F-4D97-AF65-F5344CB8AC3E}">
        <p14:creationId xmlns:p14="http://schemas.microsoft.com/office/powerpoint/2010/main" val="175587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5" name="Picture 4"/>
          <p:cNvPicPr>
            <a:picLocks noChangeAspect="1"/>
          </p:cNvPicPr>
          <p:nvPr/>
        </p:nvPicPr>
        <p:blipFill rotWithShape="1">
          <a:blip r:embed="rId3"/>
          <a:srcRect r="2587" b="49454"/>
          <a:stretch/>
        </p:blipFill>
        <p:spPr>
          <a:xfrm>
            <a:off x="463932" y="1501578"/>
            <a:ext cx="8163452" cy="2381531"/>
          </a:xfrm>
          <a:prstGeom prst="rect">
            <a:avLst/>
          </a:prstGeom>
        </p:spPr>
      </p:pic>
      <p:pic>
        <p:nvPicPr>
          <p:cNvPr id="6" name="Picture 5"/>
          <p:cNvPicPr>
            <a:picLocks noChangeAspect="1"/>
          </p:cNvPicPr>
          <p:nvPr/>
        </p:nvPicPr>
        <p:blipFill rotWithShape="1">
          <a:blip r:embed="rId4"/>
          <a:srcRect l="54228" t="60428" b="13026"/>
          <a:stretch/>
        </p:blipFill>
        <p:spPr>
          <a:xfrm>
            <a:off x="630187" y="3883109"/>
            <a:ext cx="5166538" cy="1684612"/>
          </a:xfrm>
          <a:prstGeom prst="rect">
            <a:avLst/>
          </a:prstGeom>
        </p:spPr>
      </p:pic>
      <p:sp>
        <p:nvSpPr>
          <p:cNvPr id="7" name="Title 6"/>
          <p:cNvSpPr>
            <a:spLocks noGrp="1"/>
          </p:cNvSpPr>
          <p:nvPr>
            <p:ph type="title"/>
          </p:nvPr>
        </p:nvSpPr>
        <p:spPr/>
        <p:txBody>
          <a:bodyPr/>
          <a:lstStyle/>
          <a:p>
            <a:r>
              <a:rPr lang="en-GB" dirty="0" smtClean="0"/>
              <a:t>Comparing decimal numbers…</a:t>
            </a:r>
            <a:endParaRPr lang="en-GB" dirty="0"/>
          </a:p>
        </p:txBody>
      </p:sp>
      <p:pic>
        <p:nvPicPr>
          <p:cNvPr id="8" name="Picture 7">
            <a:extLst>
              <a:ext uri="{FF2B5EF4-FFF2-40B4-BE49-F238E27FC236}">
                <a16:creationId xmlns:a16="http://schemas.microsoft.com/office/drawing/2014/main" id="{420DC3D2-60A6-7943-A5D1-A9D61A6E6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
        <p:nvSpPr>
          <p:cNvPr id="9" name="TextBox 8"/>
          <p:cNvSpPr txBox="1"/>
          <p:nvPr/>
        </p:nvSpPr>
        <p:spPr>
          <a:xfrm>
            <a:off x="5962980" y="3542234"/>
            <a:ext cx="5972988" cy="3046988"/>
          </a:xfrm>
          <a:prstGeom prst="rect">
            <a:avLst/>
          </a:prstGeom>
          <a:noFill/>
          <a:ln w="38100">
            <a:solidFill>
              <a:srgbClr val="0070C0"/>
            </a:solidFill>
          </a:ln>
        </p:spPr>
        <p:txBody>
          <a:bodyPr wrap="square" rtlCol="0">
            <a:spAutoFit/>
          </a:bodyPr>
          <a:lstStyle/>
          <a:p>
            <a:r>
              <a:rPr lang="en-GB" sz="2400" dirty="0" smtClean="0"/>
              <a:t>When comparing 0.7 with 1.3 we can place the numbers on a number line. Because 1.3 has 1 whole it is larger than 0.7 as it has 0 whole numbers, we know 1 is bigger than 0 within the number system.</a:t>
            </a:r>
          </a:p>
          <a:p>
            <a:endParaRPr lang="en-GB" sz="2400" dirty="0"/>
          </a:p>
          <a:p>
            <a:r>
              <a:rPr lang="en-GB" sz="2400" dirty="0" smtClean="0"/>
              <a:t>When comparing the two numbers on a place value chart we can see clearly 1.3 is larger.</a:t>
            </a:r>
            <a:endParaRPr lang="en-GB" sz="2400" dirty="0"/>
          </a:p>
        </p:txBody>
      </p:sp>
    </p:spTree>
    <p:extLst>
      <p:ext uri="{BB962C8B-B14F-4D97-AF65-F5344CB8AC3E}">
        <p14:creationId xmlns:p14="http://schemas.microsoft.com/office/powerpoint/2010/main" val="3662142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938" b="2347"/>
          <a:stretch/>
        </p:blipFill>
        <p:spPr>
          <a:xfrm>
            <a:off x="3169920" y="143692"/>
            <a:ext cx="5882640" cy="6568948"/>
          </a:xfrm>
          <a:prstGeom prst="rect">
            <a:avLst/>
          </a:prstGeom>
        </p:spPr>
      </p:pic>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BACFCFC-9A02-B249-9326-2E297DC6B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
        <p:nvSpPr>
          <p:cNvPr id="7" name="TextBox 6"/>
          <p:cNvSpPr txBox="1"/>
          <p:nvPr/>
        </p:nvSpPr>
        <p:spPr>
          <a:xfrm>
            <a:off x="404949" y="948505"/>
            <a:ext cx="2468880" cy="1938992"/>
          </a:xfrm>
          <a:prstGeom prst="rect">
            <a:avLst/>
          </a:prstGeom>
          <a:noFill/>
          <a:ln w="38100">
            <a:solidFill>
              <a:srgbClr val="0070C0"/>
            </a:solidFill>
          </a:ln>
        </p:spPr>
        <p:txBody>
          <a:bodyPr wrap="square" rtlCol="0">
            <a:spAutoFit/>
          </a:bodyPr>
          <a:lstStyle/>
          <a:p>
            <a:r>
              <a:rPr lang="en-GB" sz="2400" dirty="0" smtClean="0"/>
              <a:t>Here is a prompt sheet to support with comparing and ordering decimal numbers.</a:t>
            </a:r>
            <a:endParaRPr lang="en-GB" sz="2400" dirty="0"/>
          </a:p>
        </p:txBody>
      </p:sp>
    </p:spTree>
    <p:extLst>
      <p:ext uri="{BB962C8B-B14F-4D97-AF65-F5344CB8AC3E}">
        <p14:creationId xmlns:p14="http://schemas.microsoft.com/office/powerpoint/2010/main" val="395849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5" name="Content Placeholder 4"/>
          <p:cNvSpPr>
            <a:spLocks noGrp="1"/>
          </p:cNvSpPr>
          <p:nvPr>
            <p:ph idx="1"/>
          </p:nvPr>
        </p:nvSpPr>
        <p:spPr>
          <a:xfrm>
            <a:off x="1040985" y="2983509"/>
            <a:ext cx="9455020" cy="2928405"/>
          </a:xfrm>
        </p:spPr>
        <p:txBody>
          <a:bodyPr/>
          <a:lstStyle/>
          <a:p>
            <a:pPr marL="0" indent="0" algn="ctr">
              <a:buNone/>
            </a:pPr>
            <a:r>
              <a:rPr lang="en-GB" dirty="0" smtClean="0"/>
              <a:t>What about 0.6 and 0.8?</a:t>
            </a:r>
          </a:p>
          <a:p>
            <a:pPr marL="0" indent="0">
              <a:buNone/>
            </a:pPr>
            <a:endParaRPr lang="en-GB" dirty="0" smtClean="0"/>
          </a:p>
          <a:p>
            <a:pPr marL="0" indent="0">
              <a:buNone/>
            </a:pPr>
            <a:r>
              <a:rPr lang="en-GB" dirty="0" smtClean="0"/>
              <a:t>Because they both have 0 whole numbers, we need to look at the next digit which is tenths.</a:t>
            </a:r>
          </a:p>
          <a:p>
            <a:pPr marL="0" indent="0">
              <a:buNone/>
            </a:pPr>
            <a:r>
              <a:rPr lang="en-GB" dirty="0" smtClean="0"/>
              <a:t>We know 8 is bigger than 6 which helps us to know 0.6 is smaller than 0.8 because 8 is larger.</a:t>
            </a:r>
            <a:endParaRPr lang="en-GB" dirty="0"/>
          </a:p>
        </p:txBody>
      </p:sp>
      <p:pic>
        <p:nvPicPr>
          <p:cNvPr id="6" name="Picture 5"/>
          <p:cNvPicPr>
            <a:picLocks noChangeAspect="1"/>
          </p:cNvPicPr>
          <p:nvPr/>
        </p:nvPicPr>
        <p:blipFill rotWithShape="1">
          <a:blip r:embed="rId3"/>
          <a:srcRect r="2426" b="55966"/>
          <a:stretch/>
        </p:blipFill>
        <p:spPr>
          <a:xfrm>
            <a:off x="943014" y="601033"/>
            <a:ext cx="8932506" cy="2266406"/>
          </a:xfrm>
          <a:prstGeom prst="rect">
            <a:avLst/>
          </a:prstGeom>
        </p:spPr>
      </p:pic>
      <p:pic>
        <p:nvPicPr>
          <p:cNvPr id="7" name="Picture 6">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Tree>
    <p:extLst>
      <p:ext uri="{BB962C8B-B14F-4D97-AF65-F5344CB8AC3E}">
        <p14:creationId xmlns:p14="http://schemas.microsoft.com/office/powerpoint/2010/main" val="4180880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5" name="Title 4"/>
          <p:cNvSpPr>
            <a:spLocks noGrp="1"/>
          </p:cNvSpPr>
          <p:nvPr>
            <p:ph type="title"/>
          </p:nvPr>
        </p:nvSpPr>
        <p:spPr/>
        <p:txBody>
          <a:bodyPr/>
          <a:lstStyle/>
          <a:p>
            <a:r>
              <a:rPr lang="en-GB" dirty="0" smtClean="0"/>
              <a:t>Which is greater 0.4 or 0.7?</a:t>
            </a:r>
            <a:endParaRPr lang="en-GB" dirty="0"/>
          </a:p>
        </p:txBody>
      </p:sp>
      <p:sp>
        <p:nvSpPr>
          <p:cNvPr id="6" name="Content Placeholder 5"/>
          <p:cNvSpPr>
            <a:spLocks noGrp="1"/>
          </p:cNvSpPr>
          <p:nvPr>
            <p:ph idx="1"/>
          </p:nvPr>
        </p:nvSpPr>
        <p:spPr>
          <a:xfrm>
            <a:off x="7511142" y="1825625"/>
            <a:ext cx="4193178" cy="4351338"/>
          </a:xfrm>
        </p:spPr>
        <p:txBody>
          <a:bodyPr/>
          <a:lstStyle/>
          <a:p>
            <a:pPr marL="0" indent="0">
              <a:buNone/>
            </a:pPr>
            <a:r>
              <a:rPr lang="en-GB" dirty="0" smtClean="0"/>
              <a:t>Where would the numbers be positioned on the number line?</a:t>
            </a:r>
          </a:p>
          <a:p>
            <a:pPr marL="0" indent="0">
              <a:buNone/>
            </a:pPr>
            <a:endParaRPr lang="en-GB" dirty="0"/>
          </a:p>
          <a:p>
            <a:pPr marL="0" indent="0">
              <a:buNone/>
            </a:pPr>
            <a:r>
              <a:rPr lang="en-GB" dirty="0" smtClean="0"/>
              <a:t>Both numbers have 0 ones.</a:t>
            </a:r>
          </a:p>
          <a:p>
            <a:pPr marL="0" indent="0">
              <a:buNone/>
            </a:pPr>
            <a:endParaRPr lang="en-GB" dirty="0"/>
          </a:p>
          <a:p>
            <a:pPr marL="0" indent="0">
              <a:buNone/>
            </a:pPr>
            <a:r>
              <a:rPr lang="en-GB" dirty="0" smtClean="0"/>
              <a:t>Look at the tenths. Which digit is greater? 4 tenths or 7 tenths?</a:t>
            </a:r>
          </a:p>
          <a:p>
            <a:pPr marL="0" indent="0">
              <a:buNone/>
            </a:pPr>
            <a:endParaRPr lang="en-GB" dirty="0"/>
          </a:p>
          <a:p>
            <a:pPr marL="0" indent="0">
              <a:buNone/>
            </a:pPr>
            <a:endParaRPr lang="en-GB" dirty="0"/>
          </a:p>
        </p:txBody>
      </p:sp>
      <p:pic>
        <p:nvPicPr>
          <p:cNvPr id="7" name="Picture 6"/>
          <p:cNvPicPr>
            <a:picLocks noChangeAspect="1"/>
          </p:cNvPicPr>
          <p:nvPr/>
        </p:nvPicPr>
        <p:blipFill rotWithShape="1">
          <a:blip r:embed="rId4"/>
          <a:srcRect t="29945" r="2426" b="55966"/>
          <a:stretch/>
        </p:blipFill>
        <p:spPr>
          <a:xfrm>
            <a:off x="222087" y="2035881"/>
            <a:ext cx="7106176" cy="576871"/>
          </a:xfrm>
          <a:prstGeom prst="rect">
            <a:avLst/>
          </a:prstGeom>
        </p:spPr>
      </p:pic>
      <p:sp>
        <p:nvSpPr>
          <p:cNvPr id="9" name="TextBox 8"/>
          <p:cNvSpPr txBox="1"/>
          <p:nvPr/>
        </p:nvSpPr>
        <p:spPr>
          <a:xfrm>
            <a:off x="4577245" y="3189024"/>
            <a:ext cx="535577" cy="365760"/>
          </a:xfrm>
          <a:prstGeom prst="rect">
            <a:avLst/>
          </a:prstGeom>
          <a:noFill/>
        </p:spPr>
        <p:txBody>
          <a:bodyPr wrap="square" rtlCol="0">
            <a:spAutoFit/>
          </a:bodyPr>
          <a:lstStyle/>
          <a:p>
            <a:r>
              <a:rPr lang="en-GB" dirty="0" smtClean="0"/>
              <a:t>0.4</a:t>
            </a:r>
            <a:endParaRPr lang="en-GB" dirty="0"/>
          </a:p>
        </p:txBody>
      </p:sp>
      <p:sp>
        <p:nvSpPr>
          <p:cNvPr id="10" name="TextBox 9"/>
          <p:cNvSpPr txBox="1"/>
          <p:nvPr/>
        </p:nvSpPr>
        <p:spPr>
          <a:xfrm>
            <a:off x="2714503" y="3189024"/>
            <a:ext cx="535577" cy="365760"/>
          </a:xfrm>
          <a:prstGeom prst="rect">
            <a:avLst/>
          </a:prstGeom>
          <a:noFill/>
        </p:spPr>
        <p:txBody>
          <a:bodyPr wrap="square" rtlCol="0">
            <a:spAutoFit/>
          </a:bodyPr>
          <a:lstStyle/>
          <a:p>
            <a:r>
              <a:rPr lang="en-GB" dirty="0" smtClean="0"/>
              <a:t>0.7</a:t>
            </a:r>
            <a:endParaRPr lang="en-GB" dirty="0"/>
          </a:p>
        </p:txBody>
      </p:sp>
      <p:pic>
        <p:nvPicPr>
          <p:cNvPr id="11" name="Picture 10"/>
          <p:cNvPicPr>
            <a:picLocks noChangeAspect="1"/>
          </p:cNvPicPr>
          <p:nvPr/>
        </p:nvPicPr>
        <p:blipFill>
          <a:blip r:embed="rId5"/>
          <a:stretch>
            <a:fillRect/>
          </a:stretch>
        </p:blipFill>
        <p:spPr>
          <a:xfrm>
            <a:off x="2686394" y="4405711"/>
            <a:ext cx="3051487" cy="1928422"/>
          </a:xfrm>
          <a:prstGeom prst="rect">
            <a:avLst/>
          </a:prstGeom>
        </p:spPr>
      </p:pic>
    </p:spTree>
    <p:extLst>
      <p:ext uri="{BB962C8B-B14F-4D97-AF65-F5344CB8AC3E}">
        <p14:creationId xmlns:p14="http://schemas.microsoft.com/office/powerpoint/2010/main" val="3654040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Answer:</a:t>
            </a:r>
            <a:endParaRPr lang="en-GB" dirty="0"/>
          </a:p>
        </p:txBody>
      </p:sp>
      <p:sp>
        <p:nvSpPr>
          <p:cNvPr id="5" name="Content Placeholder 4"/>
          <p:cNvSpPr>
            <a:spLocks noGrp="1"/>
          </p:cNvSpPr>
          <p:nvPr>
            <p:ph idx="1"/>
          </p:nvPr>
        </p:nvSpPr>
        <p:spPr>
          <a:xfrm>
            <a:off x="594849" y="1802252"/>
            <a:ext cx="10515600" cy="4351338"/>
          </a:xfrm>
        </p:spPr>
        <p:txBody>
          <a:bodyPr>
            <a:normAutofit/>
          </a:bodyPr>
          <a:lstStyle/>
          <a:p>
            <a:pPr marL="0" indent="0" algn="ctr">
              <a:buNone/>
            </a:pPr>
            <a:r>
              <a:rPr lang="en-GB" sz="3600" dirty="0" smtClean="0"/>
              <a:t>0.7 is greater than 0.4</a:t>
            </a:r>
          </a:p>
          <a:p>
            <a:pPr algn="ctr"/>
            <a:endParaRPr lang="en-GB" sz="3600" dirty="0" smtClean="0"/>
          </a:p>
          <a:p>
            <a:pPr marL="0" indent="0" algn="ctr">
              <a:buNone/>
            </a:pPr>
            <a:r>
              <a:rPr lang="en-GB" sz="3600" dirty="0" smtClean="0"/>
              <a:t>0.7 &gt; 0.4</a:t>
            </a:r>
            <a:endParaRPr lang="en-GB" sz="3600" dirty="0"/>
          </a:p>
        </p:txBody>
      </p:sp>
      <p:pic>
        <p:nvPicPr>
          <p:cNvPr id="6" name="Picture 5"/>
          <p:cNvPicPr>
            <a:picLocks noChangeAspect="1"/>
          </p:cNvPicPr>
          <p:nvPr/>
        </p:nvPicPr>
        <p:blipFill>
          <a:blip r:embed="rId3"/>
          <a:stretch>
            <a:fillRect/>
          </a:stretch>
        </p:blipFill>
        <p:spPr>
          <a:xfrm>
            <a:off x="1733848" y="3919529"/>
            <a:ext cx="8237601" cy="1338807"/>
          </a:xfrm>
          <a:prstGeom prst="rect">
            <a:avLst/>
          </a:prstGeom>
        </p:spPr>
      </p:pic>
      <p:sp>
        <p:nvSpPr>
          <p:cNvPr id="7" name="TextBox 6"/>
          <p:cNvSpPr txBox="1"/>
          <p:nvPr/>
        </p:nvSpPr>
        <p:spPr>
          <a:xfrm>
            <a:off x="7286935" y="3091417"/>
            <a:ext cx="2873829" cy="646331"/>
          </a:xfrm>
          <a:prstGeom prst="rect">
            <a:avLst/>
          </a:prstGeom>
          <a:noFill/>
          <a:ln w="28575">
            <a:solidFill>
              <a:schemeClr val="tx1"/>
            </a:solidFill>
          </a:ln>
        </p:spPr>
        <p:txBody>
          <a:bodyPr wrap="square" rtlCol="0">
            <a:spAutoFit/>
          </a:bodyPr>
          <a:lstStyle/>
          <a:p>
            <a:r>
              <a:rPr lang="en-GB" dirty="0" smtClean="0"/>
              <a:t>Remember &lt;    &gt; </a:t>
            </a:r>
          </a:p>
          <a:p>
            <a:r>
              <a:rPr lang="en-GB" dirty="0" smtClean="0"/>
              <a:t>more than &gt; less than</a:t>
            </a:r>
            <a:endParaRPr lang="en-GB" dirty="0"/>
          </a:p>
        </p:txBody>
      </p:sp>
    </p:spTree>
    <p:extLst>
      <p:ext uri="{BB962C8B-B14F-4D97-AF65-F5344CB8AC3E}">
        <p14:creationId xmlns:p14="http://schemas.microsoft.com/office/powerpoint/2010/main" val="182295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normAutofit fontScale="90000"/>
          </a:bodyPr>
          <a:lstStyle/>
          <a:p>
            <a:r>
              <a:rPr lang="en-GB" dirty="0" smtClean="0"/>
              <a:t>Mental Starter:</a:t>
            </a:r>
            <a:br>
              <a:rPr lang="en-GB" dirty="0" smtClean="0"/>
            </a:br>
            <a:r>
              <a:rPr lang="en-GB" dirty="0" smtClean="0"/>
              <a:t>Identify the place value of the digit underlined</a:t>
            </a:r>
            <a:endParaRPr lang="en-GB" dirty="0"/>
          </a:p>
        </p:txBody>
      </p:sp>
      <p:sp>
        <p:nvSpPr>
          <p:cNvPr id="5" name="Content Placeholder 4"/>
          <p:cNvSpPr>
            <a:spLocks noGrp="1"/>
          </p:cNvSpPr>
          <p:nvPr>
            <p:ph idx="1"/>
          </p:nvPr>
        </p:nvSpPr>
        <p:spPr>
          <a:xfrm>
            <a:off x="838200" y="1825625"/>
            <a:ext cx="5654040" cy="4718866"/>
          </a:xfrm>
        </p:spPr>
        <p:txBody>
          <a:bodyPr>
            <a:normAutofit fontScale="77500" lnSpcReduction="20000"/>
          </a:bodyPr>
          <a:lstStyle/>
          <a:p>
            <a:pPr marL="0" indent="0">
              <a:buNone/>
            </a:pPr>
            <a:r>
              <a:rPr lang="en-GB" sz="3100" dirty="0" smtClean="0"/>
              <a:t>E.G 17</a:t>
            </a:r>
            <a:r>
              <a:rPr lang="en-GB" sz="3100" u="sng" dirty="0" smtClean="0"/>
              <a:t>2</a:t>
            </a:r>
            <a:r>
              <a:rPr lang="en-GB" sz="3100" dirty="0" smtClean="0"/>
              <a:t>0 = 20</a:t>
            </a:r>
          </a:p>
          <a:p>
            <a:pPr marL="0" indent="0">
              <a:buNone/>
            </a:pPr>
            <a:endParaRPr lang="en-GB" sz="3100" dirty="0" smtClean="0"/>
          </a:p>
          <a:p>
            <a:pPr marL="514350" indent="-514350">
              <a:buAutoNum type="arabicPeriod"/>
            </a:pPr>
            <a:r>
              <a:rPr lang="en-GB" sz="3100" dirty="0" smtClean="0"/>
              <a:t>12,8</a:t>
            </a:r>
            <a:r>
              <a:rPr lang="en-GB" sz="3100" u="sng" dirty="0" smtClean="0"/>
              <a:t>9</a:t>
            </a:r>
            <a:r>
              <a:rPr lang="en-GB" sz="3100" dirty="0" smtClean="0"/>
              <a:t>3 = 90</a:t>
            </a:r>
          </a:p>
          <a:p>
            <a:pPr marL="514350" indent="-514350">
              <a:buAutoNum type="arabicPeriod"/>
            </a:pPr>
            <a:r>
              <a:rPr lang="en-GB" sz="3100" dirty="0" smtClean="0"/>
              <a:t>124, </a:t>
            </a:r>
            <a:r>
              <a:rPr lang="en-GB" sz="3100" u="sng" dirty="0" smtClean="0"/>
              <a:t>5</a:t>
            </a:r>
            <a:r>
              <a:rPr lang="en-GB" sz="3100" dirty="0" smtClean="0"/>
              <a:t>12 = 500</a:t>
            </a:r>
          </a:p>
          <a:p>
            <a:pPr marL="514350" indent="-514350">
              <a:buAutoNum type="arabicPeriod"/>
            </a:pPr>
            <a:r>
              <a:rPr lang="en-GB" sz="3100" dirty="0" smtClean="0"/>
              <a:t>2</a:t>
            </a:r>
            <a:r>
              <a:rPr lang="en-GB" sz="3100" u="sng" dirty="0" smtClean="0"/>
              <a:t>2</a:t>
            </a:r>
            <a:r>
              <a:rPr lang="en-GB" sz="3100" dirty="0" smtClean="0"/>
              <a:t>1, 601 = 20,000</a:t>
            </a:r>
          </a:p>
          <a:p>
            <a:pPr marL="514350" indent="-514350">
              <a:buAutoNum type="arabicPeriod"/>
            </a:pPr>
            <a:r>
              <a:rPr lang="en-GB" sz="3100" dirty="0" smtClean="0"/>
              <a:t>156,</a:t>
            </a:r>
            <a:r>
              <a:rPr lang="en-GB" sz="3100" u="sng" dirty="0" smtClean="0"/>
              <a:t>0</a:t>
            </a:r>
            <a:r>
              <a:rPr lang="en-GB" sz="3100" dirty="0" smtClean="0"/>
              <a:t>59 = 0 </a:t>
            </a:r>
          </a:p>
          <a:p>
            <a:pPr marL="514350" indent="-514350">
              <a:buAutoNum type="arabicPeriod"/>
            </a:pPr>
            <a:r>
              <a:rPr lang="en-GB" sz="3100" dirty="0" smtClean="0"/>
              <a:t>13</a:t>
            </a:r>
            <a:r>
              <a:rPr lang="en-GB" sz="3100" u="sng" dirty="0" smtClean="0"/>
              <a:t>1</a:t>
            </a:r>
            <a:r>
              <a:rPr lang="en-GB" sz="3100" dirty="0" smtClean="0"/>
              <a:t>, 240 = 1000</a:t>
            </a:r>
          </a:p>
          <a:p>
            <a:pPr marL="514350" indent="-514350">
              <a:buAutoNum type="arabicPeriod"/>
            </a:pPr>
            <a:r>
              <a:rPr lang="en-GB" sz="3100" u="sng" dirty="0" smtClean="0"/>
              <a:t>7,</a:t>
            </a:r>
            <a:r>
              <a:rPr lang="en-GB" sz="3100" dirty="0" smtClean="0"/>
              <a:t>251,820 = 7, 000, 000 (7 million)</a:t>
            </a:r>
          </a:p>
          <a:p>
            <a:pPr marL="514350" indent="-514350">
              <a:buAutoNum type="arabicPeriod"/>
            </a:pPr>
            <a:r>
              <a:rPr lang="en-GB" sz="3100" dirty="0" smtClean="0"/>
              <a:t>1,3</a:t>
            </a:r>
            <a:r>
              <a:rPr lang="en-GB" sz="3100" u="sng" dirty="0" smtClean="0"/>
              <a:t>4</a:t>
            </a:r>
            <a:r>
              <a:rPr lang="en-GB" sz="3100" dirty="0" smtClean="0"/>
              <a:t>2,924 = 40,000</a:t>
            </a:r>
          </a:p>
          <a:p>
            <a:pPr marL="514350" indent="-514350">
              <a:buAutoNum type="arabicPeriod"/>
            </a:pPr>
            <a:r>
              <a:rPr lang="en-GB" sz="3100" dirty="0" smtClean="0"/>
              <a:t>2</a:t>
            </a:r>
            <a:r>
              <a:rPr lang="en-GB" sz="3100" u="sng" dirty="0" smtClean="0"/>
              <a:t>,5</a:t>
            </a:r>
            <a:r>
              <a:rPr lang="en-GB" sz="3100" dirty="0" smtClean="0"/>
              <a:t>78, 135 = 500, 000</a:t>
            </a:r>
          </a:p>
          <a:p>
            <a:pPr marL="514350" indent="-514350">
              <a:buAutoNum type="arabicPeriod"/>
            </a:pPr>
            <a:r>
              <a:rPr lang="en-GB" sz="3100" u="sng" dirty="0" smtClean="0"/>
              <a:t>1</a:t>
            </a:r>
            <a:r>
              <a:rPr lang="en-GB" sz="3100" dirty="0" smtClean="0"/>
              <a:t>2,245,831 = 10, 000, 000 (10 million)</a:t>
            </a:r>
          </a:p>
          <a:p>
            <a:pPr marL="514350" indent="-514350">
              <a:buAutoNum type="arabicPeriod"/>
            </a:pPr>
            <a:r>
              <a:rPr lang="en-GB" sz="3100" dirty="0" smtClean="0"/>
              <a:t>42,</a:t>
            </a:r>
            <a:r>
              <a:rPr lang="en-GB" sz="3100" u="sng" dirty="0" smtClean="0"/>
              <a:t>9</a:t>
            </a:r>
            <a:r>
              <a:rPr lang="en-GB" sz="3100" dirty="0" smtClean="0"/>
              <a:t>27,628 = 900,000</a:t>
            </a:r>
          </a:p>
          <a:p>
            <a:pPr marL="514350" indent="-514350">
              <a:buAutoNum type="arabicPeriod"/>
            </a:pPr>
            <a:endParaRPr lang="en-GB" dirty="0"/>
          </a:p>
        </p:txBody>
      </p:sp>
      <p:sp>
        <p:nvSpPr>
          <p:cNvPr id="6" name="TextBox 5"/>
          <p:cNvSpPr txBox="1"/>
          <p:nvPr/>
        </p:nvSpPr>
        <p:spPr>
          <a:xfrm>
            <a:off x="4710042" y="2193708"/>
            <a:ext cx="5439798" cy="461665"/>
          </a:xfrm>
          <a:prstGeom prst="rect">
            <a:avLst/>
          </a:prstGeom>
          <a:noFill/>
          <a:ln w="38100">
            <a:solidFill>
              <a:srgbClr val="0070C0"/>
            </a:solidFill>
          </a:ln>
        </p:spPr>
        <p:txBody>
          <a:bodyPr wrap="square" rtlCol="0">
            <a:spAutoFit/>
          </a:bodyPr>
          <a:lstStyle/>
          <a:p>
            <a:r>
              <a:rPr lang="en-GB" sz="2400" dirty="0" smtClean="0"/>
              <a:t>Make any corrections which are needed.</a:t>
            </a:r>
            <a:endParaRPr lang="en-GB" sz="2400" dirty="0"/>
          </a:p>
        </p:txBody>
      </p:sp>
    </p:spTree>
    <p:extLst>
      <p:ext uri="{BB962C8B-B14F-4D97-AF65-F5344CB8AC3E}">
        <p14:creationId xmlns:p14="http://schemas.microsoft.com/office/powerpoint/2010/main" val="3114088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rotWithShape="1">
          <a:blip r:embed="rId4"/>
          <a:srcRect r="3081" b="53753"/>
          <a:stretch/>
        </p:blipFill>
        <p:spPr>
          <a:xfrm>
            <a:off x="1528905" y="706196"/>
            <a:ext cx="9199772" cy="2468077"/>
          </a:xfrm>
          <a:prstGeom prst="rect">
            <a:avLst/>
          </a:prstGeom>
        </p:spPr>
      </p:pic>
      <p:sp>
        <p:nvSpPr>
          <p:cNvPr id="6" name="Rectangle 5"/>
          <p:cNvSpPr/>
          <p:nvPr/>
        </p:nvSpPr>
        <p:spPr>
          <a:xfrm>
            <a:off x="3082834" y="1619794"/>
            <a:ext cx="4585063" cy="692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885509" y="1476103"/>
            <a:ext cx="4572000" cy="707886"/>
          </a:xfrm>
          <a:prstGeom prst="rect">
            <a:avLst/>
          </a:prstGeom>
          <a:noFill/>
        </p:spPr>
        <p:txBody>
          <a:bodyPr wrap="square" rtlCol="0">
            <a:spAutoFit/>
          </a:bodyPr>
          <a:lstStyle/>
          <a:p>
            <a:r>
              <a:rPr lang="en-GB" sz="4000" dirty="0" smtClean="0"/>
              <a:t>0.8 or 1.7?</a:t>
            </a:r>
            <a:endParaRPr lang="en-GB" dirty="0"/>
          </a:p>
        </p:txBody>
      </p:sp>
      <p:sp>
        <p:nvSpPr>
          <p:cNvPr id="8" name="TextBox 7"/>
          <p:cNvSpPr txBox="1"/>
          <p:nvPr/>
        </p:nvSpPr>
        <p:spPr>
          <a:xfrm>
            <a:off x="3810000" y="4024811"/>
            <a:ext cx="4572000" cy="707886"/>
          </a:xfrm>
          <a:prstGeom prst="rect">
            <a:avLst/>
          </a:prstGeom>
          <a:noFill/>
        </p:spPr>
        <p:txBody>
          <a:bodyPr wrap="square" rtlCol="0">
            <a:spAutoFit/>
          </a:bodyPr>
          <a:lstStyle/>
          <a:p>
            <a:r>
              <a:rPr lang="en-GB" sz="4000" dirty="0" smtClean="0"/>
              <a:t>____  &gt;  _____</a:t>
            </a:r>
            <a:endParaRPr lang="en-GB" dirty="0"/>
          </a:p>
        </p:txBody>
      </p:sp>
    </p:spTree>
    <p:extLst>
      <p:ext uri="{BB962C8B-B14F-4D97-AF65-F5344CB8AC3E}">
        <p14:creationId xmlns:p14="http://schemas.microsoft.com/office/powerpoint/2010/main" val="1892444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rotWithShape="1">
          <a:blip r:embed="rId3"/>
          <a:srcRect r="3081" b="53753"/>
          <a:stretch/>
        </p:blipFill>
        <p:spPr>
          <a:xfrm>
            <a:off x="1189270" y="693133"/>
            <a:ext cx="9199772" cy="2468077"/>
          </a:xfrm>
          <a:prstGeom prst="rect">
            <a:avLst/>
          </a:prstGeom>
        </p:spPr>
      </p:pic>
      <p:sp>
        <p:nvSpPr>
          <p:cNvPr id="5" name="TextBox 4"/>
          <p:cNvSpPr txBox="1"/>
          <p:nvPr/>
        </p:nvSpPr>
        <p:spPr>
          <a:xfrm>
            <a:off x="1894114" y="3958045"/>
            <a:ext cx="7628709" cy="2062103"/>
          </a:xfrm>
          <a:prstGeom prst="rect">
            <a:avLst/>
          </a:prstGeom>
          <a:noFill/>
        </p:spPr>
        <p:txBody>
          <a:bodyPr wrap="square" rtlCol="0">
            <a:spAutoFit/>
          </a:bodyPr>
          <a:lstStyle/>
          <a:p>
            <a:pPr algn="ctr"/>
            <a:r>
              <a:rPr lang="en-GB" sz="3200" dirty="0" smtClean="0"/>
              <a:t>1.7   &gt;    0.8</a:t>
            </a:r>
          </a:p>
          <a:p>
            <a:pPr algn="ctr"/>
            <a:endParaRPr lang="en-GB" sz="3200" dirty="0" smtClean="0"/>
          </a:p>
          <a:p>
            <a:r>
              <a:rPr lang="en-GB" sz="3200" dirty="0" smtClean="0"/>
              <a:t>1.7 is greater because it has 1 whole number compared to 0 for 0.8</a:t>
            </a:r>
            <a:endParaRPr lang="en-GB" sz="3200" dirty="0"/>
          </a:p>
        </p:txBody>
      </p:sp>
    </p:spTree>
    <p:extLst>
      <p:ext uri="{BB962C8B-B14F-4D97-AF65-F5344CB8AC3E}">
        <p14:creationId xmlns:p14="http://schemas.microsoft.com/office/powerpoint/2010/main" val="1937459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
        <p:nvSpPr>
          <p:cNvPr id="5" name="Title 4"/>
          <p:cNvSpPr>
            <a:spLocks noGrp="1"/>
          </p:cNvSpPr>
          <p:nvPr>
            <p:ph type="title"/>
          </p:nvPr>
        </p:nvSpPr>
        <p:spPr/>
        <p:txBody>
          <a:bodyPr/>
          <a:lstStyle/>
          <a:p>
            <a:r>
              <a:rPr lang="en-GB" dirty="0" smtClean="0"/>
              <a:t>What about 2 decimal places?</a:t>
            </a:r>
            <a:endParaRPr lang="en-GB" dirty="0"/>
          </a:p>
        </p:txBody>
      </p:sp>
      <p:sp>
        <p:nvSpPr>
          <p:cNvPr id="6" name="Content Placeholder 5"/>
          <p:cNvSpPr>
            <a:spLocks noGrp="1"/>
          </p:cNvSpPr>
          <p:nvPr>
            <p:ph idx="1"/>
          </p:nvPr>
        </p:nvSpPr>
        <p:spPr>
          <a:xfrm>
            <a:off x="838200" y="1565173"/>
            <a:ext cx="10515600" cy="4351338"/>
          </a:xfrm>
        </p:spPr>
        <p:txBody>
          <a:bodyPr/>
          <a:lstStyle/>
          <a:p>
            <a:pPr marL="0" indent="0">
              <a:buNone/>
            </a:pPr>
            <a:r>
              <a:rPr lang="en-GB" dirty="0" smtClean="0"/>
              <a:t>Just like with whole numbers, if all the digits are the same we progress through the digits (down in digit place value) until the digits differ.</a:t>
            </a:r>
          </a:p>
          <a:p>
            <a:pPr marL="0" indent="0">
              <a:buNone/>
            </a:pPr>
            <a:endParaRPr lang="en-GB" dirty="0"/>
          </a:p>
          <a:p>
            <a:pPr marL="0" indent="0" algn="ctr">
              <a:buNone/>
            </a:pPr>
            <a:r>
              <a:rPr lang="en-GB" dirty="0" smtClean="0"/>
              <a:t>E.G </a:t>
            </a:r>
            <a:r>
              <a:rPr lang="en-GB" dirty="0" smtClean="0">
                <a:solidFill>
                  <a:srgbClr val="FF0000"/>
                </a:solidFill>
              </a:rPr>
              <a:t>134.7</a:t>
            </a:r>
            <a:r>
              <a:rPr lang="en-GB" dirty="0" smtClean="0">
                <a:solidFill>
                  <a:srgbClr val="0070C0"/>
                </a:solidFill>
              </a:rPr>
              <a:t>2</a:t>
            </a:r>
            <a:r>
              <a:rPr lang="en-GB" dirty="0" smtClean="0"/>
              <a:t>        </a:t>
            </a:r>
            <a:r>
              <a:rPr lang="en-GB" dirty="0" smtClean="0">
                <a:solidFill>
                  <a:srgbClr val="FF0000"/>
                </a:solidFill>
              </a:rPr>
              <a:t>134.7</a:t>
            </a:r>
            <a:r>
              <a:rPr lang="en-GB" dirty="0" smtClean="0">
                <a:solidFill>
                  <a:srgbClr val="0070C0"/>
                </a:solidFill>
              </a:rPr>
              <a:t>5</a:t>
            </a:r>
          </a:p>
          <a:p>
            <a:pPr marL="0" indent="0">
              <a:buNone/>
            </a:pPr>
            <a:endParaRPr lang="en-GB" dirty="0"/>
          </a:p>
          <a:p>
            <a:pPr marL="0" indent="0">
              <a:buNone/>
            </a:pPr>
            <a:r>
              <a:rPr lang="en-GB" dirty="0" smtClean="0"/>
              <a:t>As the digits are the same in each number we need to compare the hundredths.</a:t>
            </a:r>
          </a:p>
          <a:p>
            <a:pPr marL="0" indent="0">
              <a:buNone/>
            </a:pPr>
            <a:r>
              <a:rPr lang="en-GB" dirty="0" smtClean="0"/>
              <a:t>Here we can see the difference between the digits to help us to decide which number is bigger. As 5 is larger than 2, we know 134.75 &gt; 134.72</a:t>
            </a:r>
            <a:endParaRPr lang="en-GB" dirty="0"/>
          </a:p>
        </p:txBody>
      </p:sp>
    </p:spTree>
    <p:extLst>
      <p:ext uri="{BB962C8B-B14F-4D97-AF65-F5344CB8AC3E}">
        <p14:creationId xmlns:p14="http://schemas.microsoft.com/office/powerpoint/2010/main" val="1409849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5" name="Title 4"/>
          <p:cNvSpPr>
            <a:spLocks noGrp="1"/>
          </p:cNvSpPr>
          <p:nvPr>
            <p:ph type="title"/>
          </p:nvPr>
        </p:nvSpPr>
        <p:spPr/>
        <p:txBody>
          <a:bodyPr/>
          <a:lstStyle/>
          <a:p>
            <a:r>
              <a:rPr lang="en-GB" dirty="0" smtClean="0"/>
              <a:t>Which is greater 12.45 or 12.54?</a:t>
            </a:r>
            <a:endParaRPr lang="en-GB" dirty="0"/>
          </a:p>
        </p:txBody>
      </p:sp>
      <p:sp>
        <p:nvSpPr>
          <p:cNvPr id="6" name="Content Placeholder 5"/>
          <p:cNvSpPr>
            <a:spLocks noGrp="1"/>
          </p:cNvSpPr>
          <p:nvPr>
            <p:ph idx="1"/>
          </p:nvPr>
        </p:nvSpPr>
        <p:spPr/>
        <p:txBody>
          <a:bodyPr/>
          <a:lstStyle/>
          <a:p>
            <a:r>
              <a:rPr lang="en-GB" dirty="0" smtClean="0"/>
              <a:t>Both the tens and ones are the same in each number: </a:t>
            </a:r>
            <a:r>
              <a:rPr lang="en-GB" dirty="0" smtClean="0">
                <a:solidFill>
                  <a:srgbClr val="FF0000"/>
                </a:solidFill>
              </a:rPr>
              <a:t>12</a:t>
            </a:r>
            <a:r>
              <a:rPr lang="en-GB" dirty="0" smtClean="0"/>
              <a:t>.45    </a:t>
            </a:r>
            <a:r>
              <a:rPr lang="en-GB" dirty="0" smtClean="0">
                <a:solidFill>
                  <a:srgbClr val="FF0000"/>
                </a:solidFill>
              </a:rPr>
              <a:t>12</a:t>
            </a:r>
            <a:r>
              <a:rPr lang="en-GB" dirty="0" smtClean="0"/>
              <a:t>.54</a:t>
            </a:r>
          </a:p>
          <a:p>
            <a:pPr marL="0" indent="0">
              <a:buNone/>
            </a:pPr>
            <a:endParaRPr lang="en-GB" dirty="0" smtClean="0"/>
          </a:p>
          <a:p>
            <a:r>
              <a:rPr lang="en-GB" dirty="0" smtClean="0"/>
              <a:t>So, we need to look at the tenths: </a:t>
            </a:r>
            <a:r>
              <a:rPr lang="en-GB" dirty="0" smtClean="0">
                <a:solidFill>
                  <a:srgbClr val="FF0000"/>
                </a:solidFill>
              </a:rPr>
              <a:t>12</a:t>
            </a:r>
            <a:r>
              <a:rPr lang="en-GB" dirty="0" smtClean="0"/>
              <a:t>.</a:t>
            </a:r>
            <a:r>
              <a:rPr lang="en-GB" dirty="0" smtClean="0">
                <a:solidFill>
                  <a:schemeClr val="accent1"/>
                </a:solidFill>
              </a:rPr>
              <a:t>4</a:t>
            </a:r>
            <a:r>
              <a:rPr lang="en-GB" dirty="0" smtClean="0"/>
              <a:t>5     </a:t>
            </a:r>
            <a:r>
              <a:rPr lang="en-GB" dirty="0" smtClean="0">
                <a:solidFill>
                  <a:srgbClr val="FF0000"/>
                </a:solidFill>
              </a:rPr>
              <a:t>12</a:t>
            </a:r>
            <a:r>
              <a:rPr lang="en-GB" dirty="0" smtClean="0"/>
              <a:t>.</a:t>
            </a:r>
            <a:r>
              <a:rPr lang="en-GB" dirty="0" smtClean="0">
                <a:solidFill>
                  <a:schemeClr val="accent1"/>
                </a:solidFill>
              </a:rPr>
              <a:t>5</a:t>
            </a:r>
            <a:r>
              <a:rPr lang="en-GB" dirty="0" smtClean="0"/>
              <a:t>4</a:t>
            </a:r>
          </a:p>
          <a:p>
            <a:pPr marL="0" indent="0">
              <a:buNone/>
            </a:pPr>
            <a:endParaRPr lang="en-GB" dirty="0"/>
          </a:p>
          <a:p>
            <a:r>
              <a:rPr lang="en-GB" dirty="0" smtClean="0"/>
              <a:t>Which is bigger 4 tenths or 5 tenths?</a:t>
            </a:r>
          </a:p>
          <a:p>
            <a:endParaRPr lang="en-GB" dirty="0"/>
          </a:p>
          <a:p>
            <a:pPr marL="0" indent="0">
              <a:buNone/>
            </a:pPr>
            <a:r>
              <a:rPr lang="en-GB" dirty="0" smtClean="0"/>
              <a:t>Write down the bigger number   _______   &gt;  _______   smaller number</a:t>
            </a:r>
            <a:endParaRPr lang="en-GB" dirty="0"/>
          </a:p>
        </p:txBody>
      </p:sp>
    </p:spTree>
    <p:extLst>
      <p:ext uri="{BB962C8B-B14F-4D97-AF65-F5344CB8AC3E}">
        <p14:creationId xmlns:p14="http://schemas.microsoft.com/office/powerpoint/2010/main" val="4030991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5" name="Title 4"/>
          <p:cNvSpPr>
            <a:spLocks noGrp="1"/>
          </p:cNvSpPr>
          <p:nvPr>
            <p:ph type="title"/>
          </p:nvPr>
        </p:nvSpPr>
        <p:spPr>
          <a:xfrm>
            <a:off x="416258" y="508816"/>
            <a:ext cx="10515600" cy="4860018"/>
          </a:xfrm>
        </p:spPr>
        <p:txBody>
          <a:bodyPr>
            <a:normAutofit/>
          </a:bodyPr>
          <a:lstStyle/>
          <a:p>
            <a:pPr algn="ctr"/>
            <a:r>
              <a:rPr lang="en-GB" dirty="0"/>
              <a:t>Which is greater 12.45 or 12.54</a:t>
            </a:r>
            <a:r>
              <a:rPr lang="en-GB" dirty="0" smtClean="0"/>
              <a:t>?</a:t>
            </a:r>
            <a:br>
              <a:rPr lang="en-GB" dirty="0" smtClean="0"/>
            </a:br>
            <a:r>
              <a:rPr lang="en-GB" dirty="0"/>
              <a:t/>
            </a:r>
            <a:br>
              <a:rPr lang="en-GB" dirty="0"/>
            </a:br>
            <a:r>
              <a:rPr lang="en-GB" dirty="0" smtClean="0"/>
              <a:t/>
            </a:r>
            <a:br>
              <a:rPr lang="en-GB" dirty="0" smtClean="0"/>
            </a:br>
            <a:r>
              <a:rPr lang="en-GB" dirty="0" smtClean="0"/>
              <a:t>12.54    &gt;  12.45</a:t>
            </a:r>
            <a:br>
              <a:rPr lang="en-GB" dirty="0" smtClean="0"/>
            </a:br>
            <a:r>
              <a:rPr lang="en-GB" dirty="0"/>
              <a:t/>
            </a:r>
            <a:br>
              <a:rPr lang="en-GB" dirty="0"/>
            </a:br>
            <a:r>
              <a:rPr lang="en-GB" dirty="0" smtClean="0"/>
              <a:t>12.54 is greater than 12.45</a:t>
            </a:r>
            <a:br>
              <a:rPr lang="en-GB" dirty="0" smtClean="0"/>
            </a:br>
            <a:endParaRPr lang="en-GB" dirty="0"/>
          </a:p>
        </p:txBody>
      </p:sp>
      <p:pic>
        <p:nvPicPr>
          <p:cNvPr id="6" name="Picture 5">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3842184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What about numbers with 3 decimal places?</a:t>
            </a:r>
            <a:endParaRPr lang="en-GB" dirty="0"/>
          </a:p>
        </p:txBody>
      </p:sp>
      <p:sp>
        <p:nvSpPr>
          <p:cNvPr id="5" name="Content Placeholder 4"/>
          <p:cNvSpPr>
            <a:spLocks noGrp="1"/>
          </p:cNvSpPr>
          <p:nvPr>
            <p:ph idx="1"/>
          </p:nvPr>
        </p:nvSpPr>
        <p:spPr>
          <a:xfrm>
            <a:off x="838200" y="1802252"/>
            <a:ext cx="10515600" cy="4351338"/>
          </a:xfrm>
        </p:spPr>
        <p:txBody>
          <a:bodyPr/>
          <a:lstStyle/>
          <a:p>
            <a:r>
              <a:rPr lang="en-GB" dirty="0" smtClean="0"/>
              <a:t>As with the previous numbers, if all the previous digits are of the same value we need to look at the thousandths and identify which has the larger value.</a:t>
            </a:r>
          </a:p>
          <a:p>
            <a:endParaRPr lang="en-GB" dirty="0"/>
          </a:p>
          <a:p>
            <a:r>
              <a:rPr lang="en-GB" dirty="0" smtClean="0"/>
              <a:t>E.G </a:t>
            </a:r>
            <a:r>
              <a:rPr lang="en-GB" dirty="0" smtClean="0">
                <a:solidFill>
                  <a:srgbClr val="FF0000"/>
                </a:solidFill>
              </a:rPr>
              <a:t>345.45</a:t>
            </a:r>
            <a:r>
              <a:rPr lang="en-GB" dirty="0" smtClean="0">
                <a:solidFill>
                  <a:schemeClr val="accent1"/>
                </a:solidFill>
              </a:rPr>
              <a:t>1</a:t>
            </a:r>
            <a:r>
              <a:rPr lang="en-GB" dirty="0" smtClean="0"/>
              <a:t>             </a:t>
            </a:r>
            <a:r>
              <a:rPr lang="en-GB" dirty="0" smtClean="0">
                <a:solidFill>
                  <a:srgbClr val="FF0000"/>
                </a:solidFill>
              </a:rPr>
              <a:t>345.45</a:t>
            </a:r>
            <a:r>
              <a:rPr lang="en-GB" dirty="0" smtClean="0">
                <a:solidFill>
                  <a:schemeClr val="accent1"/>
                </a:solidFill>
              </a:rPr>
              <a:t>2</a:t>
            </a:r>
          </a:p>
          <a:p>
            <a:endParaRPr lang="en-GB" dirty="0">
              <a:solidFill>
                <a:schemeClr val="accent1"/>
              </a:solidFill>
            </a:endParaRPr>
          </a:p>
          <a:p>
            <a:pPr marL="0" indent="0">
              <a:buNone/>
            </a:pPr>
            <a:r>
              <a:rPr lang="en-GB" dirty="0">
                <a:solidFill>
                  <a:schemeClr val="accent1"/>
                </a:solidFill>
              </a:rPr>
              <a:t> </a:t>
            </a:r>
            <a:r>
              <a:rPr lang="en-GB" dirty="0" smtClean="0">
                <a:solidFill>
                  <a:schemeClr val="accent1"/>
                </a:solidFill>
              </a:rPr>
              <a:t>                           </a:t>
            </a:r>
            <a:r>
              <a:rPr lang="en-GB" sz="2000" dirty="0" smtClean="0">
                <a:solidFill>
                  <a:schemeClr val="accent1"/>
                </a:solidFill>
              </a:rPr>
              <a:t>1 thousandth               2 thousandths               2 is greater than 1</a:t>
            </a:r>
          </a:p>
          <a:p>
            <a:pPr marL="0" indent="0">
              <a:buNone/>
            </a:pPr>
            <a:endParaRPr lang="en-GB" sz="2000" dirty="0">
              <a:solidFill>
                <a:schemeClr val="accent1"/>
              </a:solidFill>
            </a:endParaRPr>
          </a:p>
          <a:p>
            <a:pPr marL="0" indent="0">
              <a:buNone/>
            </a:pPr>
            <a:r>
              <a:rPr lang="en-GB" dirty="0" smtClean="0"/>
              <a:t>                    345.451   &lt;   345.452        345.451 is less than 345.452</a:t>
            </a:r>
            <a:endParaRPr lang="en-GB" sz="3200" dirty="0" smtClean="0"/>
          </a:p>
          <a:p>
            <a:endParaRPr lang="en-GB" dirty="0">
              <a:solidFill>
                <a:schemeClr val="accent1"/>
              </a:solidFill>
            </a:endParaRPr>
          </a:p>
        </p:txBody>
      </p:sp>
      <p:cxnSp>
        <p:nvCxnSpPr>
          <p:cNvPr id="7" name="Straight Arrow Connector 6"/>
          <p:cNvCxnSpPr/>
          <p:nvPr/>
        </p:nvCxnSpPr>
        <p:spPr>
          <a:xfrm>
            <a:off x="2795451" y="4101737"/>
            <a:ext cx="300446" cy="7184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092336" y="4001294"/>
            <a:ext cx="300446" cy="7184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57" y="5829797"/>
            <a:ext cx="1142091" cy="848088"/>
          </a:xfrm>
          <a:prstGeom prst="rect">
            <a:avLst/>
          </a:prstGeom>
        </p:spPr>
      </p:pic>
    </p:spTree>
    <p:extLst>
      <p:ext uri="{BB962C8B-B14F-4D97-AF65-F5344CB8AC3E}">
        <p14:creationId xmlns:p14="http://schemas.microsoft.com/office/powerpoint/2010/main" val="2293556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5" name="Title 4"/>
          <p:cNvSpPr>
            <a:spLocks noGrp="1"/>
          </p:cNvSpPr>
          <p:nvPr>
            <p:ph type="title"/>
          </p:nvPr>
        </p:nvSpPr>
        <p:spPr/>
        <p:txBody>
          <a:bodyPr/>
          <a:lstStyle/>
          <a:p>
            <a:r>
              <a:rPr lang="en-GB" dirty="0" smtClean="0"/>
              <a:t>Which is smaller 56.732 or 56.736</a:t>
            </a:r>
            <a:endParaRPr lang="en-GB" dirty="0"/>
          </a:p>
        </p:txBody>
      </p:sp>
      <p:sp>
        <p:nvSpPr>
          <p:cNvPr id="6" name="Content Placeholder 5"/>
          <p:cNvSpPr>
            <a:spLocks noGrp="1"/>
          </p:cNvSpPr>
          <p:nvPr>
            <p:ph idx="1"/>
          </p:nvPr>
        </p:nvSpPr>
        <p:spPr/>
        <p:txBody>
          <a:bodyPr>
            <a:normAutofit/>
          </a:bodyPr>
          <a:lstStyle/>
          <a:p>
            <a:pPr marL="0" indent="0" algn="ctr">
              <a:buNone/>
            </a:pPr>
            <a:r>
              <a:rPr lang="en-GB" sz="4000" dirty="0">
                <a:solidFill>
                  <a:srgbClr val="FF0000"/>
                </a:solidFill>
              </a:rPr>
              <a:t>56.73</a:t>
            </a:r>
            <a:r>
              <a:rPr lang="en-GB" sz="4000" dirty="0"/>
              <a:t>2 </a:t>
            </a:r>
            <a:r>
              <a:rPr lang="en-GB" sz="4000" dirty="0" smtClean="0"/>
              <a:t>                </a:t>
            </a:r>
            <a:r>
              <a:rPr lang="en-GB" sz="4000" dirty="0" smtClean="0">
                <a:solidFill>
                  <a:srgbClr val="FF0000"/>
                </a:solidFill>
              </a:rPr>
              <a:t>56.73</a:t>
            </a:r>
            <a:r>
              <a:rPr lang="en-GB" sz="4000" dirty="0"/>
              <a:t>6</a:t>
            </a:r>
            <a:endParaRPr lang="en-GB" sz="4000" dirty="0" smtClean="0"/>
          </a:p>
          <a:p>
            <a:pPr marL="0" indent="0" algn="ctr">
              <a:buNone/>
            </a:pPr>
            <a:endParaRPr lang="en-GB" sz="4000" dirty="0"/>
          </a:p>
          <a:p>
            <a:pPr marL="0" indent="0" algn="ctr">
              <a:buNone/>
            </a:pPr>
            <a:r>
              <a:rPr lang="en-GB" sz="4000" dirty="0" smtClean="0"/>
              <a:t>The red digits are all the same so we need to look at the thousandths and identify which is smaller.</a:t>
            </a:r>
          </a:p>
          <a:p>
            <a:pPr marL="0" indent="0" algn="ctr">
              <a:buNone/>
            </a:pPr>
            <a:r>
              <a:rPr lang="en-GB" sz="4000" dirty="0" smtClean="0"/>
              <a:t>.002 or .006</a:t>
            </a:r>
          </a:p>
          <a:p>
            <a:pPr marL="0" indent="0" algn="ctr">
              <a:buNone/>
            </a:pPr>
            <a:r>
              <a:rPr lang="en-GB" sz="2000" dirty="0" smtClean="0"/>
              <a:t>Write the smaller number</a:t>
            </a:r>
            <a:r>
              <a:rPr lang="en-GB" sz="4000" dirty="0" smtClean="0"/>
              <a:t>_____   &lt;   _____</a:t>
            </a:r>
            <a:r>
              <a:rPr lang="en-GB" sz="2000" dirty="0">
                <a:solidFill>
                  <a:prstClr val="black"/>
                </a:solidFill>
              </a:rPr>
              <a:t> Write the </a:t>
            </a:r>
            <a:r>
              <a:rPr lang="en-GB" sz="2000" dirty="0" smtClean="0">
                <a:solidFill>
                  <a:prstClr val="black"/>
                </a:solidFill>
              </a:rPr>
              <a:t>larger </a:t>
            </a:r>
            <a:r>
              <a:rPr lang="en-GB" sz="2000" dirty="0">
                <a:solidFill>
                  <a:prstClr val="black"/>
                </a:solidFill>
              </a:rPr>
              <a:t>number</a:t>
            </a:r>
            <a:r>
              <a:rPr lang="en-GB" sz="4000" dirty="0" smtClean="0"/>
              <a:t> </a:t>
            </a:r>
            <a:endParaRPr lang="en-GB" sz="4000" dirty="0"/>
          </a:p>
        </p:txBody>
      </p:sp>
    </p:spTree>
    <p:extLst>
      <p:ext uri="{BB962C8B-B14F-4D97-AF65-F5344CB8AC3E}">
        <p14:creationId xmlns:p14="http://schemas.microsoft.com/office/powerpoint/2010/main" val="3260917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a:xfrm>
            <a:off x="838200" y="365124"/>
            <a:ext cx="10515600" cy="6009549"/>
          </a:xfrm>
        </p:spPr>
        <p:txBody>
          <a:bodyPr>
            <a:normAutofit/>
          </a:bodyPr>
          <a:lstStyle/>
          <a:p>
            <a:pPr algn="ctr"/>
            <a:r>
              <a:rPr lang="en-GB" dirty="0"/>
              <a:t>Which is smaller 56.732 or </a:t>
            </a:r>
            <a:r>
              <a:rPr lang="en-GB" dirty="0" smtClean="0"/>
              <a:t>56.736?</a:t>
            </a:r>
            <a:br>
              <a:rPr lang="en-GB" dirty="0" smtClean="0"/>
            </a:br>
            <a:r>
              <a:rPr lang="en-GB" dirty="0"/>
              <a:t/>
            </a:r>
            <a:br>
              <a:rPr lang="en-GB" dirty="0"/>
            </a:br>
            <a:r>
              <a:rPr lang="en-GB" dirty="0" smtClean="0"/>
              <a:t>56.732      &lt;     56.736</a:t>
            </a:r>
            <a:br>
              <a:rPr lang="en-GB" dirty="0" smtClean="0"/>
            </a:br>
            <a:r>
              <a:rPr lang="en-GB" dirty="0"/>
              <a:t/>
            </a:r>
            <a:br>
              <a:rPr lang="en-GB" dirty="0"/>
            </a:br>
            <a:r>
              <a:rPr lang="en-GB" dirty="0" smtClean="0"/>
              <a:t>56.732 is less than 56.736</a:t>
            </a:r>
            <a:br>
              <a:rPr lang="en-GB" dirty="0" smtClean="0"/>
            </a:br>
            <a:r>
              <a:rPr lang="en-GB" dirty="0"/>
              <a:t/>
            </a:r>
            <a:br>
              <a:rPr lang="en-GB" dirty="0"/>
            </a:br>
            <a:endParaRPr lang="en-GB" dirty="0"/>
          </a:p>
        </p:txBody>
      </p:sp>
      <p:pic>
        <p:nvPicPr>
          <p:cNvPr id="5" name="Picture 4">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1746340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a:t>Use &lt;    &gt; symbols to compare the numbers</a:t>
            </a:r>
          </a:p>
        </p:txBody>
      </p:sp>
      <p:sp>
        <p:nvSpPr>
          <p:cNvPr id="5" name="Content Placeholder 4"/>
          <p:cNvSpPr>
            <a:spLocks noGrp="1"/>
          </p:cNvSpPr>
          <p:nvPr>
            <p:ph idx="1"/>
          </p:nvPr>
        </p:nvSpPr>
        <p:spPr>
          <a:xfrm>
            <a:off x="804113" y="1667859"/>
            <a:ext cx="10515600" cy="4351338"/>
          </a:xfrm>
        </p:spPr>
        <p:txBody>
          <a:bodyPr/>
          <a:lstStyle/>
          <a:p>
            <a:pPr marL="514350" indent="-514350">
              <a:buAutoNum type="arabicPeriod"/>
            </a:pPr>
            <a:r>
              <a:rPr lang="en-GB" dirty="0" smtClean="0"/>
              <a:t>345.21   ____   345.12</a:t>
            </a:r>
          </a:p>
          <a:p>
            <a:pPr marL="514350" indent="-514350">
              <a:buAutoNum type="arabicPeriod"/>
            </a:pPr>
            <a:r>
              <a:rPr lang="en-GB" dirty="0" smtClean="0"/>
              <a:t>129.02     ____   129.20</a:t>
            </a:r>
          </a:p>
          <a:p>
            <a:pPr marL="514350" indent="-514350">
              <a:buAutoNum type="arabicPeriod"/>
            </a:pPr>
            <a:r>
              <a:rPr lang="en-GB" dirty="0" smtClean="0"/>
              <a:t>562.019   ____  562.19</a:t>
            </a:r>
          </a:p>
          <a:p>
            <a:pPr marL="514350" indent="-514350">
              <a:buAutoNum type="arabicPeriod"/>
            </a:pPr>
            <a:r>
              <a:rPr lang="en-GB" dirty="0" smtClean="0"/>
              <a:t>480.126     ____  480.124</a:t>
            </a:r>
          </a:p>
          <a:p>
            <a:pPr marL="514350" indent="-514350">
              <a:buAutoNum type="arabicPeriod"/>
            </a:pPr>
            <a:r>
              <a:rPr lang="en-GB" dirty="0" smtClean="0"/>
              <a:t>134.232    ____   134.23</a:t>
            </a:r>
          </a:p>
          <a:p>
            <a:pPr marL="514350" indent="-514350">
              <a:buAutoNum type="arabicPeriod"/>
            </a:pPr>
            <a:r>
              <a:rPr lang="en-GB" dirty="0" smtClean="0"/>
              <a:t>902.003   ____   902.3</a:t>
            </a:r>
          </a:p>
          <a:p>
            <a:pPr marL="514350" indent="-514350">
              <a:buAutoNum type="arabicPeriod"/>
            </a:pPr>
            <a:r>
              <a:rPr lang="en-GB" dirty="0" smtClean="0"/>
              <a:t>12.902     ____ 12.920</a:t>
            </a:r>
          </a:p>
          <a:p>
            <a:pPr marL="514350" indent="-514350">
              <a:buAutoNum type="arabicPeriod"/>
            </a:pPr>
            <a:r>
              <a:rPr lang="en-GB" dirty="0" smtClean="0"/>
              <a:t>629.531  _____ 629.053</a:t>
            </a:r>
          </a:p>
          <a:p>
            <a:pPr marL="514350" indent="-514350">
              <a:buAutoNum type="arabicPeriod"/>
            </a:pPr>
            <a:endParaRPr lang="en-GB" dirty="0"/>
          </a:p>
        </p:txBody>
      </p:sp>
      <p:pic>
        <p:nvPicPr>
          <p:cNvPr id="6" name="Picture 5">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7" name="Picture 6"/>
          <p:cNvPicPr>
            <a:picLocks noChangeAspect="1"/>
          </p:cNvPicPr>
          <p:nvPr/>
        </p:nvPicPr>
        <p:blipFill>
          <a:blip r:embed="rId4"/>
          <a:stretch>
            <a:fillRect/>
          </a:stretch>
        </p:blipFill>
        <p:spPr>
          <a:xfrm>
            <a:off x="6061913" y="2540921"/>
            <a:ext cx="5526339" cy="2684222"/>
          </a:xfrm>
          <a:prstGeom prst="rect">
            <a:avLst/>
          </a:prstGeom>
        </p:spPr>
      </p:pic>
    </p:spTree>
    <p:extLst>
      <p:ext uri="{BB962C8B-B14F-4D97-AF65-F5344CB8AC3E}">
        <p14:creationId xmlns:p14="http://schemas.microsoft.com/office/powerpoint/2010/main" val="3213440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Check your answers:</a:t>
            </a:r>
            <a:endParaRPr lang="en-GB" dirty="0"/>
          </a:p>
        </p:txBody>
      </p:sp>
      <p:sp>
        <p:nvSpPr>
          <p:cNvPr id="5" name="Content Placeholder 4"/>
          <p:cNvSpPr>
            <a:spLocks noGrp="1"/>
          </p:cNvSpPr>
          <p:nvPr>
            <p:ph idx="1"/>
          </p:nvPr>
        </p:nvSpPr>
        <p:spPr>
          <a:xfrm>
            <a:off x="804113" y="1667859"/>
            <a:ext cx="10515600" cy="4351338"/>
          </a:xfrm>
        </p:spPr>
        <p:txBody>
          <a:bodyPr/>
          <a:lstStyle/>
          <a:p>
            <a:pPr marL="514350" indent="-514350">
              <a:buAutoNum type="arabicPeriod"/>
            </a:pPr>
            <a:r>
              <a:rPr lang="en-GB" dirty="0" smtClean="0"/>
              <a:t>345.21   &gt;   345.12</a:t>
            </a:r>
          </a:p>
          <a:p>
            <a:pPr marL="514350" indent="-514350">
              <a:buAutoNum type="arabicPeriod"/>
            </a:pPr>
            <a:r>
              <a:rPr lang="en-GB" dirty="0" smtClean="0"/>
              <a:t>129.02     &lt;   129.20</a:t>
            </a:r>
          </a:p>
          <a:p>
            <a:pPr marL="514350" indent="-514350">
              <a:buAutoNum type="arabicPeriod"/>
            </a:pPr>
            <a:r>
              <a:rPr lang="en-GB" dirty="0" smtClean="0"/>
              <a:t>562.019   &lt;  562.19</a:t>
            </a:r>
          </a:p>
          <a:p>
            <a:pPr marL="514350" indent="-514350">
              <a:buAutoNum type="arabicPeriod"/>
            </a:pPr>
            <a:r>
              <a:rPr lang="en-GB" dirty="0" smtClean="0"/>
              <a:t>480.126     &gt;  480.124</a:t>
            </a:r>
          </a:p>
          <a:p>
            <a:pPr marL="514350" indent="-514350">
              <a:buAutoNum type="arabicPeriod"/>
            </a:pPr>
            <a:r>
              <a:rPr lang="en-GB" dirty="0" smtClean="0"/>
              <a:t>134.232    &gt;   134.23</a:t>
            </a:r>
          </a:p>
          <a:p>
            <a:pPr marL="514350" indent="-514350">
              <a:buAutoNum type="arabicPeriod"/>
            </a:pPr>
            <a:r>
              <a:rPr lang="en-GB" dirty="0" smtClean="0"/>
              <a:t>902.003   &lt;   902.3</a:t>
            </a:r>
          </a:p>
          <a:p>
            <a:pPr marL="514350" indent="-514350">
              <a:buAutoNum type="arabicPeriod"/>
            </a:pPr>
            <a:r>
              <a:rPr lang="en-GB" dirty="0" smtClean="0"/>
              <a:t>12.902     &lt;   12.920</a:t>
            </a:r>
          </a:p>
          <a:p>
            <a:pPr marL="514350" indent="-514350">
              <a:buAutoNum type="arabicPeriod"/>
            </a:pPr>
            <a:r>
              <a:rPr lang="en-GB" dirty="0" smtClean="0"/>
              <a:t>629.531  &gt;   629.053</a:t>
            </a:r>
          </a:p>
          <a:p>
            <a:pPr marL="514350" indent="-514350">
              <a:buAutoNum type="arabicPeriod"/>
            </a:pPr>
            <a:endParaRPr lang="en-GB" dirty="0"/>
          </a:p>
        </p:txBody>
      </p:sp>
      <p:pic>
        <p:nvPicPr>
          <p:cNvPr id="6" name="Picture 5">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7" name="Picture 6"/>
          <p:cNvPicPr>
            <a:picLocks noChangeAspect="1"/>
          </p:cNvPicPr>
          <p:nvPr/>
        </p:nvPicPr>
        <p:blipFill>
          <a:blip r:embed="rId4"/>
          <a:stretch>
            <a:fillRect/>
          </a:stretch>
        </p:blipFill>
        <p:spPr>
          <a:xfrm>
            <a:off x="6061913" y="2540921"/>
            <a:ext cx="5526339" cy="2684222"/>
          </a:xfrm>
          <a:prstGeom prst="rect">
            <a:avLst/>
          </a:prstGeom>
        </p:spPr>
      </p:pic>
      <p:pic>
        <p:nvPicPr>
          <p:cNvPr id="8" name="Picture 7"/>
          <p:cNvPicPr>
            <a:picLocks noChangeAspect="1"/>
          </p:cNvPicPr>
          <p:nvPr/>
        </p:nvPicPr>
        <p:blipFill>
          <a:blip r:embed="rId5"/>
          <a:stretch>
            <a:fillRect/>
          </a:stretch>
        </p:blipFill>
        <p:spPr>
          <a:xfrm>
            <a:off x="9164281" y="4468242"/>
            <a:ext cx="2289701" cy="1476255"/>
          </a:xfrm>
          <a:prstGeom prst="rect">
            <a:avLst/>
          </a:prstGeom>
        </p:spPr>
      </p:pic>
    </p:spTree>
    <p:extLst>
      <p:ext uri="{BB962C8B-B14F-4D97-AF65-F5344CB8AC3E}">
        <p14:creationId xmlns:p14="http://schemas.microsoft.com/office/powerpoint/2010/main" val="375448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07132" y="5751511"/>
            <a:ext cx="11756268"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You can also copy and paste this link if you would prefer:</a:t>
            </a:r>
          </a:p>
          <a:p>
            <a:pPr lvl="0">
              <a:defRPr/>
            </a:pPr>
            <a:r>
              <a:rPr lang="en-GB" dirty="0">
                <a:solidFill>
                  <a:prstClr val="black"/>
                </a:solidFill>
              </a:rPr>
              <a:t>https://teachers.thenational.academy/lessons/recognising-decimal-tenths-part-1-ctgkcd</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7107382" y="4128655"/>
            <a:ext cx="2396836" cy="523220"/>
          </a:xfrm>
          <a:prstGeom prst="rect">
            <a:avLst/>
          </a:prstGeom>
          <a:noFill/>
        </p:spPr>
        <p:txBody>
          <a:bodyPr wrap="square" rtlCol="0">
            <a:spAutoFit/>
          </a:bodyPr>
          <a:lstStyle/>
          <a:p>
            <a:pPr algn="ctr"/>
            <a:r>
              <a:rPr lang="en-GB" sz="2800" dirty="0" smtClean="0">
                <a:solidFill>
                  <a:schemeClr val="bg1"/>
                </a:solidFill>
                <a:hlinkClick r:id="rId4"/>
              </a:rPr>
              <a:t>Play Video</a:t>
            </a:r>
            <a:endParaRPr lang="en-GB" sz="2800" dirty="0">
              <a:solidFill>
                <a:schemeClr val="bg1"/>
              </a:solidFill>
            </a:endParaRPr>
          </a:p>
        </p:txBody>
      </p:sp>
      <p:sp>
        <p:nvSpPr>
          <p:cNvPr id="3" name="TextBox 2"/>
          <p:cNvSpPr txBox="1"/>
          <p:nvPr/>
        </p:nvSpPr>
        <p:spPr>
          <a:xfrm>
            <a:off x="6691747" y="5386147"/>
            <a:ext cx="4523508" cy="369332"/>
          </a:xfrm>
          <a:prstGeom prst="rect">
            <a:avLst/>
          </a:prstGeom>
          <a:noFill/>
        </p:spPr>
        <p:txBody>
          <a:bodyPr wrap="square" rtlCol="0">
            <a:spAutoFit/>
          </a:bodyPr>
          <a:lstStyle/>
          <a:p>
            <a:r>
              <a:rPr lang="en-GB" dirty="0" smtClean="0"/>
              <a:t>Play the video from 4mins.</a:t>
            </a:r>
            <a:endParaRPr lang="en-GB" dirty="0"/>
          </a:p>
        </p:txBody>
      </p:sp>
    </p:spTree>
    <p:extLst>
      <p:ext uri="{BB962C8B-B14F-4D97-AF65-F5344CB8AC3E}">
        <p14:creationId xmlns:p14="http://schemas.microsoft.com/office/powerpoint/2010/main" val="12067201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92500" lnSpcReduction="20000"/>
          </a:bodyPr>
          <a:lstStyle/>
          <a:p>
            <a:r>
              <a:rPr lang="en-GB"/>
              <a:t>Spend at least 15mins practising your times-tables.</a:t>
            </a:r>
          </a:p>
          <a:p>
            <a:endParaRPr lang="en-GB"/>
          </a:p>
          <a:p>
            <a:r>
              <a:rPr lang="en-GB"/>
              <a:t>This can be done on TTRS, hit the button or any other times-table website.</a:t>
            </a:r>
            <a:endParaRPr lang="en-GB">
              <a:cs typeface="Calibri"/>
            </a:endParaRPr>
          </a:p>
          <a:p>
            <a:pPr marL="0" indent="0">
              <a:buNone/>
            </a:pPr>
            <a:endParaRPr lang="en-GB"/>
          </a:p>
          <a:p>
            <a:pPr marL="0" indent="0">
              <a:buNone/>
            </a:pPr>
            <a:r>
              <a:rPr lang="en-GB"/>
              <a:t>Use the Times-Tables Rock Stars app or website.</a:t>
            </a:r>
            <a:endParaRPr lang="en-GB">
              <a:cs typeface="Calibri"/>
            </a:endParaRPr>
          </a:p>
          <a:p>
            <a:pPr marL="0" indent="0">
              <a:buNone/>
            </a:pPr>
            <a:r>
              <a:rPr lang="en-GB"/>
              <a:t>Alternatively, copy and paste the following link into a web browser:</a:t>
            </a:r>
          </a:p>
          <a:p>
            <a:pPr marL="0" indent="0">
              <a:buNone/>
            </a:pPr>
            <a:r>
              <a:rPr lang="en-GB" sz="1700">
                <a:hlinkClick r:id="rId2"/>
              </a:rPr>
              <a:t>https://www.topmarks.co.uk/maths-games/7-11-years/times-tables</a:t>
            </a:r>
            <a:endParaRPr lang="en-GB" sz="1700"/>
          </a:p>
          <a:p>
            <a:pPr marL="0" indent="0">
              <a:buNone/>
            </a:pPr>
            <a:endParaRPr lang="en-GB" sz="1125"/>
          </a:p>
          <a:p>
            <a:endParaRPr lang="en-GB"/>
          </a:p>
        </p:txBody>
      </p:sp>
      <p:pic>
        <p:nvPicPr>
          <p:cNvPr id="7" name="Picture 6"/>
          <p:cNvPicPr>
            <a:picLocks noChangeAspect="1"/>
          </p:cNvPicPr>
          <p:nvPr/>
        </p:nvPicPr>
        <p:blipFill>
          <a:blip r:embed="rId3"/>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BACFCFC-9A02-B249-9326-2E297DC6B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Tree>
    <p:extLst>
      <p:ext uri="{BB962C8B-B14F-4D97-AF65-F5344CB8AC3E}">
        <p14:creationId xmlns:p14="http://schemas.microsoft.com/office/powerpoint/2010/main" val="2614196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4067244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25.02</a:t>
            </a:r>
            <a:r>
              <a:rPr kumimoji="0" lang="en-GB" sz="3200" b="0" i="0" u="sng" strike="noStrike" kern="1200" cap="none" spc="0" normalizeH="0" noProof="0" dirty="0" smtClean="0">
                <a:ln>
                  <a:noFill/>
                </a:ln>
                <a:solidFill>
                  <a:prstClr val="black"/>
                </a:solidFill>
                <a:effectLst/>
                <a:uLnTx/>
                <a:uFillTx/>
                <a:latin typeface="Calibri" panose="020F0502020204030204"/>
                <a:ea typeface="+mn-ea"/>
                <a:cs typeface="+mn-cs"/>
              </a:rPr>
              <a:t>.21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algn="l"/>
            <a:r>
              <a:rPr lang="en-GB" sz="4000" u="sng" dirty="0" smtClean="0">
                <a:solidFill>
                  <a:prstClr val="black"/>
                </a:solidFill>
              </a:rPr>
              <a:t>L.O</a:t>
            </a:r>
            <a:r>
              <a:rPr lang="en-GB" sz="4000" u="sng" dirty="0">
                <a:solidFill>
                  <a:prstClr val="black"/>
                </a:solidFill>
              </a:rPr>
              <a:t>: </a:t>
            </a:r>
            <a:r>
              <a:rPr lang="en-GB" sz="4000" b="0" i="0" u="sng" dirty="0">
                <a:solidFill>
                  <a:srgbClr val="000000"/>
                </a:solidFill>
                <a:effectLst/>
              </a:rPr>
              <a:t>To be able </a:t>
            </a:r>
            <a:r>
              <a:rPr lang="en-GB" sz="4000" b="0" i="0" u="sng" dirty="0" smtClean="0">
                <a:solidFill>
                  <a:srgbClr val="000000"/>
                </a:solidFill>
                <a:effectLst/>
              </a:rPr>
              <a:t>to order decimal numbers</a:t>
            </a:r>
            <a:r>
              <a:rPr lang="en-GB" sz="4000" u="sng" dirty="0" smtClean="0">
                <a:solidFill>
                  <a:prstClr val="black"/>
                </a:solidFill>
              </a:rPr>
              <a:t>.</a:t>
            </a:r>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917418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a:xfrm>
            <a:off x="416258" y="456565"/>
            <a:ext cx="10515600" cy="1325563"/>
          </a:xfrm>
        </p:spPr>
        <p:txBody>
          <a:bodyPr/>
          <a:lstStyle/>
          <a:p>
            <a:r>
              <a:rPr lang="en-GB" dirty="0" smtClean="0"/>
              <a:t>Mental Starter:</a:t>
            </a:r>
            <a:br>
              <a:rPr lang="en-GB" dirty="0" smtClean="0"/>
            </a:br>
            <a:endParaRPr lang="en-GB" dirty="0"/>
          </a:p>
        </p:txBody>
      </p:sp>
      <p:pic>
        <p:nvPicPr>
          <p:cNvPr id="6" name="Picture 5"/>
          <p:cNvPicPr>
            <a:picLocks noChangeAspect="1"/>
          </p:cNvPicPr>
          <p:nvPr/>
        </p:nvPicPr>
        <p:blipFill rotWithShape="1">
          <a:blip r:embed="rId3"/>
          <a:srcRect l="17506" t="28099" r="44443" b="9108"/>
          <a:stretch/>
        </p:blipFill>
        <p:spPr>
          <a:xfrm>
            <a:off x="705393" y="1408931"/>
            <a:ext cx="5262567" cy="4882685"/>
          </a:xfrm>
          <a:prstGeom prst="rect">
            <a:avLst/>
          </a:prstGeom>
        </p:spPr>
      </p:pic>
      <p:sp>
        <p:nvSpPr>
          <p:cNvPr id="7" name="TextBox 6"/>
          <p:cNvSpPr txBox="1"/>
          <p:nvPr/>
        </p:nvSpPr>
        <p:spPr>
          <a:xfrm>
            <a:off x="7223760" y="2460476"/>
            <a:ext cx="3827417" cy="954107"/>
          </a:xfrm>
          <a:prstGeom prst="rect">
            <a:avLst/>
          </a:prstGeom>
          <a:noFill/>
        </p:spPr>
        <p:txBody>
          <a:bodyPr wrap="square" rtlCol="0">
            <a:spAutoFit/>
          </a:bodyPr>
          <a:lstStyle/>
          <a:p>
            <a:r>
              <a:rPr lang="en-GB" sz="2800" dirty="0" smtClean="0"/>
              <a:t>Match the correct card to the underlined digit.</a:t>
            </a:r>
            <a:endParaRPr lang="en-GB" sz="2800" dirty="0"/>
          </a:p>
        </p:txBody>
      </p:sp>
    </p:spTree>
    <p:extLst>
      <p:ext uri="{BB962C8B-B14F-4D97-AF65-F5344CB8AC3E}">
        <p14:creationId xmlns:p14="http://schemas.microsoft.com/office/powerpoint/2010/main" val="1868403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748937" y="806631"/>
            <a:ext cx="5638800" cy="4998027"/>
          </a:xfrm>
          <a:prstGeom prst="rect">
            <a:avLst/>
          </a:prstGeom>
        </p:spPr>
      </p:pic>
      <p:sp>
        <p:nvSpPr>
          <p:cNvPr id="5" name="TextBox 4"/>
          <p:cNvSpPr txBox="1"/>
          <p:nvPr/>
        </p:nvSpPr>
        <p:spPr>
          <a:xfrm>
            <a:off x="7223760" y="2460476"/>
            <a:ext cx="3827417" cy="523220"/>
          </a:xfrm>
          <a:prstGeom prst="rect">
            <a:avLst/>
          </a:prstGeom>
          <a:noFill/>
        </p:spPr>
        <p:txBody>
          <a:bodyPr wrap="square" rtlCol="0">
            <a:spAutoFit/>
          </a:bodyPr>
          <a:lstStyle/>
          <a:p>
            <a:r>
              <a:rPr lang="en-GB" sz="2800" dirty="0" smtClean="0"/>
              <a:t>Check your answers.</a:t>
            </a:r>
            <a:endParaRPr lang="en-GB" sz="2800" dirty="0"/>
          </a:p>
        </p:txBody>
      </p:sp>
    </p:spTree>
    <p:extLst>
      <p:ext uri="{BB962C8B-B14F-4D97-AF65-F5344CB8AC3E}">
        <p14:creationId xmlns:p14="http://schemas.microsoft.com/office/powerpoint/2010/main" val="1176163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938" b="2347"/>
          <a:stretch/>
        </p:blipFill>
        <p:spPr>
          <a:xfrm>
            <a:off x="3169920" y="143692"/>
            <a:ext cx="5882640" cy="6568948"/>
          </a:xfrm>
          <a:prstGeom prst="rect">
            <a:avLst/>
          </a:prstGeom>
        </p:spPr>
      </p:pic>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BACFCFC-9A02-B249-9326-2E297DC6B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
        <p:nvSpPr>
          <p:cNvPr id="7" name="TextBox 6"/>
          <p:cNvSpPr txBox="1"/>
          <p:nvPr/>
        </p:nvSpPr>
        <p:spPr>
          <a:xfrm>
            <a:off x="404949" y="948505"/>
            <a:ext cx="2468880" cy="1938992"/>
          </a:xfrm>
          <a:prstGeom prst="rect">
            <a:avLst/>
          </a:prstGeom>
          <a:noFill/>
          <a:ln w="38100">
            <a:solidFill>
              <a:srgbClr val="0070C0"/>
            </a:solidFill>
          </a:ln>
        </p:spPr>
        <p:txBody>
          <a:bodyPr wrap="square" rtlCol="0">
            <a:spAutoFit/>
          </a:bodyPr>
          <a:lstStyle/>
          <a:p>
            <a:r>
              <a:rPr lang="en-GB" sz="2400" dirty="0" smtClean="0"/>
              <a:t>Here is a prompt sheet to support with comparing and ordering decimal numbers.</a:t>
            </a:r>
            <a:endParaRPr lang="en-GB" sz="2400" dirty="0"/>
          </a:p>
        </p:txBody>
      </p:sp>
    </p:spTree>
    <p:extLst>
      <p:ext uri="{BB962C8B-B14F-4D97-AF65-F5344CB8AC3E}">
        <p14:creationId xmlns:p14="http://schemas.microsoft.com/office/powerpoint/2010/main" val="503129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07132" y="5751511"/>
            <a:ext cx="11756268"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You can also copy and paste this link if you would prefer:</a:t>
            </a:r>
          </a:p>
          <a:p>
            <a:pPr lvl="0">
              <a:defRPr/>
            </a:pPr>
            <a:r>
              <a:rPr lang="en-GB" dirty="0">
                <a:solidFill>
                  <a:prstClr val="black"/>
                </a:solidFill>
              </a:rPr>
              <a:t>https://teachers.thenational.academy/lessons/ordering-decimals-6gt66r</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7107382" y="4128655"/>
            <a:ext cx="2396836" cy="523220"/>
          </a:xfrm>
          <a:prstGeom prst="rect">
            <a:avLst/>
          </a:prstGeom>
          <a:noFill/>
        </p:spPr>
        <p:txBody>
          <a:bodyPr wrap="square" rtlCol="0">
            <a:spAutoFit/>
          </a:bodyPr>
          <a:lstStyle/>
          <a:p>
            <a:pPr algn="ctr"/>
            <a:r>
              <a:rPr lang="en-GB" sz="2800" dirty="0" smtClean="0">
                <a:solidFill>
                  <a:schemeClr val="bg1"/>
                </a:solidFill>
                <a:hlinkClick r:id="rId4"/>
              </a:rPr>
              <a:t>Play Video</a:t>
            </a:r>
            <a:endParaRPr lang="en-GB" sz="2800" dirty="0">
              <a:solidFill>
                <a:schemeClr val="bg1"/>
              </a:solidFill>
            </a:endParaRPr>
          </a:p>
        </p:txBody>
      </p:sp>
    </p:spTree>
    <p:extLst>
      <p:ext uri="{BB962C8B-B14F-4D97-AF65-F5344CB8AC3E}">
        <p14:creationId xmlns:p14="http://schemas.microsoft.com/office/powerpoint/2010/main" val="30042180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rotWithShape="1">
          <a:blip r:embed="rId3"/>
          <a:srcRect r="649" b="57539"/>
          <a:stretch/>
        </p:blipFill>
        <p:spPr>
          <a:xfrm>
            <a:off x="984219" y="726436"/>
            <a:ext cx="9426095" cy="2264957"/>
          </a:xfrm>
          <a:prstGeom prst="rect">
            <a:avLst/>
          </a:prstGeom>
        </p:spPr>
      </p:pic>
      <p:sp>
        <p:nvSpPr>
          <p:cNvPr id="5" name="TextBox 4"/>
          <p:cNvSpPr txBox="1"/>
          <p:nvPr/>
        </p:nvSpPr>
        <p:spPr>
          <a:xfrm>
            <a:off x="1789611" y="2622061"/>
            <a:ext cx="7811589" cy="369332"/>
          </a:xfrm>
          <a:prstGeom prst="rect">
            <a:avLst/>
          </a:prstGeom>
          <a:noFill/>
        </p:spPr>
        <p:txBody>
          <a:bodyPr wrap="square" rtlCol="0">
            <a:spAutoFit/>
          </a:bodyPr>
          <a:lstStyle/>
          <a:p>
            <a:r>
              <a:rPr lang="en-GB" dirty="0" smtClean="0"/>
              <a:t>0.1            0.2            0.3              0.4            0.5          0.6             0.7           0.8           0.9</a:t>
            </a:r>
            <a:endParaRPr lang="en-GB" dirty="0"/>
          </a:p>
        </p:txBody>
      </p:sp>
      <p:pic>
        <p:nvPicPr>
          <p:cNvPr id="6" name="Picture 5"/>
          <p:cNvPicPr>
            <a:picLocks noChangeAspect="1"/>
          </p:cNvPicPr>
          <p:nvPr/>
        </p:nvPicPr>
        <p:blipFill>
          <a:blip r:embed="rId4"/>
          <a:stretch>
            <a:fillRect/>
          </a:stretch>
        </p:blipFill>
        <p:spPr>
          <a:xfrm>
            <a:off x="857521" y="3414583"/>
            <a:ext cx="9710329" cy="876300"/>
          </a:xfrm>
          <a:prstGeom prst="rect">
            <a:avLst/>
          </a:prstGeom>
        </p:spPr>
      </p:pic>
      <p:sp>
        <p:nvSpPr>
          <p:cNvPr id="7" name="TextBox 6"/>
          <p:cNvSpPr txBox="1"/>
          <p:nvPr/>
        </p:nvSpPr>
        <p:spPr>
          <a:xfrm>
            <a:off x="1789611" y="3921551"/>
            <a:ext cx="9731829" cy="369332"/>
          </a:xfrm>
          <a:prstGeom prst="rect">
            <a:avLst/>
          </a:prstGeom>
          <a:noFill/>
        </p:spPr>
        <p:txBody>
          <a:bodyPr wrap="square" rtlCol="0">
            <a:spAutoFit/>
          </a:bodyPr>
          <a:lstStyle/>
          <a:p>
            <a:r>
              <a:rPr lang="en-GB" dirty="0" smtClean="0"/>
              <a:t>42.1        42.3           42.3         42.4          42.5           42.6        42.7          42.8         42.9   </a:t>
            </a:r>
            <a:endParaRPr lang="en-GB" dirty="0"/>
          </a:p>
        </p:txBody>
      </p:sp>
      <p:sp>
        <p:nvSpPr>
          <p:cNvPr id="8" name="TextBox 7"/>
          <p:cNvSpPr txBox="1"/>
          <p:nvPr/>
        </p:nvSpPr>
        <p:spPr>
          <a:xfrm>
            <a:off x="857521" y="5016137"/>
            <a:ext cx="10285096" cy="1200329"/>
          </a:xfrm>
          <a:prstGeom prst="rect">
            <a:avLst/>
          </a:prstGeom>
          <a:noFill/>
        </p:spPr>
        <p:txBody>
          <a:bodyPr wrap="square" rtlCol="0">
            <a:spAutoFit/>
          </a:bodyPr>
          <a:lstStyle/>
          <a:p>
            <a:r>
              <a:rPr lang="en-GB" sz="2400" dirty="0" smtClean="0"/>
              <a:t>Recap: In between whole numbers, we have decimal numbers as the examples show. The first digit after the decimal point is known as tenths. When we say the decimal numbers out loud we say point 1, point 2 etc.</a:t>
            </a:r>
            <a:endParaRPr lang="en-GB" sz="2400" dirty="0"/>
          </a:p>
        </p:txBody>
      </p:sp>
    </p:spTree>
    <p:extLst>
      <p:ext uri="{BB962C8B-B14F-4D97-AF65-F5344CB8AC3E}">
        <p14:creationId xmlns:p14="http://schemas.microsoft.com/office/powerpoint/2010/main" val="143891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Ordering decimal numbers</a:t>
            </a:r>
            <a:endParaRPr lang="en-GB" dirty="0"/>
          </a:p>
        </p:txBody>
      </p:sp>
      <p:sp>
        <p:nvSpPr>
          <p:cNvPr id="5" name="Content Placeholder 4"/>
          <p:cNvSpPr>
            <a:spLocks noGrp="1"/>
          </p:cNvSpPr>
          <p:nvPr>
            <p:ph idx="1"/>
          </p:nvPr>
        </p:nvSpPr>
        <p:spPr>
          <a:xfrm>
            <a:off x="774428" y="1688540"/>
            <a:ext cx="10315938" cy="1252266"/>
          </a:xfrm>
        </p:spPr>
        <p:txBody>
          <a:bodyPr>
            <a:normAutofit fontScale="85000" lnSpcReduction="20000"/>
          </a:bodyPr>
          <a:lstStyle/>
          <a:p>
            <a:pPr marL="0" indent="0">
              <a:buNone/>
            </a:pPr>
            <a:r>
              <a:rPr lang="en-GB" dirty="0" smtClean="0"/>
              <a:t>First we need to compare the value of the digits and which is greater or smaller. If the digits we are comparing are the same, we need to look at and compare the next digit.</a:t>
            </a:r>
          </a:p>
          <a:p>
            <a:pPr marL="0" indent="0">
              <a:buNone/>
            </a:pPr>
            <a:r>
              <a:rPr lang="en-GB" dirty="0" smtClean="0"/>
              <a:t>All the numbers have a 0 in the ones so we need to look at the tenths.</a:t>
            </a:r>
            <a:endParaRPr lang="en-GB" dirty="0"/>
          </a:p>
        </p:txBody>
      </p:sp>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pic>
        <p:nvPicPr>
          <p:cNvPr id="8" name="Picture 7"/>
          <p:cNvPicPr>
            <a:picLocks noChangeAspect="1"/>
          </p:cNvPicPr>
          <p:nvPr/>
        </p:nvPicPr>
        <p:blipFill rotWithShape="1">
          <a:blip r:embed="rId4"/>
          <a:srcRect b="23067"/>
          <a:stretch/>
        </p:blipFill>
        <p:spPr>
          <a:xfrm>
            <a:off x="1887285" y="4081629"/>
            <a:ext cx="7289073" cy="1430898"/>
          </a:xfrm>
          <a:prstGeom prst="rect">
            <a:avLst/>
          </a:prstGeom>
        </p:spPr>
      </p:pic>
      <p:cxnSp>
        <p:nvCxnSpPr>
          <p:cNvPr id="11" name="Straight Arrow Connector 10"/>
          <p:cNvCxnSpPr/>
          <p:nvPr/>
        </p:nvCxnSpPr>
        <p:spPr>
          <a:xfrm flipH="1">
            <a:off x="2599509" y="3543606"/>
            <a:ext cx="901337" cy="537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408023" y="3543606"/>
            <a:ext cx="410513" cy="537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309360" y="3454288"/>
            <a:ext cx="2233749" cy="6266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15292" y="3174274"/>
            <a:ext cx="6792686" cy="369332"/>
          </a:xfrm>
          <a:prstGeom prst="rect">
            <a:avLst/>
          </a:prstGeom>
          <a:noFill/>
        </p:spPr>
        <p:txBody>
          <a:bodyPr wrap="square" rtlCol="0">
            <a:spAutoFit/>
          </a:bodyPr>
          <a:lstStyle/>
          <a:p>
            <a:r>
              <a:rPr lang="en-GB" dirty="0" smtClean="0"/>
              <a:t>These examples all have 4 tenths so we need to look at the hundredths</a:t>
            </a:r>
            <a:endParaRPr lang="en-GB" dirty="0"/>
          </a:p>
        </p:txBody>
      </p:sp>
      <p:sp>
        <p:nvSpPr>
          <p:cNvPr id="22" name="TextBox 21"/>
          <p:cNvSpPr txBox="1"/>
          <p:nvPr/>
        </p:nvSpPr>
        <p:spPr>
          <a:xfrm>
            <a:off x="8618900" y="2992623"/>
            <a:ext cx="3278778" cy="1015663"/>
          </a:xfrm>
          <a:prstGeom prst="rect">
            <a:avLst/>
          </a:prstGeom>
          <a:noFill/>
        </p:spPr>
        <p:txBody>
          <a:bodyPr wrap="square" rtlCol="0">
            <a:spAutoFit/>
          </a:bodyPr>
          <a:lstStyle/>
          <a:p>
            <a:r>
              <a:rPr lang="en-GB" sz="2000" dirty="0" smtClean="0"/>
              <a:t>These examples have 0 tenths and 1 tenths. O is the smallest then 1 tenth.</a:t>
            </a:r>
            <a:endParaRPr lang="en-GB" sz="2000" dirty="0"/>
          </a:p>
        </p:txBody>
      </p:sp>
      <p:cxnSp>
        <p:nvCxnSpPr>
          <p:cNvPr id="23" name="Straight Arrow Connector 22"/>
          <p:cNvCxnSpPr/>
          <p:nvPr/>
        </p:nvCxnSpPr>
        <p:spPr>
          <a:xfrm flipH="1">
            <a:off x="7008018" y="3730139"/>
            <a:ext cx="1535092" cy="35077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936442" y="3709281"/>
            <a:ext cx="4682457" cy="37904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345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extBox 3"/>
          <p:cNvSpPr txBox="1"/>
          <p:nvPr/>
        </p:nvSpPr>
        <p:spPr>
          <a:xfrm>
            <a:off x="1931580" y="5651168"/>
            <a:ext cx="7880347" cy="523220"/>
          </a:xfrm>
          <a:prstGeom prst="rect">
            <a:avLst/>
          </a:prstGeom>
          <a:noFill/>
        </p:spPr>
        <p:txBody>
          <a:bodyPr wrap="square" rtlCol="0">
            <a:spAutoFit/>
          </a:bodyPr>
          <a:lstStyle/>
          <a:p>
            <a:r>
              <a:rPr lang="en-GB" sz="2800" dirty="0" smtClean="0"/>
              <a:t>Smallest: 0.04       0.14       0.4     0.41      0.42  Largest</a:t>
            </a:r>
            <a:endParaRPr lang="en-GB" sz="2800" dirty="0"/>
          </a:p>
        </p:txBody>
      </p:sp>
      <p:pic>
        <p:nvPicPr>
          <p:cNvPr id="5" name="Picture 4"/>
          <p:cNvPicPr>
            <a:picLocks noChangeAspect="1"/>
          </p:cNvPicPr>
          <p:nvPr/>
        </p:nvPicPr>
        <p:blipFill rotWithShape="1">
          <a:blip r:embed="rId3"/>
          <a:srcRect r="78043" b="23067"/>
          <a:stretch/>
        </p:blipFill>
        <p:spPr>
          <a:xfrm>
            <a:off x="2135480" y="601033"/>
            <a:ext cx="1600498" cy="1430898"/>
          </a:xfrm>
          <a:prstGeom prst="rect">
            <a:avLst/>
          </a:prstGeom>
        </p:spPr>
      </p:pic>
      <p:sp>
        <p:nvSpPr>
          <p:cNvPr id="6" name="TextBox 5"/>
          <p:cNvSpPr txBox="1"/>
          <p:nvPr/>
        </p:nvSpPr>
        <p:spPr>
          <a:xfrm>
            <a:off x="1554479" y="2214254"/>
            <a:ext cx="9039497" cy="2308324"/>
          </a:xfrm>
          <a:prstGeom prst="rect">
            <a:avLst/>
          </a:prstGeom>
          <a:noFill/>
        </p:spPr>
        <p:txBody>
          <a:bodyPr wrap="square" rtlCol="0">
            <a:spAutoFit/>
          </a:bodyPr>
          <a:lstStyle/>
          <a:p>
            <a:r>
              <a:rPr lang="en-GB" sz="2400" dirty="0" smtClean="0"/>
              <a:t>We need to compare those with 4 tenths to decide which is larger.</a:t>
            </a:r>
          </a:p>
          <a:p>
            <a:endParaRPr lang="en-GB" sz="2400" dirty="0"/>
          </a:p>
          <a:p>
            <a:r>
              <a:rPr lang="en-GB" sz="2400" dirty="0" smtClean="0"/>
              <a:t>0.4 can be wrote as 0.40 to help with comparing against 0.41 and 0.42.</a:t>
            </a:r>
          </a:p>
          <a:p>
            <a:endParaRPr lang="en-GB" sz="2400" dirty="0"/>
          </a:p>
          <a:p>
            <a:r>
              <a:rPr lang="en-GB" sz="2400" dirty="0" smtClean="0"/>
              <a:t>When we look at the representations, we can see 0.42 is larger because it has more cubes.</a:t>
            </a:r>
            <a:endParaRPr lang="en-GB" sz="2400" dirty="0"/>
          </a:p>
        </p:txBody>
      </p:sp>
      <p:pic>
        <p:nvPicPr>
          <p:cNvPr id="7" name="Picture 6"/>
          <p:cNvPicPr>
            <a:picLocks noChangeAspect="1"/>
          </p:cNvPicPr>
          <p:nvPr/>
        </p:nvPicPr>
        <p:blipFill rotWithShape="1">
          <a:blip r:embed="rId3"/>
          <a:srcRect l="37011" r="39692" b="23067"/>
          <a:stretch/>
        </p:blipFill>
        <p:spPr>
          <a:xfrm>
            <a:off x="4833258" y="601033"/>
            <a:ext cx="1698172" cy="1430898"/>
          </a:xfrm>
          <a:prstGeom prst="rect">
            <a:avLst/>
          </a:prstGeom>
        </p:spPr>
      </p:pic>
      <p:pic>
        <p:nvPicPr>
          <p:cNvPr id="8" name="Picture 7"/>
          <p:cNvPicPr>
            <a:picLocks noChangeAspect="1"/>
          </p:cNvPicPr>
          <p:nvPr/>
        </p:nvPicPr>
        <p:blipFill rotWithShape="1">
          <a:blip r:embed="rId3"/>
          <a:srcRect l="80918" b="23067"/>
          <a:stretch/>
        </p:blipFill>
        <p:spPr>
          <a:xfrm>
            <a:off x="8033657" y="601033"/>
            <a:ext cx="1390895" cy="1430898"/>
          </a:xfrm>
          <a:prstGeom prst="rect">
            <a:avLst/>
          </a:prstGeom>
        </p:spPr>
      </p:pic>
      <p:pic>
        <p:nvPicPr>
          <p:cNvPr id="9" name="Picture 8">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Tree>
    <p:extLst>
      <p:ext uri="{BB962C8B-B14F-4D97-AF65-F5344CB8AC3E}">
        <p14:creationId xmlns:p14="http://schemas.microsoft.com/office/powerpoint/2010/main" val="158402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What are decimal numbers?</a:t>
            </a:r>
            <a:endParaRPr lang="en-GB" dirty="0"/>
          </a:p>
        </p:txBody>
      </p:sp>
      <p:sp>
        <p:nvSpPr>
          <p:cNvPr id="5" name="Content Placeholder 4"/>
          <p:cNvSpPr>
            <a:spLocks noGrp="1"/>
          </p:cNvSpPr>
          <p:nvPr>
            <p:ph idx="1"/>
          </p:nvPr>
        </p:nvSpPr>
        <p:spPr>
          <a:xfrm>
            <a:off x="177258" y="1526948"/>
            <a:ext cx="6354170" cy="4351338"/>
          </a:xfrm>
        </p:spPr>
        <p:txBody>
          <a:bodyPr>
            <a:normAutofit fontScale="92500" lnSpcReduction="10000"/>
          </a:bodyPr>
          <a:lstStyle/>
          <a:p>
            <a:r>
              <a:rPr lang="en-GB" dirty="0"/>
              <a:t>A decimal is a way of writing a number that is </a:t>
            </a:r>
            <a:r>
              <a:rPr lang="en-GB" b="1" dirty="0"/>
              <a:t>not whole</a:t>
            </a:r>
            <a:r>
              <a:rPr lang="en-GB" b="1" dirty="0" smtClean="0"/>
              <a:t>.</a:t>
            </a:r>
          </a:p>
          <a:p>
            <a:pPr marL="0" indent="0">
              <a:buNone/>
            </a:pPr>
            <a:endParaRPr lang="en-GB" dirty="0"/>
          </a:p>
          <a:p>
            <a:r>
              <a:rPr lang="en-GB" dirty="0"/>
              <a:t>Decimal numbers are </a:t>
            </a:r>
            <a:r>
              <a:rPr lang="en-GB" b="1" dirty="0"/>
              <a:t>'in between'</a:t>
            </a:r>
            <a:r>
              <a:rPr lang="en-GB" dirty="0"/>
              <a:t> numbers. For example, 10.4 is in between the numbers 10 and 11. It is </a:t>
            </a:r>
            <a:r>
              <a:rPr lang="en-GB" b="1" dirty="0"/>
              <a:t>more than</a:t>
            </a:r>
            <a:r>
              <a:rPr lang="en-GB" dirty="0"/>
              <a:t> 10, but </a:t>
            </a:r>
            <a:r>
              <a:rPr lang="en-GB" b="1" dirty="0"/>
              <a:t>less than</a:t>
            </a:r>
            <a:r>
              <a:rPr lang="en-GB" dirty="0"/>
              <a:t> 11</a:t>
            </a:r>
            <a:r>
              <a:rPr lang="en-GB" dirty="0" smtClean="0"/>
              <a:t>.</a:t>
            </a:r>
          </a:p>
          <a:p>
            <a:pPr marL="0" indent="0">
              <a:buNone/>
            </a:pPr>
            <a:r>
              <a:rPr lang="en-GB" dirty="0" smtClean="0"/>
              <a:t> </a:t>
            </a:r>
          </a:p>
          <a:p>
            <a:pPr marL="0" indent="0">
              <a:buNone/>
            </a:pPr>
            <a:r>
              <a:rPr lang="en-GB" dirty="0" smtClean="0"/>
              <a:t>Take </a:t>
            </a:r>
            <a:r>
              <a:rPr lang="en-GB" dirty="0"/>
              <a:t>care when reading the values of decimal </a:t>
            </a:r>
            <a:r>
              <a:rPr lang="en-GB" dirty="0" smtClean="0"/>
              <a:t>numbers:</a:t>
            </a:r>
            <a:endParaRPr lang="en-GB" dirty="0"/>
          </a:p>
          <a:p>
            <a:r>
              <a:rPr lang="en-GB" dirty="0"/>
              <a:t>4.2 means 4 and 2 tenths.</a:t>
            </a:r>
          </a:p>
          <a:p>
            <a:endParaRPr lang="en-GB" dirty="0"/>
          </a:p>
          <a:p>
            <a:pPr marL="0" indent="0">
              <a:buNone/>
            </a:pPr>
            <a:endParaRPr lang="en-GB" dirty="0"/>
          </a:p>
        </p:txBody>
      </p:sp>
      <p:pic>
        <p:nvPicPr>
          <p:cNvPr id="7" name="Picture 6"/>
          <p:cNvPicPr>
            <a:picLocks noChangeAspect="1"/>
          </p:cNvPicPr>
          <p:nvPr/>
        </p:nvPicPr>
        <p:blipFill>
          <a:blip r:embed="rId3"/>
          <a:stretch>
            <a:fillRect/>
          </a:stretch>
        </p:blipFill>
        <p:spPr>
          <a:xfrm>
            <a:off x="6570644" y="2119169"/>
            <a:ext cx="5404512" cy="3328042"/>
          </a:xfrm>
          <a:prstGeom prst="rect">
            <a:avLst/>
          </a:prstGeom>
        </p:spPr>
      </p:pic>
      <p:sp>
        <p:nvSpPr>
          <p:cNvPr id="8" name="TextBox 7"/>
          <p:cNvSpPr txBox="1"/>
          <p:nvPr/>
        </p:nvSpPr>
        <p:spPr>
          <a:xfrm>
            <a:off x="6601594" y="5769715"/>
            <a:ext cx="5213822" cy="646331"/>
          </a:xfrm>
          <a:prstGeom prst="rect">
            <a:avLst/>
          </a:prstGeom>
          <a:noFill/>
          <a:ln w="28575">
            <a:solidFill>
              <a:schemeClr val="tx1"/>
            </a:solidFill>
          </a:ln>
        </p:spPr>
        <p:txBody>
          <a:bodyPr wrap="square" rtlCol="0">
            <a:spAutoFit/>
          </a:bodyPr>
          <a:lstStyle/>
          <a:p>
            <a:r>
              <a:rPr lang="en-GB" dirty="0" smtClean="0"/>
              <a:t>Today we will just be focusing on tenths as decimal numbers, known as 1 decimal place (1DP). </a:t>
            </a:r>
            <a:endParaRPr lang="en-GB" dirty="0"/>
          </a:p>
        </p:txBody>
      </p:sp>
      <p:pic>
        <p:nvPicPr>
          <p:cNvPr id="9" name="Picture 8">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696285"/>
            <a:ext cx="1321886" cy="981599"/>
          </a:xfrm>
          <a:prstGeom prst="rect">
            <a:avLst/>
          </a:prstGeom>
        </p:spPr>
      </p:pic>
    </p:spTree>
    <p:extLst>
      <p:ext uri="{BB962C8B-B14F-4D97-AF65-F5344CB8AC3E}">
        <p14:creationId xmlns:p14="http://schemas.microsoft.com/office/powerpoint/2010/main" val="171473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4"/>
          <a:stretch>
            <a:fillRect/>
          </a:stretch>
        </p:blipFill>
        <p:spPr>
          <a:xfrm>
            <a:off x="1685825" y="391794"/>
            <a:ext cx="8204879" cy="1284242"/>
          </a:xfrm>
          <a:prstGeom prst="rect">
            <a:avLst/>
          </a:prstGeom>
        </p:spPr>
      </p:pic>
      <p:sp>
        <p:nvSpPr>
          <p:cNvPr id="6" name="TextBox 5"/>
          <p:cNvSpPr txBox="1"/>
          <p:nvPr/>
        </p:nvSpPr>
        <p:spPr>
          <a:xfrm>
            <a:off x="635725" y="1741441"/>
            <a:ext cx="11094721" cy="4832092"/>
          </a:xfrm>
          <a:prstGeom prst="rect">
            <a:avLst/>
          </a:prstGeom>
          <a:noFill/>
        </p:spPr>
        <p:txBody>
          <a:bodyPr wrap="square" rtlCol="0">
            <a:spAutoFit/>
          </a:bodyPr>
          <a:lstStyle/>
          <a:p>
            <a:r>
              <a:rPr lang="en-GB" sz="2800" dirty="0" smtClean="0"/>
              <a:t>First look at the whole numbers, can this help with ordering?</a:t>
            </a:r>
          </a:p>
          <a:p>
            <a:endParaRPr lang="en-GB" sz="2800" dirty="0"/>
          </a:p>
          <a:p>
            <a:r>
              <a:rPr lang="en-GB" sz="2800" dirty="0" smtClean="0"/>
              <a:t>Now look at the tenths, which has the largest tenth? Which has the smallest tenth?</a:t>
            </a:r>
          </a:p>
          <a:p>
            <a:endParaRPr lang="en-GB" sz="2800" dirty="0"/>
          </a:p>
          <a:p>
            <a:r>
              <a:rPr lang="en-GB" sz="2800" dirty="0" smtClean="0"/>
              <a:t>If any have the same number of tenths, look at the hundredths and identify which is larger.</a:t>
            </a:r>
          </a:p>
          <a:p>
            <a:endParaRPr lang="en-GB" sz="2800" dirty="0"/>
          </a:p>
          <a:p>
            <a:r>
              <a:rPr lang="en-GB" sz="2800" dirty="0" smtClean="0"/>
              <a:t>                 Largest:                                                                           Smallest</a:t>
            </a:r>
          </a:p>
          <a:p>
            <a:endParaRPr lang="en-GB" sz="2800" dirty="0"/>
          </a:p>
          <a:p>
            <a:r>
              <a:rPr lang="en-GB" sz="2800" dirty="0" smtClean="0"/>
              <a:t>                    _______        _______          ________            ________</a:t>
            </a:r>
            <a:endParaRPr lang="en-GB" sz="2800" dirty="0"/>
          </a:p>
        </p:txBody>
      </p:sp>
    </p:spTree>
    <p:extLst>
      <p:ext uri="{BB962C8B-B14F-4D97-AF65-F5344CB8AC3E}">
        <p14:creationId xmlns:p14="http://schemas.microsoft.com/office/powerpoint/2010/main" val="3628520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4"/>
          <a:stretch>
            <a:fillRect/>
          </a:stretch>
        </p:blipFill>
        <p:spPr>
          <a:xfrm>
            <a:off x="1685825" y="391794"/>
            <a:ext cx="8204879" cy="1284242"/>
          </a:xfrm>
          <a:prstGeom prst="rect">
            <a:avLst/>
          </a:prstGeom>
        </p:spPr>
      </p:pic>
      <p:sp>
        <p:nvSpPr>
          <p:cNvPr id="6" name="TextBox 5"/>
          <p:cNvSpPr txBox="1"/>
          <p:nvPr/>
        </p:nvSpPr>
        <p:spPr>
          <a:xfrm>
            <a:off x="635725" y="1741441"/>
            <a:ext cx="11094721" cy="2246769"/>
          </a:xfrm>
          <a:prstGeom prst="rect">
            <a:avLst/>
          </a:prstGeom>
          <a:noFill/>
        </p:spPr>
        <p:txBody>
          <a:bodyPr wrap="square" rtlCol="0">
            <a:spAutoFit/>
          </a:bodyPr>
          <a:lstStyle/>
          <a:p>
            <a:r>
              <a:rPr lang="en-GB" sz="2800" dirty="0" smtClean="0"/>
              <a:t>Lets check our answers:</a:t>
            </a:r>
          </a:p>
          <a:p>
            <a:endParaRPr lang="en-GB" sz="2800" dirty="0" smtClean="0"/>
          </a:p>
          <a:p>
            <a:endParaRPr lang="en-GB" sz="2800" dirty="0"/>
          </a:p>
          <a:p>
            <a:r>
              <a:rPr lang="en-GB" sz="2800" dirty="0" smtClean="0"/>
              <a:t>                 Largest:                                                                           Smallest</a:t>
            </a:r>
          </a:p>
          <a:p>
            <a:r>
              <a:rPr lang="en-GB" sz="2800" dirty="0" smtClean="0"/>
              <a:t>                      0.</a:t>
            </a:r>
            <a:r>
              <a:rPr lang="en-GB" sz="2800" dirty="0" smtClean="0">
                <a:solidFill>
                  <a:srgbClr val="FF0000"/>
                </a:solidFill>
              </a:rPr>
              <a:t>6</a:t>
            </a:r>
            <a:r>
              <a:rPr lang="en-GB" sz="2800" dirty="0" smtClean="0"/>
              <a:t>25                   0.5</a:t>
            </a:r>
            <a:r>
              <a:rPr lang="en-GB" sz="2800" dirty="0" smtClean="0">
                <a:solidFill>
                  <a:srgbClr val="FF0000"/>
                </a:solidFill>
              </a:rPr>
              <a:t>6</a:t>
            </a:r>
            <a:r>
              <a:rPr lang="en-GB" sz="2800" dirty="0" smtClean="0"/>
              <a:t>2                   0.5</a:t>
            </a:r>
            <a:r>
              <a:rPr lang="en-GB" sz="2800" dirty="0" smtClean="0">
                <a:solidFill>
                  <a:srgbClr val="FF0000"/>
                </a:solidFill>
              </a:rPr>
              <a:t>2</a:t>
            </a:r>
            <a:r>
              <a:rPr lang="en-GB" sz="2800" dirty="0" smtClean="0"/>
              <a:t>6                      0.</a:t>
            </a:r>
            <a:r>
              <a:rPr lang="en-GB" sz="2800" dirty="0" smtClean="0">
                <a:solidFill>
                  <a:srgbClr val="FF0000"/>
                </a:solidFill>
              </a:rPr>
              <a:t>2</a:t>
            </a:r>
            <a:r>
              <a:rPr lang="en-GB" sz="2800" dirty="0" smtClean="0"/>
              <a:t>56</a:t>
            </a:r>
            <a:endParaRPr lang="en-GB" sz="2800" dirty="0"/>
          </a:p>
        </p:txBody>
      </p:sp>
      <p:sp>
        <p:nvSpPr>
          <p:cNvPr id="7" name="TextBox 6"/>
          <p:cNvSpPr txBox="1"/>
          <p:nvPr/>
        </p:nvSpPr>
        <p:spPr>
          <a:xfrm>
            <a:off x="1071871" y="3988210"/>
            <a:ext cx="2402849" cy="1200329"/>
          </a:xfrm>
          <a:prstGeom prst="rect">
            <a:avLst/>
          </a:prstGeom>
          <a:noFill/>
          <a:ln w="19050">
            <a:solidFill>
              <a:srgbClr val="0070C0"/>
            </a:solidFill>
          </a:ln>
        </p:spPr>
        <p:txBody>
          <a:bodyPr wrap="square" rtlCol="0">
            <a:spAutoFit/>
          </a:bodyPr>
          <a:lstStyle/>
          <a:p>
            <a:r>
              <a:rPr lang="en-GB" dirty="0" smtClean="0"/>
              <a:t>This number had 6 tenths which was the most tenths, making it the largest.</a:t>
            </a:r>
            <a:endParaRPr lang="en-GB" dirty="0"/>
          </a:p>
        </p:txBody>
      </p:sp>
      <p:sp>
        <p:nvSpPr>
          <p:cNvPr id="8" name="TextBox 7"/>
          <p:cNvSpPr txBox="1"/>
          <p:nvPr/>
        </p:nvSpPr>
        <p:spPr>
          <a:xfrm>
            <a:off x="4650376" y="4053615"/>
            <a:ext cx="3762103" cy="1200329"/>
          </a:xfrm>
          <a:prstGeom prst="rect">
            <a:avLst/>
          </a:prstGeom>
          <a:noFill/>
          <a:ln w="19050">
            <a:solidFill>
              <a:srgbClr val="0070C0"/>
            </a:solidFill>
          </a:ln>
        </p:spPr>
        <p:txBody>
          <a:bodyPr wrap="square" rtlCol="0">
            <a:spAutoFit/>
          </a:bodyPr>
          <a:lstStyle/>
          <a:p>
            <a:r>
              <a:rPr lang="en-GB" dirty="0" smtClean="0"/>
              <a:t>Both these numbers had 5 tenths, we needed to look at the hundredths. As 6 is larger than 2, 0.562 was the second largest number.</a:t>
            </a:r>
            <a:endParaRPr lang="en-GB" dirty="0"/>
          </a:p>
        </p:txBody>
      </p:sp>
      <p:sp>
        <p:nvSpPr>
          <p:cNvPr id="9" name="TextBox 8"/>
          <p:cNvSpPr txBox="1"/>
          <p:nvPr/>
        </p:nvSpPr>
        <p:spPr>
          <a:xfrm>
            <a:off x="9327597" y="4053614"/>
            <a:ext cx="2402849" cy="1200329"/>
          </a:xfrm>
          <a:prstGeom prst="rect">
            <a:avLst/>
          </a:prstGeom>
          <a:noFill/>
          <a:ln w="19050">
            <a:solidFill>
              <a:srgbClr val="0070C0"/>
            </a:solidFill>
          </a:ln>
        </p:spPr>
        <p:txBody>
          <a:bodyPr wrap="square" rtlCol="0">
            <a:spAutoFit/>
          </a:bodyPr>
          <a:lstStyle/>
          <a:p>
            <a:r>
              <a:rPr lang="en-GB" dirty="0" smtClean="0"/>
              <a:t>This number had 2 tenths which was the least tenths, making it the smallest.</a:t>
            </a:r>
            <a:endParaRPr lang="en-GB" dirty="0"/>
          </a:p>
        </p:txBody>
      </p:sp>
    </p:spTree>
    <p:extLst>
      <p:ext uri="{BB962C8B-B14F-4D97-AF65-F5344CB8AC3E}">
        <p14:creationId xmlns:p14="http://schemas.microsoft.com/office/powerpoint/2010/main" val="2809052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a:blip r:embed="rId4"/>
          <a:stretch>
            <a:fillRect/>
          </a:stretch>
        </p:blipFill>
        <p:spPr>
          <a:xfrm>
            <a:off x="3240140" y="1721303"/>
            <a:ext cx="4310192" cy="1519420"/>
          </a:xfrm>
          <a:prstGeom prst="rect">
            <a:avLst/>
          </a:prstGeom>
        </p:spPr>
      </p:pic>
      <p:sp>
        <p:nvSpPr>
          <p:cNvPr id="6" name="Title 5"/>
          <p:cNvSpPr>
            <a:spLocks noGrp="1"/>
          </p:cNvSpPr>
          <p:nvPr>
            <p:ph type="title"/>
          </p:nvPr>
        </p:nvSpPr>
        <p:spPr/>
        <p:txBody>
          <a:bodyPr/>
          <a:lstStyle/>
          <a:p>
            <a:r>
              <a:rPr lang="en-GB" dirty="0" smtClean="0"/>
              <a:t>Order these numbers:</a:t>
            </a:r>
            <a:endParaRPr lang="en-GB" dirty="0"/>
          </a:p>
        </p:txBody>
      </p:sp>
      <p:sp>
        <p:nvSpPr>
          <p:cNvPr id="7" name="TextBox 6"/>
          <p:cNvSpPr txBox="1"/>
          <p:nvPr/>
        </p:nvSpPr>
        <p:spPr>
          <a:xfrm>
            <a:off x="1815736" y="3722914"/>
            <a:ext cx="8072845" cy="1569660"/>
          </a:xfrm>
          <a:prstGeom prst="rect">
            <a:avLst/>
          </a:prstGeom>
          <a:noFill/>
        </p:spPr>
        <p:txBody>
          <a:bodyPr wrap="square" rtlCol="0">
            <a:spAutoFit/>
          </a:bodyPr>
          <a:lstStyle/>
          <a:p>
            <a:r>
              <a:rPr lang="en-GB" sz="2400" dirty="0" smtClean="0"/>
              <a:t>Smallest                                                                        Largest</a:t>
            </a:r>
          </a:p>
          <a:p>
            <a:endParaRPr lang="en-GB" sz="2400" dirty="0"/>
          </a:p>
          <a:p>
            <a:endParaRPr lang="en-GB" sz="2400" dirty="0" smtClean="0"/>
          </a:p>
          <a:p>
            <a:r>
              <a:rPr lang="en-GB" sz="2400" dirty="0" smtClean="0"/>
              <a:t>_________               ____________                    ___________</a:t>
            </a:r>
            <a:endParaRPr lang="en-GB" sz="2400" dirty="0"/>
          </a:p>
        </p:txBody>
      </p:sp>
    </p:spTree>
    <p:extLst>
      <p:ext uri="{BB962C8B-B14F-4D97-AF65-F5344CB8AC3E}">
        <p14:creationId xmlns:p14="http://schemas.microsoft.com/office/powerpoint/2010/main" val="1347035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a:blip r:embed="rId4"/>
          <a:stretch>
            <a:fillRect/>
          </a:stretch>
        </p:blipFill>
        <p:spPr>
          <a:xfrm>
            <a:off x="3240140" y="1721303"/>
            <a:ext cx="4310192" cy="1519420"/>
          </a:xfrm>
          <a:prstGeom prst="rect">
            <a:avLst/>
          </a:prstGeom>
        </p:spPr>
      </p:pic>
      <p:sp>
        <p:nvSpPr>
          <p:cNvPr id="6" name="Title 5"/>
          <p:cNvSpPr>
            <a:spLocks noGrp="1"/>
          </p:cNvSpPr>
          <p:nvPr>
            <p:ph type="title"/>
          </p:nvPr>
        </p:nvSpPr>
        <p:spPr/>
        <p:txBody>
          <a:bodyPr/>
          <a:lstStyle/>
          <a:p>
            <a:r>
              <a:rPr lang="en-GB" dirty="0" smtClean="0"/>
              <a:t>Order these numbers:</a:t>
            </a:r>
            <a:endParaRPr lang="en-GB" dirty="0"/>
          </a:p>
        </p:txBody>
      </p:sp>
      <p:sp>
        <p:nvSpPr>
          <p:cNvPr id="7" name="TextBox 6"/>
          <p:cNvSpPr txBox="1"/>
          <p:nvPr/>
        </p:nvSpPr>
        <p:spPr>
          <a:xfrm>
            <a:off x="1711233" y="3425839"/>
            <a:ext cx="8072845" cy="1200329"/>
          </a:xfrm>
          <a:prstGeom prst="rect">
            <a:avLst/>
          </a:prstGeom>
          <a:noFill/>
        </p:spPr>
        <p:txBody>
          <a:bodyPr wrap="square" rtlCol="0">
            <a:spAutoFit/>
          </a:bodyPr>
          <a:lstStyle/>
          <a:p>
            <a:r>
              <a:rPr lang="en-GB" sz="2400" dirty="0" smtClean="0"/>
              <a:t>Smallest                                                                        Largest</a:t>
            </a:r>
          </a:p>
          <a:p>
            <a:endParaRPr lang="en-GB" sz="2400" dirty="0"/>
          </a:p>
          <a:p>
            <a:r>
              <a:rPr lang="en-GB" sz="2400" dirty="0" smtClean="0"/>
              <a:t>0.02                                      2.07                                     2.72</a:t>
            </a:r>
          </a:p>
        </p:txBody>
      </p:sp>
      <p:sp>
        <p:nvSpPr>
          <p:cNvPr id="8" name="TextBox 7"/>
          <p:cNvSpPr txBox="1"/>
          <p:nvPr/>
        </p:nvSpPr>
        <p:spPr>
          <a:xfrm>
            <a:off x="994211" y="4626168"/>
            <a:ext cx="2638697" cy="923330"/>
          </a:xfrm>
          <a:prstGeom prst="rect">
            <a:avLst/>
          </a:prstGeom>
          <a:noFill/>
          <a:ln w="19050">
            <a:solidFill>
              <a:srgbClr val="0070C0"/>
            </a:solidFill>
          </a:ln>
        </p:spPr>
        <p:txBody>
          <a:bodyPr wrap="square" rtlCol="0">
            <a:spAutoFit/>
          </a:bodyPr>
          <a:lstStyle/>
          <a:p>
            <a:r>
              <a:rPr lang="en-GB" dirty="0" smtClean="0"/>
              <a:t>Because it had 0 ones and 0 tenths, this number was the smallest </a:t>
            </a:r>
            <a:endParaRPr lang="en-GB" dirty="0"/>
          </a:p>
        </p:txBody>
      </p:sp>
      <p:sp>
        <p:nvSpPr>
          <p:cNvPr id="9" name="TextBox 8"/>
          <p:cNvSpPr txBox="1"/>
          <p:nvPr/>
        </p:nvSpPr>
        <p:spPr>
          <a:xfrm>
            <a:off x="4203319" y="4626168"/>
            <a:ext cx="4888430" cy="1477328"/>
          </a:xfrm>
          <a:prstGeom prst="rect">
            <a:avLst/>
          </a:prstGeom>
          <a:noFill/>
          <a:ln w="19050">
            <a:solidFill>
              <a:srgbClr val="0070C0"/>
            </a:solidFill>
          </a:ln>
        </p:spPr>
        <p:txBody>
          <a:bodyPr wrap="square" rtlCol="0">
            <a:spAutoFit/>
          </a:bodyPr>
          <a:lstStyle/>
          <a:p>
            <a:r>
              <a:rPr lang="en-GB" dirty="0" smtClean="0"/>
              <a:t>These numbers both have 2 ones, so we needed to look at the tenths.</a:t>
            </a:r>
          </a:p>
          <a:p>
            <a:r>
              <a:rPr lang="en-GB" dirty="0" smtClean="0"/>
              <a:t>The middle number has 0 tenths and the largest has 7 tenths, so as 0 is less than 7 it can not be the largest number.</a:t>
            </a:r>
            <a:endParaRPr lang="en-GB" dirty="0"/>
          </a:p>
        </p:txBody>
      </p:sp>
    </p:spTree>
    <p:extLst>
      <p:ext uri="{BB962C8B-B14F-4D97-AF65-F5344CB8AC3E}">
        <p14:creationId xmlns:p14="http://schemas.microsoft.com/office/powerpoint/2010/main" val="3080692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453667" y="883005"/>
            <a:ext cx="10440783" cy="4712106"/>
          </a:xfrm>
          <a:prstGeom prst="rect">
            <a:avLst/>
          </a:prstGeom>
        </p:spPr>
      </p:pic>
      <p:pic>
        <p:nvPicPr>
          <p:cNvPr id="5" name="Picture 4">
            <a:extLst>
              <a:ext uri="{FF2B5EF4-FFF2-40B4-BE49-F238E27FC236}">
                <a16:creationId xmlns:a16="http://schemas.microsoft.com/office/drawing/2014/main" id="{CE46ACCD-B62B-495F-8F73-FF5C58F38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6" name="TextBox 5"/>
          <p:cNvSpPr txBox="1"/>
          <p:nvPr/>
        </p:nvSpPr>
        <p:spPr>
          <a:xfrm>
            <a:off x="6096000" y="378128"/>
            <a:ext cx="4794068" cy="830997"/>
          </a:xfrm>
          <a:prstGeom prst="rect">
            <a:avLst/>
          </a:prstGeom>
          <a:noFill/>
        </p:spPr>
        <p:txBody>
          <a:bodyPr wrap="square" rtlCol="0">
            <a:spAutoFit/>
          </a:bodyPr>
          <a:lstStyle/>
          <a:p>
            <a:r>
              <a:rPr lang="en-GB" sz="2400" dirty="0" smtClean="0">
                <a:solidFill>
                  <a:srgbClr val="0070C0"/>
                </a:solidFill>
              </a:rPr>
              <a:t>Look closely at the value of each digit to help order them correctly.</a:t>
            </a:r>
            <a:endParaRPr lang="en-GB" sz="2400" dirty="0">
              <a:solidFill>
                <a:srgbClr val="0070C0"/>
              </a:solidFill>
            </a:endParaRPr>
          </a:p>
        </p:txBody>
      </p:sp>
    </p:spTree>
    <p:extLst>
      <p:ext uri="{BB962C8B-B14F-4D97-AF65-F5344CB8AC3E}">
        <p14:creationId xmlns:p14="http://schemas.microsoft.com/office/powerpoint/2010/main" val="3066429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1582783" y="1533932"/>
            <a:ext cx="7770223" cy="4410780"/>
          </a:xfrm>
          <a:prstGeom prst="rect">
            <a:avLst/>
          </a:prstGeom>
        </p:spPr>
      </p:pic>
      <p:sp>
        <p:nvSpPr>
          <p:cNvPr id="5" name="Title 4"/>
          <p:cNvSpPr>
            <a:spLocks noGrp="1"/>
          </p:cNvSpPr>
          <p:nvPr>
            <p:ph type="title"/>
          </p:nvPr>
        </p:nvSpPr>
        <p:spPr/>
        <p:txBody>
          <a:bodyPr/>
          <a:lstStyle/>
          <a:p>
            <a:r>
              <a:rPr lang="en-GB" dirty="0" smtClean="0"/>
              <a:t>Extension:</a:t>
            </a:r>
            <a:endParaRPr lang="en-GB" dirty="0"/>
          </a:p>
        </p:txBody>
      </p:sp>
    </p:spTree>
    <p:extLst>
      <p:ext uri="{BB962C8B-B14F-4D97-AF65-F5344CB8AC3E}">
        <p14:creationId xmlns:p14="http://schemas.microsoft.com/office/powerpoint/2010/main" val="2675845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rotWithShape="1">
          <a:blip r:embed="rId3"/>
          <a:srcRect t="9260"/>
          <a:stretch/>
        </p:blipFill>
        <p:spPr>
          <a:xfrm>
            <a:off x="453667" y="1319349"/>
            <a:ext cx="10440783" cy="4275762"/>
          </a:xfrm>
          <a:prstGeom prst="rect">
            <a:avLst/>
          </a:prstGeom>
        </p:spPr>
      </p:pic>
      <p:pic>
        <p:nvPicPr>
          <p:cNvPr id="5" name="Picture 4">
            <a:extLst>
              <a:ext uri="{FF2B5EF4-FFF2-40B4-BE49-F238E27FC236}">
                <a16:creationId xmlns:a16="http://schemas.microsoft.com/office/drawing/2014/main" id="{CE46ACCD-B62B-495F-8F73-FF5C58F38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7" name="TextBox 6"/>
          <p:cNvSpPr txBox="1"/>
          <p:nvPr/>
        </p:nvSpPr>
        <p:spPr>
          <a:xfrm>
            <a:off x="587829" y="1959429"/>
            <a:ext cx="2325188" cy="369332"/>
          </a:xfrm>
          <a:prstGeom prst="rect">
            <a:avLst/>
          </a:prstGeom>
          <a:noFill/>
        </p:spPr>
        <p:txBody>
          <a:bodyPr wrap="square" rtlCol="0">
            <a:spAutoFit/>
          </a:bodyPr>
          <a:lstStyle/>
          <a:p>
            <a:r>
              <a:rPr lang="en-GB" dirty="0" smtClean="0"/>
              <a:t>0.7                        0.07 </a:t>
            </a:r>
            <a:endParaRPr lang="en-GB" dirty="0"/>
          </a:p>
        </p:txBody>
      </p:sp>
      <p:sp>
        <p:nvSpPr>
          <p:cNvPr id="8" name="TextBox 7"/>
          <p:cNvSpPr txBox="1"/>
          <p:nvPr/>
        </p:nvSpPr>
        <p:spPr>
          <a:xfrm>
            <a:off x="727166" y="2936484"/>
            <a:ext cx="2325188" cy="369332"/>
          </a:xfrm>
          <a:prstGeom prst="rect">
            <a:avLst/>
          </a:prstGeom>
          <a:noFill/>
        </p:spPr>
        <p:txBody>
          <a:bodyPr wrap="square" rtlCol="0">
            <a:spAutoFit/>
          </a:bodyPr>
          <a:lstStyle/>
          <a:p>
            <a:r>
              <a:rPr lang="en-GB" dirty="0" smtClean="0"/>
              <a:t>0.5                        0.57 </a:t>
            </a:r>
            <a:endParaRPr lang="en-GB" dirty="0"/>
          </a:p>
        </p:txBody>
      </p:sp>
      <p:sp>
        <p:nvSpPr>
          <p:cNvPr id="9" name="TextBox 8"/>
          <p:cNvSpPr txBox="1"/>
          <p:nvPr/>
        </p:nvSpPr>
        <p:spPr>
          <a:xfrm>
            <a:off x="727165" y="3967577"/>
            <a:ext cx="3988525" cy="369332"/>
          </a:xfrm>
          <a:prstGeom prst="rect">
            <a:avLst/>
          </a:prstGeom>
          <a:noFill/>
        </p:spPr>
        <p:txBody>
          <a:bodyPr wrap="square" rtlCol="0">
            <a:spAutoFit/>
          </a:bodyPr>
          <a:lstStyle/>
          <a:p>
            <a:r>
              <a:rPr lang="en-GB" dirty="0" smtClean="0"/>
              <a:t>0.23                     2.3                         3.2 </a:t>
            </a:r>
            <a:endParaRPr lang="en-GB" dirty="0"/>
          </a:p>
        </p:txBody>
      </p:sp>
      <p:sp>
        <p:nvSpPr>
          <p:cNvPr id="10" name="TextBox 9"/>
          <p:cNvSpPr txBox="1"/>
          <p:nvPr/>
        </p:nvSpPr>
        <p:spPr>
          <a:xfrm>
            <a:off x="727165" y="4989963"/>
            <a:ext cx="3988525" cy="369332"/>
          </a:xfrm>
          <a:prstGeom prst="rect">
            <a:avLst/>
          </a:prstGeom>
          <a:noFill/>
        </p:spPr>
        <p:txBody>
          <a:bodyPr wrap="square" rtlCol="0">
            <a:spAutoFit/>
          </a:bodyPr>
          <a:lstStyle/>
          <a:p>
            <a:r>
              <a:rPr lang="en-GB" dirty="0" smtClean="0"/>
              <a:t>0.81                     0.8                         0.08 </a:t>
            </a:r>
            <a:endParaRPr lang="en-GB" dirty="0"/>
          </a:p>
        </p:txBody>
      </p:sp>
      <p:sp>
        <p:nvSpPr>
          <p:cNvPr id="11" name="TextBox 10"/>
          <p:cNvSpPr txBox="1"/>
          <p:nvPr/>
        </p:nvSpPr>
        <p:spPr>
          <a:xfrm>
            <a:off x="5429066" y="1774763"/>
            <a:ext cx="3988525" cy="369332"/>
          </a:xfrm>
          <a:prstGeom prst="rect">
            <a:avLst/>
          </a:prstGeom>
          <a:noFill/>
        </p:spPr>
        <p:txBody>
          <a:bodyPr wrap="square" rtlCol="0">
            <a:spAutoFit/>
          </a:bodyPr>
          <a:lstStyle/>
          <a:p>
            <a:r>
              <a:rPr lang="en-GB" dirty="0" smtClean="0"/>
              <a:t>0.23                     2.3                         3.2 </a:t>
            </a:r>
            <a:endParaRPr lang="en-GB" dirty="0"/>
          </a:p>
        </p:txBody>
      </p:sp>
      <p:sp>
        <p:nvSpPr>
          <p:cNvPr id="12" name="TextBox 11"/>
          <p:cNvSpPr txBox="1"/>
          <p:nvPr/>
        </p:nvSpPr>
        <p:spPr>
          <a:xfrm>
            <a:off x="5429066" y="2851187"/>
            <a:ext cx="3988525" cy="369332"/>
          </a:xfrm>
          <a:prstGeom prst="rect">
            <a:avLst/>
          </a:prstGeom>
          <a:noFill/>
        </p:spPr>
        <p:txBody>
          <a:bodyPr wrap="square" rtlCol="0">
            <a:spAutoFit/>
          </a:bodyPr>
          <a:lstStyle/>
          <a:p>
            <a:r>
              <a:rPr lang="en-GB" dirty="0" smtClean="0"/>
              <a:t>4.15                     4.5                         4.51 </a:t>
            </a:r>
            <a:endParaRPr lang="en-GB" dirty="0"/>
          </a:p>
        </p:txBody>
      </p:sp>
      <p:sp>
        <p:nvSpPr>
          <p:cNvPr id="13" name="TextBox 12"/>
          <p:cNvSpPr txBox="1"/>
          <p:nvPr/>
        </p:nvSpPr>
        <p:spPr>
          <a:xfrm>
            <a:off x="5311501" y="3927611"/>
            <a:ext cx="5413105" cy="369332"/>
          </a:xfrm>
          <a:prstGeom prst="rect">
            <a:avLst/>
          </a:prstGeom>
          <a:noFill/>
        </p:spPr>
        <p:txBody>
          <a:bodyPr wrap="square" rtlCol="0">
            <a:spAutoFit/>
          </a:bodyPr>
          <a:lstStyle/>
          <a:p>
            <a:r>
              <a:rPr lang="en-GB" dirty="0" smtClean="0"/>
              <a:t>24.1                      23.71                    23.17                    21.37</a:t>
            </a:r>
            <a:endParaRPr lang="en-GB" dirty="0"/>
          </a:p>
        </p:txBody>
      </p:sp>
      <p:sp>
        <p:nvSpPr>
          <p:cNvPr id="14" name="TextBox 13"/>
          <p:cNvSpPr txBox="1"/>
          <p:nvPr/>
        </p:nvSpPr>
        <p:spPr>
          <a:xfrm>
            <a:off x="5311501" y="4904666"/>
            <a:ext cx="5413105" cy="369332"/>
          </a:xfrm>
          <a:prstGeom prst="rect">
            <a:avLst/>
          </a:prstGeom>
          <a:noFill/>
        </p:spPr>
        <p:txBody>
          <a:bodyPr wrap="square" rtlCol="0">
            <a:spAutoFit/>
          </a:bodyPr>
          <a:lstStyle/>
          <a:p>
            <a:r>
              <a:rPr lang="en-GB" dirty="0" smtClean="0"/>
              <a:t>3.03                      3.3                         3.33                      33.3</a:t>
            </a:r>
            <a:endParaRPr lang="en-GB" dirty="0"/>
          </a:p>
        </p:txBody>
      </p:sp>
      <p:sp>
        <p:nvSpPr>
          <p:cNvPr id="15" name="Title 4"/>
          <p:cNvSpPr txBox="1">
            <a:spLocks/>
          </p:cNvSpPr>
          <p:nvPr/>
        </p:nvSpPr>
        <p:spPr>
          <a:xfrm>
            <a:off x="440604" y="170393"/>
            <a:ext cx="10515600" cy="996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Lets check the answers…</a:t>
            </a:r>
            <a:endParaRPr lang="en-GB" dirty="0"/>
          </a:p>
        </p:txBody>
      </p:sp>
    </p:spTree>
    <p:extLst>
      <p:ext uri="{BB962C8B-B14F-4D97-AF65-F5344CB8AC3E}">
        <p14:creationId xmlns:p14="http://schemas.microsoft.com/office/powerpoint/2010/main" val="2426163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2005284" y="1802252"/>
            <a:ext cx="7449731" cy="4285039"/>
          </a:xfrm>
          <a:prstGeom prst="rect">
            <a:avLst/>
          </a:prstGeom>
        </p:spPr>
      </p:pic>
      <p:sp>
        <p:nvSpPr>
          <p:cNvPr id="5" name="Title 4"/>
          <p:cNvSpPr>
            <a:spLocks noGrp="1"/>
          </p:cNvSpPr>
          <p:nvPr>
            <p:ph type="title"/>
          </p:nvPr>
        </p:nvSpPr>
        <p:spPr/>
        <p:txBody>
          <a:bodyPr/>
          <a:lstStyle/>
          <a:p>
            <a:r>
              <a:rPr lang="en-GB" dirty="0" smtClean="0"/>
              <a:t>Lets check the answers…</a:t>
            </a:r>
            <a:endParaRPr lang="en-GB" dirty="0"/>
          </a:p>
        </p:txBody>
      </p:sp>
    </p:spTree>
    <p:extLst>
      <p:ext uri="{BB962C8B-B14F-4D97-AF65-F5344CB8AC3E}">
        <p14:creationId xmlns:p14="http://schemas.microsoft.com/office/powerpoint/2010/main" val="1344673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92500" lnSpcReduction="20000"/>
          </a:bodyPr>
          <a:lstStyle/>
          <a:p>
            <a:r>
              <a:rPr lang="en-GB"/>
              <a:t>Spend at least 15mins practising your times-tables.</a:t>
            </a:r>
          </a:p>
          <a:p>
            <a:endParaRPr lang="en-GB"/>
          </a:p>
          <a:p>
            <a:r>
              <a:rPr lang="en-GB"/>
              <a:t>This can be done on TTRS, hit the button or any other times-table website.</a:t>
            </a:r>
            <a:endParaRPr lang="en-GB">
              <a:cs typeface="Calibri"/>
            </a:endParaRPr>
          </a:p>
          <a:p>
            <a:pPr marL="0" indent="0">
              <a:buNone/>
            </a:pPr>
            <a:endParaRPr lang="en-GB"/>
          </a:p>
          <a:p>
            <a:pPr marL="0" indent="0">
              <a:buNone/>
            </a:pPr>
            <a:r>
              <a:rPr lang="en-GB"/>
              <a:t>Use the Times-Tables Rock Stars app or website.</a:t>
            </a:r>
            <a:endParaRPr lang="en-GB">
              <a:cs typeface="Calibri"/>
            </a:endParaRPr>
          </a:p>
          <a:p>
            <a:pPr marL="0" indent="0">
              <a:buNone/>
            </a:pPr>
            <a:r>
              <a:rPr lang="en-GB"/>
              <a:t>Alternatively, copy and paste the following link into a web browser:</a:t>
            </a:r>
          </a:p>
          <a:p>
            <a:pPr marL="0" indent="0">
              <a:buNone/>
            </a:pPr>
            <a:r>
              <a:rPr lang="en-GB" sz="1700">
                <a:hlinkClick r:id="rId2"/>
              </a:rPr>
              <a:t>https://www.topmarks.co.uk/maths-games/7-11-years/times-tables</a:t>
            </a:r>
            <a:endParaRPr lang="en-GB" sz="1700"/>
          </a:p>
          <a:p>
            <a:pPr marL="0" indent="0">
              <a:buNone/>
            </a:pPr>
            <a:endParaRPr lang="en-GB" sz="1125"/>
          </a:p>
          <a:p>
            <a:endParaRPr lang="en-GB"/>
          </a:p>
        </p:txBody>
      </p:sp>
      <p:pic>
        <p:nvPicPr>
          <p:cNvPr id="7" name="Picture 6"/>
          <p:cNvPicPr>
            <a:picLocks noChangeAspect="1"/>
          </p:cNvPicPr>
          <p:nvPr/>
        </p:nvPicPr>
        <p:blipFill>
          <a:blip r:embed="rId3"/>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BACFCFC-9A02-B249-9326-2E297DC6B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Tree>
    <p:extLst>
      <p:ext uri="{BB962C8B-B14F-4D97-AF65-F5344CB8AC3E}">
        <p14:creationId xmlns:p14="http://schemas.microsoft.com/office/powerpoint/2010/main" val="1458907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2753770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
        <p:nvSpPr>
          <p:cNvPr id="5" name="Title 4"/>
          <p:cNvSpPr>
            <a:spLocks noGrp="1"/>
          </p:cNvSpPr>
          <p:nvPr>
            <p:ph type="title"/>
          </p:nvPr>
        </p:nvSpPr>
        <p:spPr/>
        <p:txBody>
          <a:bodyPr/>
          <a:lstStyle/>
          <a:p>
            <a:r>
              <a:rPr lang="en-GB" dirty="0" smtClean="0"/>
              <a:t>1 Decimal Place</a:t>
            </a:r>
            <a:endParaRPr lang="en-GB" dirty="0"/>
          </a:p>
        </p:txBody>
      </p:sp>
      <p:sp>
        <p:nvSpPr>
          <p:cNvPr id="6" name="Content Placeholder 5"/>
          <p:cNvSpPr>
            <a:spLocks noGrp="1"/>
          </p:cNvSpPr>
          <p:nvPr>
            <p:ph idx="1"/>
          </p:nvPr>
        </p:nvSpPr>
        <p:spPr>
          <a:xfrm>
            <a:off x="352697" y="1592414"/>
            <a:ext cx="6095569" cy="4351338"/>
          </a:xfrm>
        </p:spPr>
        <p:txBody>
          <a:bodyPr/>
          <a:lstStyle/>
          <a:p>
            <a:r>
              <a:rPr lang="en-GB" dirty="0" smtClean="0"/>
              <a:t>The first digit after a decimal point is known as tenths.</a:t>
            </a:r>
          </a:p>
          <a:p>
            <a:r>
              <a:rPr lang="en-GB" dirty="0" smtClean="0"/>
              <a:t>1 whole is equal to 10 tenths.</a:t>
            </a:r>
          </a:p>
          <a:p>
            <a:pPr marL="0" indent="0">
              <a:buNone/>
            </a:pPr>
            <a:r>
              <a:rPr lang="en-GB" dirty="0" smtClean="0"/>
              <a:t>E.G 1.2 = 1 whole and 2 tenths</a:t>
            </a:r>
          </a:p>
          <a:p>
            <a:pPr marL="0" indent="0">
              <a:buNone/>
            </a:pPr>
            <a:endParaRPr lang="en-GB" dirty="0"/>
          </a:p>
          <a:p>
            <a:pPr marL="0" indent="0">
              <a:buNone/>
            </a:pPr>
            <a:r>
              <a:rPr lang="en-GB" dirty="0" smtClean="0"/>
              <a:t>We would say the number as one point two.</a:t>
            </a:r>
            <a:endParaRPr lang="en-GB" dirty="0"/>
          </a:p>
        </p:txBody>
      </p:sp>
      <p:pic>
        <p:nvPicPr>
          <p:cNvPr id="9" name="Picture 8"/>
          <p:cNvPicPr>
            <a:picLocks noChangeAspect="1"/>
          </p:cNvPicPr>
          <p:nvPr/>
        </p:nvPicPr>
        <p:blipFill>
          <a:blip r:embed="rId4"/>
          <a:stretch>
            <a:fillRect/>
          </a:stretch>
        </p:blipFill>
        <p:spPr>
          <a:xfrm>
            <a:off x="6831461" y="2455352"/>
            <a:ext cx="4693549" cy="1332877"/>
          </a:xfrm>
          <a:prstGeom prst="rect">
            <a:avLst/>
          </a:prstGeom>
        </p:spPr>
      </p:pic>
      <p:sp>
        <p:nvSpPr>
          <p:cNvPr id="10" name="Rectangle 9"/>
          <p:cNvSpPr/>
          <p:nvPr/>
        </p:nvSpPr>
        <p:spPr>
          <a:xfrm>
            <a:off x="8138160" y="3226526"/>
            <a:ext cx="352698" cy="43107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oogle Shape;512;g8b4d2e1100_0_172"/>
          <p:cNvPicPr preferRelativeResize="0"/>
          <p:nvPr/>
        </p:nvPicPr>
        <p:blipFill>
          <a:blip r:embed="rId5">
            <a:alphaModFix/>
          </a:blip>
          <a:stretch>
            <a:fillRect/>
          </a:stretch>
        </p:blipFill>
        <p:spPr>
          <a:xfrm>
            <a:off x="6446623" y="3942917"/>
            <a:ext cx="5566460" cy="2795634"/>
          </a:xfrm>
          <a:prstGeom prst="rect">
            <a:avLst/>
          </a:prstGeom>
          <a:noFill/>
          <a:ln>
            <a:noFill/>
          </a:ln>
        </p:spPr>
      </p:pic>
      <p:pic>
        <p:nvPicPr>
          <p:cNvPr id="12" name="Google Shape;520;g8b4d2e1100_0_172"/>
          <p:cNvPicPr preferRelativeResize="0"/>
          <p:nvPr/>
        </p:nvPicPr>
        <p:blipFill rotWithShape="1">
          <a:blip r:embed="rId6">
            <a:alphaModFix/>
          </a:blip>
          <a:srcRect/>
          <a:stretch/>
        </p:blipFill>
        <p:spPr>
          <a:xfrm>
            <a:off x="7884647" y="4911289"/>
            <a:ext cx="507025" cy="507025"/>
          </a:xfrm>
          <a:prstGeom prst="rect">
            <a:avLst/>
          </a:prstGeom>
          <a:noFill/>
          <a:ln>
            <a:noFill/>
          </a:ln>
        </p:spPr>
      </p:pic>
      <p:pic>
        <p:nvPicPr>
          <p:cNvPr id="13" name="Google Shape;515;g8b4d2e1100_0_172"/>
          <p:cNvPicPr preferRelativeResize="0"/>
          <p:nvPr/>
        </p:nvPicPr>
        <p:blipFill rotWithShape="1">
          <a:blip r:embed="rId7">
            <a:alphaModFix/>
          </a:blip>
          <a:srcRect/>
          <a:stretch/>
        </p:blipFill>
        <p:spPr>
          <a:xfrm>
            <a:off x="8898703" y="4855653"/>
            <a:ext cx="662300" cy="649910"/>
          </a:xfrm>
          <a:prstGeom prst="rect">
            <a:avLst/>
          </a:prstGeom>
          <a:noFill/>
          <a:ln>
            <a:noFill/>
          </a:ln>
        </p:spPr>
      </p:pic>
      <p:pic>
        <p:nvPicPr>
          <p:cNvPr id="14" name="Google Shape;515;g8b4d2e1100_0_172"/>
          <p:cNvPicPr preferRelativeResize="0"/>
          <p:nvPr/>
        </p:nvPicPr>
        <p:blipFill rotWithShape="1">
          <a:blip r:embed="rId7">
            <a:alphaModFix/>
          </a:blip>
          <a:srcRect/>
          <a:stretch/>
        </p:blipFill>
        <p:spPr>
          <a:xfrm>
            <a:off x="8935437" y="5618797"/>
            <a:ext cx="662300" cy="649910"/>
          </a:xfrm>
          <a:prstGeom prst="rect">
            <a:avLst/>
          </a:prstGeom>
          <a:noFill/>
          <a:ln>
            <a:noFill/>
          </a:ln>
        </p:spPr>
      </p:pic>
    </p:spTree>
    <p:extLst>
      <p:ext uri="{BB962C8B-B14F-4D97-AF65-F5344CB8AC3E}">
        <p14:creationId xmlns:p14="http://schemas.microsoft.com/office/powerpoint/2010/main" val="1205020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26.02</a:t>
            </a:r>
            <a:r>
              <a:rPr kumimoji="0" lang="en-GB" sz="3200" b="0" i="0" u="sng" strike="noStrike" kern="1200" cap="none" spc="0" normalizeH="0" noProof="0" dirty="0" smtClean="0">
                <a:ln>
                  <a:noFill/>
                </a:ln>
                <a:solidFill>
                  <a:prstClr val="black"/>
                </a:solidFill>
                <a:effectLst/>
                <a:uLnTx/>
                <a:uFillTx/>
                <a:latin typeface="Calibri" panose="020F0502020204030204"/>
                <a:ea typeface="+mn-ea"/>
                <a:cs typeface="+mn-cs"/>
              </a:rPr>
              <a:t>.21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u="sng" dirty="0" smtClean="0">
                <a:solidFill>
                  <a:prstClr val="black"/>
                </a:solidFill>
              </a:rPr>
              <a:t>L.O: </a:t>
            </a:r>
            <a:r>
              <a:rPr lang="en-GB" sz="4000" u="sng" dirty="0"/>
              <a:t>To be able to solve reasoning problems involving decimal place value. </a:t>
            </a:r>
            <a:endParaRPr lang="en-GB" sz="72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17055828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Mental Starter</a:t>
            </a:r>
            <a:endParaRPr lang="en-GB" dirty="0"/>
          </a:p>
        </p:txBody>
      </p:sp>
      <p:pic>
        <p:nvPicPr>
          <p:cNvPr id="6" name="Picture 5"/>
          <p:cNvPicPr>
            <a:picLocks noChangeAspect="1"/>
          </p:cNvPicPr>
          <p:nvPr/>
        </p:nvPicPr>
        <p:blipFill>
          <a:blip r:embed="rId3"/>
          <a:stretch>
            <a:fillRect/>
          </a:stretch>
        </p:blipFill>
        <p:spPr>
          <a:xfrm>
            <a:off x="1462494" y="1690688"/>
            <a:ext cx="8561787" cy="3926341"/>
          </a:xfrm>
          <a:prstGeom prst="rect">
            <a:avLst/>
          </a:prstGeom>
        </p:spPr>
      </p:pic>
    </p:spTree>
    <p:extLst>
      <p:ext uri="{BB962C8B-B14F-4D97-AF65-F5344CB8AC3E}">
        <p14:creationId xmlns:p14="http://schemas.microsoft.com/office/powerpoint/2010/main" val="24844442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1910306" y="1482226"/>
            <a:ext cx="6818755" cy="4853260"/>
          </a:xfrm>
          <a:prstGeom prst="rect">
            <a:avLst/>
          </a:prstGeom>
        </p:spPr>
      </p:pic>
      <p:sp>
        <p:nvSpPr>
          <p:cNvPr id="5" name="Title 4"/>
          <p:cNvSpPr>
            <a:spLocks noGrp="1"/>
          </p:cNvSpPr>
          <p:nvPr>
            <p:ph type="title"/>
          </p:nvPr>
        </p:nvSpPr>
        <p:spPr/>
        <p:txBody>
          <a:bodyPr/>
          <a:lstStyle/>
          <a:p>
            <a:r>
              <a:rPr lang="en-GB" dirty="0" smtClean="0"/>
              <a:t>Lets check your answers:</a:t>
            </a:r>
            <a:endParaRPr lang="en-GB" dirty="0"/>
          </a:p>
        </p:txBody>
      </p:sp>
    </p:spTree>
    <p:extLst>
      <p:ext uri="{BB962C8B-B14F-4D97-AF65-F5344CB8AC3E}">
        <p14:creationId xmlns:p14="http://schemas.microsoft.com/office/powerpoint/2010/main" val="2981910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Problem solving and reasoning tasks…</a:t>
            </a:r>
            <a:endParaRPr lang="en-GB" dirty="0"/>
          </a:p>
        </p:txBody>
      </p:sp>
      <p:sp>
        <p:nvSpPr>
          <p:cNvPr id="5" name="Content Placeholder 4"/>
          <p:cNvSpPr>
            <a:spLocks noGrp="1"/>
          </p:cNvSpPr>
          <p:nvPr>
            <p:ph idx="1"/>
          </p:nvPr>
        </p:nvSpPr>
        <p:spPr/>
        <p:txBody>
          <a:bodyPr/>
          <a:lstStyle/>
          <a:p>
            <a:r>
              <a:rPr lang="en-GB" dirty="0" smtClean="0"/>
              <a:t>Complete </a:t>
            </a:r>
            <a:r>
              <a:rPr lang="en-GB" dirty="0"/>
              <a:t>the problem solving and reasoning tasks. Read the questions carefully and apply the knowledge you have learned during the week</a:t>
            </a:r>
            <a:r>
              <a:rPr lang="en-GB" dirty="0" smtClean="0"/>
              <a:t>.</a:t>
            </a:r>
          </a:p>
          <a:p>
            <a:endParaRPr lang="en-GB" dirty="0"/>
          </a:p>
        </p:txBody>
      </p:sp>
    </p:spTree>
    <p:extLst>
      <p:ext uri="{BB962C8B-B14F-4D97-AF65-F5344CB8AC3E}">
        <p14:creationId xmlns:p14="http://schemas.microsoft.com/office/powerpoint/2010/main" val="38907932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945288" y="764857"/>
            <a:ext cx="3522209" cy="4692598"/>
          </a:xfrm>
          <a:prstGeom prst="rect">
            <a:avLst/>
          </a:prstGeom>
          <a:ln w="50800">
            <a:solidFill>
              <a:schemeClr val="accent1"/>
            </a:solidFill>
          </a:ln>
        </p:spPr>
      </p:pic>
      <p:pic>
        <p:nvPicPr>
          <p:cNvPr id="5" name="Picture 4"/>
          <p:cNvPicPr>
            <a:picLocks noChangeAspect="1"/>
          </p:cNvPicPr>
          <p:nvPr/>
        </p:nvPicPr>
        <p:blipFill>
          <a:blip r:embed="rId4"/>
          <a:stretch>
            <a:fillRect/>
          </a:stretch>
        </p:blipFill>
        <p:spPr>
          <a:xfrm>
            <a:off x="5854944" y="804733"/>
            <a:ext cx="4287862" cy="3395590"/>
          </a:xfrm>
          <a:prstGeom prst="rect">
            <a:avLst/>
          </a:prstGeom>
          <a:ln w="50800">
            <a:solidFill>
              <a:schemeClr val="accent1"/>
            </a:solidFill>
          </a:ln>
        </p:spPr>
      </p:pic>
    </p:spTree>
    <p:extLst>
      <p:ext uri="{BB962C8B-B14F-4D97-AF65-F5344CB8AC3E}">
        <p14:creationId xmlns:p14="http://schemas.microsoft.com/office/powerpoint/2010/main" val="321388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773446" y="948505"/>
            <a:ext cx="4410650" cy="3356209"/>
          </a:xfrm>
          <a:prstGeom prst="rect">
            <a:avLst/>
          </a:prstGeom>
          <a:ln w="50800">
            <a:solidFill>
              <a:schemeClr val="accent1"/>
            </a:solidFill>
          </a:ln>
        </p:spPr>
      </p:pic>
      <p:pic>
        <p:nvPicPr>
          <p:cNvPr id="5" name="Picture 4"/>
          <p:cNvPicPr>
            <a:picLocks noChangeAspect="1"/>
          </p:cNvPicPr>
          <p:nvPr/>
        </p:nvPicPr>
        <p:blipFill>
          <a:blip r:embed="rId4"/>
          <a:stretch>
            <a:fillRect/>
          </a:stretch>
        </p:blipFill>
        <p:spPr>
          <a:xfrm>
            <a:off x="6344529" y="948505"/>
            <a:ext cx="4304714" cy="3479326"/>
          </a:xfrm>
          <a:prstGeom prst="rect">
            <a:avLst/>
          </a:prstGeom>
          <a:solidFill>
            <a:schemeClr val="bg1"/>
          </a:solidFill>
          <a:ln w="50800">
            <a:solidFill>
              <a:schemeClr val="accent1"/>
            </a:solidFill>
          </a:ln>
        </p:spPr>
      </p:pic>
    </p:spTree>
    <p:extLst>
      <p:ext uri="{BB962C8B-B14F-4D97-AF65-F5344CB8AC3E}">
        <p14:creationId xmlns:p14="http://schemas.microsoft.com/office/powerpoint/2010/main" val="14231077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6" name="Picture 5"/>
          <p:cNvPicPr>
            <a:picLocks noChangeAspect="1"/>
          </p:cNvPicPr>
          <p:nvPr/>
        </p:nvPicPr>
        <p:blipFill>
          <a:blip r:embed="rId3"/>
          <a:stretch>
            <a:fillRect/>
          </a:stretch>
        </p:blipFill>
        <p:spPr>
          <a:xfrm>
            <a:off x="887746" y="948505"/>
            <a:ext cx="4191156" cy="3665698"/>
          </a:xfrm>
          <a:prstGeom prst="rect">
            <a:avLst/>
          </a:prstGeom>
          <a:ln w="50800">
            <a:solidFill>
              <a:schemeClr val="accent1"/>
            </a:solidFill>
          </a:ln>
        </p:spPr>
      </p:pic>
      <p:pic>
        <p:nvPicPr>
          <p:cNvPr id="7" name="Picture 6"/>
          <p:cNvPicPr>
            <a:picLocks noChangeAspect="1"/>
          </p:cNvPicPr>
          <p:nvPr/>
        </p:nvPicPr>
        <p:blipFill>
          <a:blip r:embed="rId4"/>
          <a:stretch>
            <a:fillRect/>
          </a:stretch>
        </p:blipFill>
        <p:spPr>
          <a:xfrm>
            <a:off x="5859555" y="948505"/>
            <a:ext cx="4538483" cy="3665698"/>
          </a:xfrm>
          <a:prstGeom prst="rect">
            <a:avLst/>
          </a:prstGeom>
          <a:ln w="50800">
            <a:solidFill>
              <a:schemeClr val="accent1"/>
            </a:solidFill>
          </a:ln>
        </p:spPr>
      </p:pic>
    </p:spTree>
    <p:extLst>
      <p:ext uri="{BB962C8B-B14F-4D97-AF65-F5344CB8AC3E}">
        <p14:creationId xmlns:p14="http://schemas.microsoft.com/office/powerpoint/2010/main" val="2270160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525623" y="1490314"/>
            <a:ext cx="3522209" cy="4692598"/>
          </a:xfrm>
          <a:prstGeom prst="rect">
            <a:avLst/>
          </a:prstGeom>
          <a:ln w="50800">
            <a:solidFill>
              <a:schemeClr val="accent1"/>
            </a:solidFill>
          </a:ln>
        </p:spPr>
      </p:pic>
      <p:pic>
        <p:nvPicPr>
          <p:cNvPr id="5" name="Picture 4"/>
          <p:cNvPicPr>
            <a:picLocks noChangeAspect="1"/>
          </p:cNvPicPr>
          <p:nvPr/>
        </p:nvPicPr>
        <p:blipFill>
          <a:blip r:embed="rId4"/>
          <a:stretch>
            <a:fillRect/>
          </a:stretch>
        </p:blipFill>
        <p:spPr>
          <a:xfrm>
            <a:off x="4213992" y="1690688"/>
            <a:ext cx="2020985" cy="2371077"/>
          </a:xfrm>
          <a:prstGeom prst="rect">
            <a:avLst/>
          </a:prstGeom>
        </p:spPr>
      </p:pic>
      <p:pic>
        <p:nvPicPr>
          <p:cNvPr id="6" name="Picture 5"/>
          <p:cNvPicPr>
            <a:picLocks noChangeAspect="1"/>
          </p:cNvPicPr>
          <p:nvPr/>
        </p:nvPicPr>
        <p:blipFill>
          <a:blip r:embed="rId5"/>
          <a:stretch>
            <a:fillRect/>
          </a:stretch>
        </p:blipFill>
        <p:spPr>
          <a:xfrm>
            <a:off x="6600531" y="1068284"/>
            <a:ext cx="4287862" cy="3395590"/>
          </a:xfrm>
          <a:prstGeom prst="rect">
            <a:avLst/>
          </a:prstGeom>
          <a:ln w="50800">
            <a:solidFill>
              <a:schemeClr val="accent1"/>
            </a:solidFill>
          </a:ln>
        </p:spPr>
      </p:pic>
      <p:pic>
        <p:nvPicPr>
          <p:cNvPr id="7" name="Picture 6"/>
          <p:cNvPicPr>
            <a:picLocks noChangeAspect="1"/>
          </p:cNvPicPr>
          <p:nvPr/>
        </p:nvPicPr>
        <p:blipFill>
          <a:blip r:embed="rId6"/>
          <a:stretch>
            <a:fillRect/>
          </a:stretch>
        </p:blipFill>
        <p:spPr>
          <a:xfrm>
            <a:off x="6591152" y="4623947"/>
            <a:ext cx="4494189" cy="1870336"/>
          </a:xfrm>
          <a:prstGeom prst="rect">
            <a:avLst/>
          </a:prstGeom>
        </p:spPr>
      </p:pic>
      <p:sp>
        <p:nvSpPr>
          <p:cNvPr id="8" name="Title 7"/>
          <p:cNvSpPr>
            <a:spLocks noGrp="1"/>
          </p:cNvSpPr>
          <p:nvPr>
            <p:ph type="title"/>
          </p:nvPr>
        </p:nvSpPr>
        <p:spPr>
          <a:xfrm>
            <a:off x="525623" y="164752"/>
            <a:ext cx="10515600" cy="1165490"/>
          </a:xfrm>
        </p:spPr>
        <p:txBody>
          <a:bodyPr/>
          <a:lstStyle/>
          <a:p>
            <a:r>
              <a:rPr lang="en-GB" dirty="0" smtClean="0"/>
              <a:t>Lets check your answers:</a:t>
            </a:r>
            <a:endParaRPr lang="en-GB" dirty="0"/>
          </a:p>
        </p:txBody>
      </p:sp>
    </p:spTree>
    <p:extLst>
      <p:ext uri="{BB962C8B-B14F-4D97-AF65-F5344CB8AC3E}">
        <p14:creationId xmlns:p14="http://schemas.microsoft.com/office/powerpoint/2010/main" val="373199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773446" y="948505"/>
            <a:ext cx="4410650" cy="3356209"/>
          </a:xfrm>
          <a:prstGeom prst="rect">
            <a:avLst/>
          </a:prstGeom>
          <a:ln w="50800">
            <a:solidFill>
              <a:schemeClr val="accent1"/>
            </a:solidFill>
          </a:ln>
        </p:spPr>
      </p:pic>
      <p:pic>
        <p:nvPicPr>
          <p:cNvPr id="5" name="Picture 4"/>
          <p:cNvPicPr>
            <a:picLocks noChangeAspect="1"/>
          </p:cNvPicPr>
          <p:nvPr/>
        </p:nvPicPr>
        <p:blipFill>
          <a:blip r:embed="rId4"/>
          <a:stretch>
            <a:fillRect/>
          </a:stretch>
        </p:blipFill>
        <p:spPr>
          <a:xfrm>
            <a:off x="773445" y="4716706"/>
            <a:ext cx="4601657" cy="445897"/>
          </a:xfrm>
          <a:prstGeom prst="rect">
            <a:avLst/>
          </a:prstGeom>
        </p:spPr>
      </p:pic>
      <p:pic>
        <p:nvPicPr>
          <p:cNvPr id="6" name="Picture 5"/>
          <p:cNvPicPr>
            <a:picLocks noChangeAspect="1"/>
          </p:cNvPicPr>
          <p:nvPr/>
        </p:nvPicPr>
        <p:blipFill>
          <a:blip r:embed="rId5"/>
          <a:stretch>
            <a:fillRect/>
          </a:stretch>
        </p:blipFill>
        <p:spPr>
          <a:xfrm>
            <a:off x="6344529" y="948505"/>
            <a:ext cx="4304714" cy="3479326"/>
          </a:xfrm>
          <a:prstGeom prst="rect">
            <a:avLst/>
          </a:prstGeom>
          <a:solidFill>
            <a:schemeClr val="bg1"/>
          </a:solidFill>
          <a:ln w="50800">
            <a:solidFill>
              <a:schemeClr val="accent1"/>
            </a:solidFill>
          </a:ln>
        </p:spPr>
      </p:pic>
      <p:pic>
        <p:nvPicPr>
          <p:cNvPr id="7" name="Picture 6"/>
          <p:cNvPicPr>
            <a:picLocks noChangeAspect="1"/>
          </p:cNvPicPr>
          <p:nvPr/>
        </p:nvPicPr>
        <p:blipFill>
          <a:blip r:embed="rId6"/>
          <a:stretch>
            <a:fillRect/>
          </a:stretch>
        </p:blipFill>
        <p:spPr>
          <a:xfrm>
            <a:off x="6161649" y="4716706"/>
            <a:ext cx="5268624" cy="432499"/>
          </a:xfrm>
          <a:prstGeom prst="rect">
            <a:avLst/>
          </a:prstGeom>
        </p:spPr>
      </p:pic>
    </p:spTree>
    <p:extLst>
      <p:ext uri="{BB962C8B-B14F-4D97-AF65-F5344CB8AC3E}">
        <p14:creationId xmlns:p14="http://schemas.microsoft.com/office/powerpoint/2010/main" val="32465702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6" name="Picture 5"/>
          <p:cNvPicPr>
            <a:picLocks noChangeAspect="1"/>
          </p:cNvPicPr>
          <p:nvPr/>
        </p:nvPicPr>
        <p:blipFill>
          <a:blip r:embed="rId3"/>
          <a:stretch>
            <a:fillRect/>
          </a:stretch>
        </p:blipFill>
        <p:spPr>
          <a:xfrm>
            <a:off x="887746" y="948505"/>
            <a:ext cx="4191156" cy="3665698"/>
          </a:xfrm>
          <a:prstGeom prst="rect">
            <a:avLst/>
          </a:prstGeom>
          <a:ln w="50800">
            <a:solidFill>
              <a:schemeClr val="accent1"/>
            </a:solidFill>
          </a:ln>
        </p:spPr>
      </p:pic>
      <p:pic>
        <p:nvPicPr>
          <p:cNvPr id="4" name="Picture 3"/>
          <p:cNvPicPr>
            <a:picLocks noChangeAspect="1"/>
          </p:cNvPicPr>
          <p:nvPr/>
        </p:nvPicPr>
        <p:blipFill>
          <a:blip r:embed="rId4"/>
          <a:stretch>
            <a:fillRect/>
          </a:stretch>
        </p:blipFill>
        <p:spPr>
          <a:xfrm>
            <a:off x="704866" y="4891067"/>
            <a:ext cx="4756556" cy="932958"/>
          </a:xfrm>
          <a:prstGeom prst="rect">
            <a:avLst/>
          </a:prstGeom>
        </p:spPr>
      </p:pic>
      <p:pic>
        <p:nvPicPr>
          <p:cNvPr id="7" name="Picture 6"/>
          <p:cNvPicPr>
            <a:picLocks noChangeAspect="1"/>
          </p:cNvPicPr>
          <p:nvPr/>
        </p:nvPicPr>
        <p:blipFill>
          <a:blip r:embed="rId5"/>
          <a:stretch>
            <a:fillRect/>
          </a:stretch>
        </p:blipFill>
        <p:spPr>
          <a:xfrm>
            <a:off x="5859555" y="948505"/>
            <a:ext cx="3772129" cy="3046720"/>
          </a:xfrm>
          <a:prstGeom prst="rect">
            <a:avLst/>
          </a:prstGeom>
          <a:ln w="50800">
            <a:solidFill>
              <a:schemeClr val="accent1"/>
            </a:solidFill>
          </a:ln>
        </p:spPr>
      </p:pic>
      <p:pic>
        <p:nvPicPr>
          <p:cNvPr id="5" name="Picture 4"/>
          <p:cNvPicPr>
            <a:picLocks noChangeAspect="1"/>
          </p:cNvPicPr>
          <p:nvPr/>
        </p:nvPicPr>
        <p:blipFill>
          <a:blip r:embed="rId6"/>
          <a:stretch>
            <a:fillRect/>
          </a:stretch>
        </p:blipFill>
        <p:spPr>
          <a:xfrm>
            <a:off x="5859555" y="4205581"/>
            <a:ext cx="4339522" cy="2261811"/>
          </a:xfrm>
          <a:prstGeom prst="rect">
            <a:avLst/>
          </a:prstGeom>
        </p:spPr>
      </p:pic>
    </p:spTree>
    <p:extLst>
      <p:ext uri="{BB962C8B-B14F-4D97-AF65-F5344CB8AC3E}">
        <p14:creationId xmlns:p14="http://schemas.microsoft.com/office/powerpoint/2010/main" val="283727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Representing other numbers to 1 D.P</a:t>
            </a:r>
            <a:endParaRPr lang="en-GB" dirty="0"/>
          </a:p>
        </p:txBody>
      </p:sp>
      <p:sp>
        <p:nvSpPr>
          <p:cNvPr id="5" name="Content Placeholder 4"/>
          <p:cNvSpPr>
            <a:spLocks noGrp="1"/>
          </p:cNvSpPr>
          <p:nvPr>
            <p:ph idx="1"/>
          </p:nvPr>
        </p:nvSpPr>
        <p:spPr>
          <a:xfrm>
            <a:off x="256032" y="1487862"/>
            <a:ext cx="10294737" cy="4351338"/>
          </a:xfrm>
        </p:spPr>
        <p:txBody>
          <a:bodyPr>
            <a:normAutofit/>
          </a:bodyPr>
          <a:lstStyle/>
          <a:p>
            <a:r>
              <a:rPr lang="en-GB" dirty="0" smtClean="0"/>
              <a:t>Lets look at other numbers, the decimal numbers will not effect the whole digits  (as long as there are no more than 10 tenths as remember 10 tenths= 1 whole).</a:t>
            </a:r>
          </a:p>
          <a:p>
            <a:endParaRPr lang="en-GB" dirty="0"/>
          </a:p>
          <a:p>
            <a:r>
              <a:rPr lang="en-GB" dirty="0" smtClean="0"/>
              <a:t>E.G 1432.6</a:t>
            </a:r>
          </a:p>
          <a:p>
            <a:pPr marL="0" indent="0">
              <a:buNone/>
            </a:pPr>
            <a:r>
              <a:rPr lang="en-GB" sz="2400" dirty="0" smtClean="0"/>
              <a:t>We would say one</a:t>
            </a:r>
          </a:p>
          <a:p>
            <a:pPr marL="0" indent="0">
              <a:buNone/>
            </a:pPr>
            <a:r>
              <a:rPr lang="en-GB" sz="2400" dirty="0" smtClean="0"/>
              <a:t>Thousand, four </a:t>
            </a:r>
          </a:p>
          <a:p>
            <a:pPr marL="0" indent="0">
              <a:buNone/>
            </a:pPr>
            <a:r>
              <a:rPr lang="en-GB" sz="2400" dirty="0" smtClean="0"/>
              <a:t>hundred and thirty-  two </a:t>
            </a:r>
          </a:p>
          <a:p>
            <a:pPr marL="0" indent="0">
              <a:buNone/>
            </a:pPr>
            <a:r>
              <a:rPr lang="en-GB" sz="2400" dirty="0" smtClean="0"/>
              <a:t>point six.</a:t>
            </a:r>
            <a:endParaRPr lang="en-GB" sz="2400" dirty="0"/>
          </a:p>
        </p:txBody>
      </p:sp>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pic>
        <p:nvPicPr>
          <p:cNvPr id="27" name="Picture 26"/>
          <p:cNvPicPr>
            <a:picLocks noChangeAspect="1"/>
          </p:cNvPicPr>
          <p:nvPr/>
        </p:nvPicPr>
        <p:blipFill>
          <a:blip r:embed="rId4"/>
          <a:stretch>
            <a:fillRect/>
          </a:stretch>
        </p:blipFill>
        <p:spPr>
          <a:xfrm>
            <a:off x="3534708" y="3328319"/>
            <a:ext cx="7706315" cy="3401847"/>
          </a:xfrm>
          <a:prstGeom prst="rect">
            <a:avLst/>
          </a:prstGeom>
        </p:spPr>
      </p:pic>
      <p:pic>
        <p:nvPicPr>
          <p:cNvPr id="28" name="Google Shape;515;g8b4d2e1100_0_172"/>
          <p:cNvPicPr preferRelativeResize="0"/>
          <p:nvPr/>
        </p:nvPicPr>
        <p:blipFill rotWithShape="1">
          <a:blip r:embed="rId5">
            <a:alphaModFix/>
          </a:blip>
          <a:srcRect/>
          <a:stretch/>
        </p:blipFill>
        <p:spPr>
          <a:xfrm>
            <a:off x="8040574" y="4911924"/>
            <a:ext cx="442245" cy="532273"/>
          </a:xfrm>
          <a:prstGeom prst="rect">
            <a:avLst/>
          </a:prstGeom>
          <a:noFill/>
          <a:ln>
            <a:noFill/>
          </a:ln>
        </p:spPr>
      </p:pic>
      <p:pic>
        <p:nvPicPr>
          <p:cNvPr id="29" name="Google Shape;515;g8b4d2e1100_0_172"/>
          <p:cNvPicPr preferRelativeResize="0"/>
          <p:nvPr/>
        </p:nvPicPr>
        <p:blipFill rotWithShape="1">
          <a:blip r:embed="rId5">
            <a:alphaModFix/>
          </a:blip>
          <a:srcRect/>
          <a:stretch/>
        </p:blipFill>
        <p:spPr>
          <a:xfrm>
            <a:off x="8519572" y="4884543"/>
            <a:ext cx="442245" cy="532273"/>
          </a:xfrm>
          <a:prstGeom prst="rect">
            <a:avLst/>
          </a:prstGeom>
          <a:noFill/>
          <a:ln>
            <a:noFill/>
          </a:ln>
        </p:spPr>
      </p:pic>
      <p:pic>
        <p:nvPicPr>
          <p:cNvPr id="30" name="Google Shape;515;g8b4d2e1100_0_172"/>
          <p:cNvPicPr preferRelativeResize="0"/>
          <p:nvPr/>
        </p:nvPicPr>
        <p:blipFill rotWithShape="1">
          <a:blip r:embed="rId5">
            <a:alphaModFix/>
          </a:blip>
          <a:srcRect/>
          <a:stretch/>
        </p:blipFill>
        <p:spPr>
          <a:xfrm>
            <a:off x="8479144" y="5389435"/>
            <a:ext cx="455901" cy="522948"/>
          </a:xfrm>
          <a:prstGeom prst="rect">
            <a:avLst/>
          </a:prstGeom>
          <a:noFill/>
          <a:ln>
            <a:noFill/>
          </a:ln>
        </p:spPr>
      </p:pic>
      <p:pic>
        <p:nvPicPr>
          <p:cNvPr id="31" name="Google Shape;515;g8b4d2e1100_0_172"/>
          <p:cNvPicPr preferRelativeResize="0"/>
          <p:nvPr/>
        </p:nvPicPr>
        <p:blipFill rotWithShape="1">
          <a:blip r:embed="rId5">
            <a:alphaModFix/>
          </a:blip>
          <a:srcRect/>
          <a:stretch/>
        </p:blipFill>
        <p:spPr>
          <a:xfrm>
            <a:off x="8036899" y="5397820"/>
            <a:ext cx="442245" cy="532273"/>
          </a:xfrm>
          <a:prstGeom prst="rect">
            <a:avLst/>
          </a:prstGeom>
          <a:noFill/>
          <a:ln>
            <a:noFill/>
          </a:ln>
        </p:spPr>
      </p:pic>
      <p:pic>
        <p:nvPicPr>
          <p:cNvPr id="32" name="Google Shape;515;g8b4d2e1100_0_172"/>
          <p:cNvPicPr preferRelativeResize="0"/>
          <p:nvPr/>
        </p:nvPicPr>
        <p:blipFill rotWithShape="1">
          <a:blip r:embed="rId5">
            <a:alphaModFix/>
          </a:blip>
          <a:srcRect/>
          <a:stretch/>
        </p:blipFill>
        <p:spPr>
          <a:xfrm>
            <a:off x="8512729" y="5904834"/>
            <a:ext cx="442245" cy="532273"/>
          </a:xfrm>
          <a:prstGeom prst="rect">
            <a:avLst/>
          </a:prstGeom>
          <a:noFill/>
          <a:ln>
            <a:noFill/>
          </a:ln>
        </p:spPr>
      </p:pic>
      <p:pic>
        <p:nvPicPr>
          <p:cNvPr id="33" name="Google Shape;515;g8b4d2e1100_0_172"/>
          <p:cNvPicPr preferRelativeResize="0"/>
          <p:nvPr/>
        </p:nvPicPr>
        <p:blipFill rotWithShape="1">
          <a:blip r:embed="rId5">
            <a:alphaModFix/>
          </a:blip>
          <a:srcRect/>
          <a:stretch/>
        </p:blipFill>
        <p:spPr>
          <a:xfrm>
            <a:off x="8053691" y="5930093"/>
            <a:ext cx="442245" cy="532273"/>
          </a:xfrm>
          <a:prstGeom prst="rect">
            <a:avLst/>
          </a:prstGeom>
          <a:noFill/>
          <a:ln>
            <a:noFill/>
          </a:ln>
        </p:spPr>
      </p:pic>
      <p:pic>
        <p:nvPicPr>
          <p:cNvPr id="34" name="Google Shape;520;g8b4d2e1100_0_172"/>
          <p:cNvPicPr preferRelativeResize="0"/>
          <p:nvPr/>
        </p:nvPicPr>
        <p:blipFill rotWithShape="1">
          <a:blip r:embed="rId6">
            <a:alphaModFix/>
          </a:blip>
          <a:srcRect/>
          <a:stretch/>
        </p:blipFill>
        <p:spPr>
          <a:xfrm>
            <a:off x="6992955" y="5636373"/>
            <a:ext cx="422885" cy="405654"/>
          </a:xfrm>
          <a:prstGeom prst="rect">
            <a:avLst/>
          </a:prstGeom>
          <a:noFill/>
          <a:ln>
            <a:noFill/>
          </a:ln>
        </p:spPr>
      </p:pic>
      <p:pic>
        <p:nvPicPr>
          <p:cNvPr id="35" name="Google Shape;520;g8b4d2e1100_0_172"/>
          <p:cNvPicPr preferRelativeResize="0"/>
          <p:nvPr/>
        </p:nvPicPr>
        <p:blipFill rotWithShape="1">
          <a:blip r:embed="rId6">
            <a:alphaModFix/>
          </a:blip>
          <a:srcRect/>
          <a:stretch/>
        </p:blipFill>
        <p:spPr>
          <a:xfrm>
            <a:off x="6963062" y="5029242"/>
            <a:ext cx="452778" cy="414955"/>
          </a:xfrm>
          <a:prstGeom prst="rect">
            <a:avLst/>
          </a:prstGeom>
          <a:noFill/>
          <a:ln>
            <a:noFill/>
          </a:ln>
        </p:spPr>
      </p:pic>
      <p:pic>
        <p:nvPicPr>
          <p:cNvPr id="36" name="Picture 35"/>
          <p:cNvPicPr>
            <a:picLocks noChangeAspect="1"/>
          </p:cNvPicPr>
          <p:nvPr/>
        </p:nvPicPr>
        <p:blipFill>
          <a:blip r:embed="rId7"/>
          <a:stretch>
            <a:fillRect/>
          </a:stretch>
        </p:blipFill>
        <p:spPr>
          <a:xfrm>
            <a:off x="5930936" y="4960986"/>
            <a:ext cx="902599" cy="856898"/>
          </a:xfrm>
          <a:prstGeom prst="rect">
            <a:avLst/>
          </a:prstGeom>
        </p:spPr>
      </p:pic>
      <p:pic>
        <p:nvPicPr>
          <p:cNvPr id="37" name="Picture 36"/>
          <p:cNvPicPr>
            <a:picLocks noChangeAspect="1"/>
          </p:cNvPicPr>
          <p:nvPr/>
        </p:nvPicPr>
        <p:blipFill>
          <a:blip r:embed="rId8"/>
          <a:stretch>
            <a:fillRect/>
          </a:stretch>
        </p:blipFill>
        <p:spPr>
          <a:xfrm>
            <a:off x="4783965" y="4919366"/>
            <a:ext cx="1046824" cy="1010727"/>
          </a:xfrm>
          <a:prstGeom prst="rect">
            <a:avLst/>
          </a:prstGeom>
        </p:spPr>
      </p:pic>
      <p:pic>
        <p:nvPicPr>
          <p:cNvPr id="38" name="Picture 37"/>
          <p:cNvPicPr>
            <a:picLocks noChangeAspect="1"/>
          </p:cNvPicPr>
          <p:nvPr/>
        </p:nvPicPr>
        <p:blipFill>
          <a:blip r:embed="rId9"/>
          <a:stretch>
            <a:fillRect/>
          </a:stretch>
        </p:blipFill>
        <p:spPr>
          <a:xfrm>
            <a:off x="3713099" y="5049603"/>
            <a:ext cx="851581" cy="582661"/>
          </a:xfrm>
          <a:prstGeom prst="rect">
            <a:avLst/>
          </a:prstGeom>
        </p:spPr>
      </p:pic>
    </p:spTree>
    <p:extLst>
      <p:ext uri="{BB962C8B-B14F-4D97-AF65-F5344CB8AC3E}">
        <p14:creationId xmlns:p14="http://schemas.microsoft.com/office/powerpoint/2010/main" val="35342211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92500" lnSpcReduction="20000"/>
          </a:bodyPr>
          <a:lstStyle/>
          <a:p>
            <a:r>
              <a:rPr lang="en-GB"/>
              <a:t>Spend at least 15mins practising your times-tables.</a:t>
            </a:r>
          </a:p>
          <a:p>
            <a:endParaRPr lang="en-GB"/>
          </a:p>
          <a:p>
            <a:r>
              <a:rPr lang="en-GB"/>
              <a:t>This can be done on TTRS, hit the button or any other times-table website.</a:t>
            </a:r>
            <a:endParaRPr lang="en-GB">
              <a:cs typeface="Calibri"/>
            </a:endParaRPr>
          </a:p>
          <a:p>
            <a:pPr marL="0" indent="0">
              <a:buNone/>
            </a:pPr>
            <a:endParaRPr lang="en-GB"/>
          </a:p>
          <a:p>
            <a:pPr marL="0" indent="0">
              <a:buNone/>
            </a:pPr>
            <a:r>
              <a:rPr lang="en-GB"/>
              <a:t>Use the Times-Tables Rock Stars app or website.</a:t>
            </a:r>
            <a:endParaRPr lang="en-GB">
              <a:cs typeface="Calibri"/>
            </a:endParaRPr>
          </a:p>
          <a:p>
            <a:pPr marL="0" indent="0">
              <a:buNone/>
            </a:pPr>
            <a:r>
              <a:rPr lang="en-GB"/>
              <a:t>Alternatively, copy and paste the following link into a web browser:</a:t>
            </a:r>
          </a:p>
          <a:p>
            <a:pPr marL="0" indent="0">
              <a:buNone/>
            </a:pPr>
            <a:r>
              <a:rPr lang="en-GB" sz="1700">
                <a:hlinkClick r:id="rId2"/>
              </a:rPr>
              <a:t>https://www.topmarks.co.uk/maths-games/7-11-years/times-tables</a:t>
            </a:r>
            <a:endParaRPr lang="en-GB" sz="1700"/>
          </a:p>
          <a:p>
            <a:pPr marL="0" indent="0">
              <a:buNone/>
            </a:pPr>
            <a:endParaRPr lang="en-GB" sz="1125"/>
          </a:p>
          <a:p>
            <a:endParaRPr lang="en-GB"/>
          </a:p>
        </p:txBody>
      </p:sp>
      <p:pic>
        <p:nvPicPr>
          <p:cNvPr id="7" name="Picture 6"/>
          <p:cNvPicPr>
            <a:picLocks noChangeAspect="1"/>
          </p:cNvPicPr>
          <p:nvPr/>
        </p:nvPicPr>
        <p:blipFill>
          <a:blip r:embed="rId3"/>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BACFCFC-9A02-B249-9326-2E297DC6B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Tree>
    <p:extLst>
      <p:ext uri="{BB962C8B-B14F-4D97-AF65-F5344CB8AC3E}">
        <p14:creationId xmlns:p14="http://schemas.microsoft.com/office/powerpoint/2010/main" val="19643096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1434960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5" name="Title 4"/>
          <p:cNvSpPr>
            <a:spLocks noGrp="1"/>
          </p:cNvSpPr>
          <p:nvPr>
            <p:ph type="title"/>
          </p:nvPr>
        </p:nvSpPr>
        <p:spPr/>
        <p:txBody>
          <a:bodyPr/>
          <a:lstStyle/>
          <a:p>
            <a:r>
              <a:rPr lang="en-GB" dirty="0" smtClean="0"/>
              <a:t>Lets have a try at creating a number to 1 D.P </a:t>
            </a:r>
            <a:r>
              <a:rPr lang="en-GB" dirty="0" smtClean="0"/>
              <a:t>together.</a:t>
            </a:r>
            <a:endParaRPr lang="en-GB" dirty="0"/>
          </a:p>
        </p:txBody>
      </p:sp>
      <p:sp>
        <p:nvSpPr>
          <p:cNvPr id="6" name="Content Placeholder 5"/>
          <p:cNvSpPr>
            <a:spLocks noGrp="1"/>
          </p:cNvSpPr>
          <p:nvPr>
            <p:ph idx="1"/>
          </p:nvPr>
        </p:nvSpPr>
        <p:spPr>
          <a:xfrm>
            <a:off x="351692" y="1825625"/>
            <a:ext cx="3537342" cy="4351338"/>
          </a:xfrm>
        </p:spPr>
        <p:txBody>
          <a:bodyPr/>
          <a:lstStyle/>
          <a:p>
            <a:pPr marL="0" indent="0">
              <a:buNone/>
            </a:pPr>
            <a:r>
              <a:rPr lang="en-GB" dirty="0" smtClean="0"/>
              <a:t>3521.3</a:t>
            </a:r>
          </a:p>
          <a:p>
            <a:pPr marL="0" indent="0">
              <a:buNone/>
            </a:pPr>
            <a:endParaRPr lang="en-GB" dirty="0"/>
          </a:p>
          <a:p>
            <a:pPr marL="0" indent="0">
              <a:buNone/>
            </a:pPr>
            <a:r>
              <a:rPr lang="en-GB" dirty="0" smtClean="0"/>
              <a:t>We would say this number as:</a:t>
            </a:r>
          </a:p>
          <a:p>
            <a:pPr marL="0" indent="0">
              <a:buNone/>
            </a:pPr>
            <a:endParaRPr lang="en-GB" dirty="0"/>
          </a:p>
          <a:p>
            <a:pPr marL="0" indent="0">
              <a:buNone/>
            </a:pPr>
            <a:r>
              <a:rPr lang="en-GB" dirty="0" smtClean="0"/>
              <a:t>Three thousand, five hundred and twenty-one point three.</a:t>
            </a:r>
            <a:endParaRPr lang="en-GB" dirty="0"/>
          </a:p>
        </p:txBody>
      </p:sp>
      <p:pic>
        <p:nvPicPr>
          <p:cNvPr id="7" name="Picture 6"/>
          <p:cNvPicPr>
            <a:picLocks noChangeAspect="1"/>
          </p:cNvPicPr>
          <p:nvPr/>
        </p:nvPicPr>
        <p:blipFill rotWithShape="1">
          <a:blip r:embed="rId4"/>
          <a:srcRect l="1229"/>
          <a:stretch/>
        </p:blipFill>
        <p:spPr>
          <a:xfrm>
            <a:off x="3854547" y="1825625"/>
            <a:ext cx="7611559" cy="3401847"/>
          </a:xfrm>
          <a:prstGeom prst="rect">
            <a:avLst/>
          </a:prstGeom>
        </p:spPr>
      </p:pic>
      <p:pic>
        <p:nvPicPr>
          <p:cNvPr id="8" name="Google Shape;515;g8b4d2e1100_0_172"/>
          <p:cNvPicPr preferRelativeResize="0"/>
          <p:nvPr/>
        </p:nvPicPr>
        <p:blipFill rotWithShape="1">
          <a:blip r:embed="rId5">
            <a:alphaModFix/>
          </a:blip>
          <a:srcRect/>
          <a:stretch/>
        </p:blipFill>
        <p:spPr>
          <a:xfrm>
            <a:off x="8470250" y="3885511"/>
            <a:ext cx="442245" cy="532273"/>
          </a:xfrm>
          <a:prstGeom prst="rect">
            <a:avLst/>
          </a:prstGeom>
          <a:noFill/>
          <a:ln>
            <a:noFill/>
          </a:ln>
        </p:spPr>
      </p:pic>
      <p:pic>
        <p:nvPicPr>
          <p:cNvPr id="9" name="Google Shape;515;g8b4d2e1100_0_172"/>
          <p:cNvPicPr preferRelativeResize="0"/>
          <p:nvPr/>
        </p:nvPicPr>
        <p:blipFill rotWithShape="1">
          <a:blip r:embed="rId5">
            <a:alphaModFix/>
          </a:blip>
          <a:srcRect/>
          <a:stretch/>
        </p:blipFill>
        <p:spPr>
          <a:xfrm>
            <a:off x="8753131" y="3396108"/>
            <a:ext cx="442245" cy="532273"/>
          </a:xfrm>
          <a:prstGeom prst="rect">
            <a:avLst/>
          </a:prstGeom>
          <a:noFill/>
          <a:ln>
            <a:noFill/>
          </a:ln>
        </p:spPr>
      </p:pic>
      <p:pic>
        <p:nvPicPr>
          <p:cNvPr id="10" name="Google Shape;515;g8b4d2e1100_0_172"/>
          <p:cNvPicPr preferRelativeResize="0"/>
          <p:nvPr/>
        </p:nvPicPr>
        <p:blipFill rotWithShape="1">
          <a:blip r:embed="rId5">
            <a:alphaModFix/>
          </a:blip>
          <a:srcRect/>
          <a:stretch/>
        </p:blipFill>
        <p:spPr>
          <a:xfrm>
            <a:off x="8192974" y="3400845"/>
            <a:ext cx="442245" cy="532273"/>
          </a:xfrm>
          <a:prstGeom prst="rect">
            <a:avLst/>
          </a:prstGeom>
          <a:noFill/>
          <a:ln>
            <a:noFill/>
          </a:ln>
        </p:spPr>
      </p:pic>
      <p:pic>
        <p:nvPicPr>
          <p:cNvPr id="11" name="Google Shape;520;g8b4d2e1100_0_172"/>
          <p:cNvPicPr preferRelativeResize="0"/>
          <p:nvPr/>
        </p:nvPicPr>
        <p:blipFill rotWithShape="1">
          <a:blip r:embed="rId6">
            <a:alphaModFix/>
          </a:blip>
          <a:srcRect/>
          <a:stretch/>
        </p:blipFill>
        <p:spPr>
          <a:xfrm>
            <a:off x="7425529" y="3586339"/>
            <a:ext cx="452778" cy="414955"/>
          </a:xfrm>
          <a:prstGeom prst="rect">
            <a:avLst/>
          </a:prstGeom>
          <a:noFill/>
          <a:ln>
            <a:noFill/>
          </a:ln>
        </p:spPr>
      </p:pic>
      <p:pic>
        <p:nvPicPr>
          <p:cNvPr id="12" name="Picture 11"/>
          <p:cNvPicPr>
            <a:picLocks noChangeAspect="1"/>
          </p:cNvPicPr>
          <p:nvPr/>
        </p:nvPicPr>
        <p:blipFill>
          <a:blip r:embed="rId7"/>
          <a:stretch>
            <a:fillRect/>
          </a:stretch>
        </p:blipFill>
        <p:spPr>
          <a:xfrm>
            <a:off x="6159863" y="3526131"/>
            <a:ext cx="905063" cy="402250"/>
          </a:xfrm>
          <a:prstGeom prst="rect">
            <a:avLst/>
          </a:prstGeom>
        </p:spPr>
      </p:pic>
      <p:pic>
        <p:nvPicPr>
          <p:cNvPr id="13" name="Picture 12"/>
          <p:cNvPicPr>
            <a:picLocks noChangeAspect="1"/>
          </p:cNvPicPr>
          <p:nvPr/>
        </p:nvPicPr>
        <p:blipFill>
          <a:blip r:embed="rId8"/>
          <a:stretch>
            <a:fillRect/>
          </a:stretch>
        </p:blipFill>
        <p:spPr>
          <a:xfrm>
            <a:off x="5038831" y="3479598"/>
            <a:ext cx="990113" cy="976733"/>
          </a:xfrm>
          <a:prstGeom prst="rect">
            <a:avLst/>
          </a:prstGeom>
        </p:spPr>
      </p:pic>
      <p:pic>
        <p:nvPicPr>
          <p:cNvPr id="14" name="Picture 13"/>
          <p:cNvPicPr>
            <a:picLocks noChangeAspect="1"/>
          </p:cNvPicPr>
          <p:nvPr/>
        </p:nvPicPr>
        <p:blipFill>
          <a:blip r:embed="rId9"/>
          <a:stretch>
            <a:fillRect/>
          </a:stretch>
        </p:blipFill>
        <p:spPr>
          <a:xfrm>
            <a:off x="5279089" y="4540198"/>
            <a:ext cx="509596" cy="495036"/>
          </a:xfrm>
          <a:prstGeom prst="rect">
            <a:avLst/>
          </a:prstGeom>
        </p:spPr>
      </p:pic>
      <p:pic>
        <p:nvPicPr>
          <p:cNvPr id="15" name="Picture 14"/>
          <p:cNvPicPr>
            <a:picLocks noChangeAspect="1"/>
          </p:cNvPicPr>
          <p:nvPr/>
        </p:nvPicPr>
        <p:blipFill>
          <a:blip r:embed="rId10"/>
          <a:stretch>
            <a:fillRect/>
          </a:stretch>
        </p:blipFill>
        <p:spPr>
          <a:xfrm>
            <a:off x="4006948" y="3479598"/>
            <a:ext cx="851581" cy="582661"/>
          </a:xfrm>
          <a:prstGeom prst="rect">
            <a:avLst/>
          </a:prstGeom>
        </p:spPr>
      </p:pic>
      <p:pic>
        <p:nvPicPr>
          <p:cNvPr id="16" name="Picture 15"/>
          <p:cNvPicPr>
            <a:picLocks noChangeAspect="1"/>
          </p:cNvPicPr>
          <p:nvPr/>
        </p:nvPicPr>
        <p:blipFill>
          <a:blip r:embed="rId10"/>
          <a:stretch>
            <a:fillRect/>
          </a:stretch>
        </p:blipFill>
        <p:spPr>
          <a:xfrm>
            <a:off x="4006946" y="4661695"/>
            <a:ext cx="851581" cy="582661"/>
          </a:xfrm>
          <a:prstGeom prst="rect">
            <a:avLst/>
          </a:prstGeom>
        </p:spPr>
      </p:pic>
      <p:pic>
        <p:nvPicPr>
          <p:cNvPr id="17" name="Picture 16"/>
          <p:cNvPicPr>
            <a:picLocks noChangeAspect="1"/>
          </p:cNvPicPr>
          <p:nvPr/>
        </p:nvPicPr>
        <p:blipFill>
          <a:blip r:embed="rId10"/>
          <a:stretch>
            <a:fillRect/>
          </a:stretch>
        </p:blipFill>
        <p:spPr>
          <a:xfrm>
            <a:off x="4006947" y="4028382"/>
            <a:ext cx="851581" cy="582661"/>
          </a:xfrm>
          <a:prstGeom prst="rect">
            <a:avLst/>
          </a:prstGeom>
        </p:spPr>
      </p:pic>
    </p:spTree>
    <p:extLst>
      <p:ext uri="{BB962C8B-B14F-4D97-AF65-F5344CB8AC3E}">
        <p14:creationId xmlns:p14="http://schemas.microsoft.com/office/powerpoint/2010/main" val="1877181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2705</Words>
  <Application>Microsoft Office PowerPoint</Application>
  <PresentationFormat>Widescreen</PresentationFormat>
  <Paragraphs>413</Paragraphs>
  <Slides>81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Calibri Light</vt:lpstr>
      <vt:lpstr>Office Theme</vt:lpstr>
      <vt:lpstr>PowerPoint Presentation</vt:lpstr>
      <vt:lpstr>PowerPoint Presentation</vt:lpstr>
      <vt:lpstr>Mental Starter: Identify the place value of the digit underlined</vt:lpstr>
      <vt:lpstr>Mental Starter: Identify the place value of the digit underlined</vt:lpstr>
      <vt:lpstr>PowerPoint Presentation</vt:lpstr>
      <vt:lpstr>What are decimal numbers?</vt:lpstr>
      <vt:lpstr>1 Decimal Place</vt:lpstr>
      <vt:lpstr>Representing other numbers to 1 D.P</vt:lpstr>
      <vt:lpstr>Lets have a try at creating a number to 1 D.P together.</vt:lpstr>
      <vt:lpstr>Now you try: </vt:lpstr>
      <vt:lpstr>Representing numbers to 2 decimal places</vt:lpstr>
      <vt:lpstr>Lets try this:</vt:lpstr>
      <vt:lpstr>PowerPoint Presentation</vt:lpstr>
      <vt:lpstr>Lets look at an example:</vt:lpstr>
      <vt:lpstr>What is the value of the underlined digit?</vt:lpstr>
      <vt:lpstr>Write down the value of the underlined digit</vt:lpstr>
      <vt:lpstr>Write down the value of the underlined digit</vt:lpstr>
      <vt:lpstr>Write down the value of the underlined digit</vt:lpstr>
      <vt:lpstr>Lets check:</vt:lpstr>
      <vt:lpstr>Times-table practise</vt:lpstr>
      <vt:lpstr>PowerPoint Presentation</vt:lpstr>
      <vt:lpstr>PowerPoint Presentation</vt:lpstr>
      <vt:lpstr>3 decimal places</vt:lpstr>
      <vt:lpstr>PowerPoint Presentation</vt:lpstr>
      <vt:lpstr>PowerPoint Presentation</vt:lpstr>
      <vt:lpstr>Write down the value of the underlined decimal number:</vt:lpstr>
      <vt:lpstr>Lets check your answers:</vt:lpstr>
      <vt:lpstr>Times-table practise</vt:lpstr>
      <vt:lpstr>PowerPoint Presentation</vt:lpstr>
      <vt:lpstr>PowerPoint Presentation</vt:lpstr>
      <vt:lpstr>Mental Starter: Write down the value of the underlined decimal numbers</vt:lpstr>
      <vt:lpstr>Mental Starter: Write down the value of the underlined decimal numbers</vt:lpstr>
      <vt:lpstr>PowerPoint Presentation</vt:lpstr>
      <vt:lpstr>Comparing numbers:</vt:lpstr>
      <vt:lpstr>Comparing decimal numbers…</vt:lpstr>
      <vt:lpstr>PowerPoint Presentation</vt:lpstr>
      <vt:lpstr>PowerPoint Presentation</vt:lpstr>
      <vt:lpstr>Which is greater 0.4 or 0.7?</vt:lpstr>
      <vt:lpstr>Answer:</vt:lpstr>
      <vt:lpstr>PowerPoint Presentation</vt:lpstr>
      <vt:lpstr>PowerPoint Presentation</vt:lpstr>
      <vt:lpstr>What about 2 decimal places?</vt:lpstr>
      <vt:lpstr>Which is greater 12.45 or 12.54?</vt:lpstr>
      <vt:lpstr>Which is greater 12.45 or 12.54?   12.54    &gt;  12.45  12.54 is greater than 12.45 </vt:lpstr>
      <vt:lpstr>What about numbers with 3 decimal places?</vt:lpstr>
      <vt:lpstr>Which is smaller 56.732 or 56.736</vt:lpstr>
      <vt:lpstr>Which is smaller 56.732 or 56.736?  56.732      &lt;     56.736  56.732 is less than 56.736  </vt:lpstr>
      <vt:lpstr>Use &lt;    &gt; symbols to compare the numbers</vt:lpstr>
      <vt:lpstr>Check your answers:</vt:lpstr>
      <vt:lpstr>Times-table practise</vt:lpstr>
      <vt:lpstr>PowerPoint Presentation</vt:lpstr>
      <vt:lpstr>PowerPoint Presentation</vt:lpstr>
      <vt:lpstr>Mental Starter: </vt:lpstr>
      <vt:lpstr>PowerPoint Presentation</vt:lpstr>
      <vt:lpstr>PowerPoint Presentation</vt:lpstr>
      <vt:lpstr>PowerPoint Presentation</vt:lpstr>
      <vt:lpstr>PowerPoint Presentation</vt:lpstr>
      <vt:lpstr>Ordering decimal numbers</vt:lpstr>
      <vt:lpstr>PowerPoint Presentation</vt:lpstr>
      <vt:lpstr>PowerPoint Presentation</vt:lpstr>
      <vt:lpstr>PowerPoint Presentation</vt:lpstr>
      <vt:lpstr>Order these numbers:</vt:lpstr>
      <vt:lpstr>Order these numbers:</vt:lpstr>
      <vt:lpstr>PowerPoint Presentation</vt:lpstr>
      <vt:lpstr>Extension:</vt:lpstr>
      <vt:lpstr>PowerPoint Presentation</vt:lpstr>
      <vt:lpstr>Lets check the answers…</vt:lpstr>
      <vt:lpstr>Times-table practise</vt:lpstr>
      <vt:lpstr>PowerPoint Presentation</vt:lpstr>
      <vt:lpstr>PowerPoint Presentation</vt:lpstr>
      <vt:lpstr>Mental Starter</vt:lpstr>
      <vt:lpstr>Lets check your answers:</vt:lpstr>
      <vt:lpstr>Problem solving and reasoning tasks…</vt:lpstr>
      <vt:lpstr>PowerPoint Presentation</vt:lpstr>
      <vt:lpstr>PowerPoint Presentation</vt:lpstr>
      <vt:lpstr>PowerPoint Presentation</vt:lpstr>
      <vt:lpstr>Lets check your answers:</vt:lpstr>
      <vt:lpstr>PowerPoint Presentation</vt:lpstr>
      <vt:lpstr>PowerPoint Presentation</vt:lpstr>
      <vt:lpstr>Times-table practise</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kdobson</dc:creator>
  <cp:lastModifiedBy>Paul Gingell</cp:lastModifiedBy>
  <cp:revision>18</cp:revision>
  <dcterms:created xsi:type="dcterms:W3CDTF">2021-02-09T15:25:24Z</dcterms:created>
  <dcterms:modified xsi:type="dcterms:W3CDTF">2021-02-12T11:51:50Z</dcterms:modified>
</cp:coreProperties>
</file>