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9"/>
  </p:notesMasterIdLst>
  <p:sldIdLst>
    <p:sldId id="306" r:id="rId3"/>
    <p:sldId id="352" r:id="rId4"/>
    <p:sldId id="338" r:id="rId5"/>
    <p:sldId id="351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5" r:id="rId14"/>
    <p:sldId id="336" r:id="rId15"/>
    <p:sldId id="337" r:id="rId16"/>
    <p:sldId id="366" r:id="rId17"/>
    <p:sldId id="353" r:id="rId18"/>
    <p:sldId id="340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81" r:id="rId30"/>
    <p:sldId id="378" r:id="rId31"/>
    <p:sldId id="382" r:id="rId32"/>
    <p:sldId id="341" r:id="rId33"/>
    <p:sldId id="342" r:id="rId34"/>
    <p:sldId id="367" r:id="rId35"/>
    <p:sldId id="354" r:id="rId36"/>
    <p:sldId id="344" r:id="rId37"/>
    <p:sldId id="386" r:id="rId38"/>
    <p:sldId id="383" r:id="rId39"/>
    <p:sldId id="384" r:id="rId40"/>
    <p:sldId id="385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45" r:id="rId49"/>
    <p:sldId id="346" r:id="rId50"/>
    <p:sldId id="335" r:id="rId51"/>
    <p:sldId id="356" r:id="rId52"/>
    <p:sldId id="307" r:id="rId53"/>
    <p:sldId id="308" r:id="rId54"/>
    <p:sldId id="309" r:id="rId55"/>
    <p:sldId id="310" r:id="rId56"/>
    <p:sldId id="323" r:id="rId57"/>
    <p:sldId id="324" r:id="rId58"/>
    <p:sldId id="311" r:id="rId59"/>
    <p:sldId id="312" r:id="rId60"/>
    <p:sldId id="313" r:id="rId61"/>
    <p:sldId id="321" r:id="rId62"/>
    <p:sldId id="322" r:id="rId63"/>
    <p:sldId id="327" r:id="rId64"/>
    <p:sldId id="328" r:id="rId65"/>
    <p:sldId id="329" r:id="rId66"/>
    <p:sldId id="330" r:id="rId67"/>
    <p:sldId id="331" r:id="rId68"/>
    <p:sldId id="332" r:id="rId69"/>
    <p:sldId id="325" r:id="rId70"/>
    <p:sldId id="326" r:id="rId71"/>
    <p:sldId id="315" r:id="rId72"/>
    <p:sldId id="317" r:id="rId73"/>
    <p:sldId id="318" r:id="rId74"/>
    <p:sldId id="320" r:id="rId75"/>
    <p:sldId id="319" r:id="rId76"/>
    <p:sldId id="333" r:id="rId77"/>
    <p:sldId id="334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09"/>
    <p:restoredTop sz="94778"/>
  </p:normalViewPr>
  <p:slideViewPr>
    <p:cSldViewPr snapToGrid="0" snapToObjects="1">
      <p:cViewPr varScale="1">
        <p:scale>
          <a:sx n="69" d="100"/>
          <a:sy n="69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1C51C-0CF4-2940-83B2-9B5FABCC476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5598F-A151-2340-8700-A3058DEE2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9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02D78C3-7EEB-3C42-8041-BA7ABC190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8F8EBD2-9697-474B-81D4-E3DB69BFAF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824EE67-0265-614A-A786-D31748A84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A87A78A0-A43D-D847-82C5-09FC9C4C13BA}" type="slidenum">
              <a:rPr lang="en-GB" altLang="en-US" sz="800" smtClean="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02D78C3-7EEB-3C42-8041-BA7ABC190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8F8EBD2-9697-474B-81D4-E3DB69BFAF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824EE67-0265-614A-A786-D31748A84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A78A0-A43D-D847-82C5-09FC9C4C13BA}" type="slidenum"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08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02D78C3-7EEB-3C42-8041-BA7ABC190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8F8EBD2-9697-474B-81D4-E3DB69BFAF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824EE67-0265-614A-A786-D31748A84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A87A78A0-A43D-D847-82C5-09FC9C4C13BA}" type="slidenum">
              <a:rPr lang="en-GB" altLang="en-US" sz="800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GB" altLang="en-US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02D78C3-7EEB-3C42-8041-BA7ABC190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8F8EBD2-9697-474B-81D4-E3DB69BFAF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824EE67-0265-614A-A786-D31748A84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A87A78A0-A43D-D847-82C5-09FC9C4C13BA}" type="slidenum">
              <a:rPr lang="en-GB" altLang="en-US" sz="800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GB" altLang="en-US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7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0964-4C94-4F49-98DE-6476AB08F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AAAE1-7510-5F40-B9C7-46617BC43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F0011-0BDF-3944-9731-9215F6BB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5C609-0560-354A-885D-F8C53485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DDCF3-1CAC-9142-9B3A-40F6224C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0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C582-2114-5A4E-8B01-6ACA4D2D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A1A9B-F935-064E-9405-ACF21D663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54BA-C390-214D-ADBA-E6D797F3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F061E-4AF7-624F-8B8F-71122919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ABFC1-4E54-BE4A-B8B5-4535CA46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5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5B25-8F08-924C-9CC1-70BFC0DAE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D33D0-0F30-7740-86A9-B495B47F8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A4BB8-3034-B04F-841D-CE2BC076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65D6C-746E-124F-A3DD-D3912E32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3AAD5-77DA-0C41-B3C8-AE4275B3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8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79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52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76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094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03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26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7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67AB-9E7C-5440-BCC1-5AC5EEBF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6DE82-CA3D-C842-9F1C-132F09FDF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F3AFA-42D4-BC4F-B6A2-119E664A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3F110-43E5-7142-A662-6CF9C4EA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26CEE-A0FD-5C40-BF8B-880690361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9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207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07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60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76BE-01D1-D949-86FD-B3224F06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0D39A-4E8B-B446-82A7-DB4A81A27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75B59-C116-E149-9919-64436F4C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5637F-9F89-334C-B14B-19E61B0E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A746-6416-2A45-AEEF-302C2853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67025-744B-9F4E-B9B5-2CD449C5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6695-B172-0D48-89BB-BFD760597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4BF17-0D51-0A42-93C6-4C454D364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D0AFE-E216-094D-AFCA-175FE76F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F7AB5-086D-ED45-9DD0-E8638F4C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DFBBA-FB1D-7044-8503-5446DA23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4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D1EE-9842-5047-8895-17FA985E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B7C1-C31B-AA47-A9D4-93FD52C5B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83955-85E8-8144-8868-A13F81421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E3921-432C-FD4D-894B-C1F05276A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535B1-7643-704B-8C49-EF40D1634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A6167-034C-3449-9C0C-FD45A1E97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6EC14-EC1B-994F-81F2-1EA1EFFC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E0D05-D650-DE43-8DFA-2EA66615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3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630D-D6F9-6448-B200-0BF091E7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B30DF-27FE-3343-A7A1-100ECE45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3D6C9-1DD0-9548-AE7A-FCD1B3E5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C0068-1E6D-1B42-AE53-5224ABFA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5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3CB5A-20DA-DF4B-BDCF-6E810402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637D9-0C77-6042-98BE-D0087397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A92B7-0627-3748-82F7-8C5DDA4A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96B9-550C-6F46-A19D-79CD5B96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91DF-223F-C74E-8716-FE649910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6997-09BD-F04C-9745-A30DD0461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73485-0210-9144-94D6-D380A059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0C0F4-AEF8-C245-BF05-65D912CE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E68C-84D6-4A4D-A1EF-AC93EEAE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62DF-EFFF-0D4D-A90F-E87A7DC0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33C95-A699-5841-AE2A-5B2F96448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C5829-5CEE-8E4A-9811-CA5EDADE2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BC400-9722-CA44-B88A-97C91BB3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6347-403F-BA4E-9EBE-CAA9E399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F5F00-B4AA-7540-A2B6-76CA6745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7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7770E-2374-B541-A52A-A6B346C9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47C14-3B5B-1245-A856-785A604BF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607AB-9979-3343-B9E5-F839D77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B5A7B-429D-C844-B53B-F184FB5BFA35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BF7C6-8074-6849-971E-33E61788D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E46F4-3FEE-3E4C-8BD2-3906DDF76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B8C8-9D09-8142-AAB1-23BDAA59C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15/01/2021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28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www.myon.co.uk/login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classroom.thenational.academy/lessons/to-plan-the-paragraph-on-appearance-64wp4t?activity=video&amp;step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thenational.academy/lessons/to-write-the-opening-of-a-non-chronological-report-68u3ce?step=1&amp;activity=video" TargetMode="External"/><Relationship Id="rId2" Type="http://schemas.openxmlformats.org/officeDocument/2006/relationships/hyperlink" Target="mailto:trailblazerspupils@gmail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www.myon.co.uk/login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classroom.thenational.academy/lessons/to-write-the-paragraph-on-appearance-68wk2e?activity=video&amp;step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www.myon.co.uk/login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trailblazerspupils@gmail.com" TargetMode="External"/><Relationship Id="rId2" Type="http://schemas.openxmlformats.org/officeDocument/2006/relationships/hyperlink" Target="https://www.myon.co.uk/login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31D56-1710-1A4D-B6F8-02ACF4F89631}"/>
              </a:ext>
            </a:extLst>
          </p:cNvPr>
          <p:cNvSpPr/>
          <p:nvPr/>
        </p:nvSpPr>
        <p:spPr>
          <a:xfrm>
            <a:off x="106363" y="90488"/>
            <a:ext cx="11979275" cy="6648450"/>
          </a:xfrm>
          <a:prstGeom prst="rect">
            <a:avLst/>
          </a:prstGeom>
          <a:solidFill>
            <a:srgbClr val="CC66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822C295-FC3F-7049-B387-E9128195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986463"/>
            <a:ext cx="58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977A2-79CA-EB48-99F6-916FBA4E1A2A}"/>
              </a:ext>
            </a:extLst>
          </p:cNvPr>
          <p:cNvSpPr/>
          <p:nvPr/>
        </p:nvSpPr>
        <p:spPr>
          <a:xfrm>
            <a:off x="188913" y="5905500"/>
            <a:ext cx="5473700" cy="738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433A8B2D-4130-8541-95ED-7A2C2C26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6034088"/>
            <a:ext cx="402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</a:rPr>
              <a:t>Subject</a:t>
            </a:r>
            <a:r>
              <a:rPr lang="en-GB" altLang="en-US" sz="1800">
                <a:solidFill>
                  <a:srgbClr val="000000"/>
                </a:solidFill>
              </a:rPr>
              <a:t>: </a:t>
            </a:r>
            <a:r>
              <a:rPr lang="en-GB" altLang="en-US" sz="2400">
                <a:solidFill>
                  <a:srgbClr val="000000"/>
                </a:solidFill>
              </a:rPr>
              <a:t>English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12AB6-38FB-654C-B399-336ACF8D6AB8}"/>
              </a:ext>
            </a:extLst>
          </p:cNvPr>
          <p:cNvSpPr/>
          <p:nvPr/>
        </p:nvSpPr>
        <p:spPr>
          <a:xfrm>
            <a:off x="188913" y="165100"/>
            <a:ext cx="7594600" cy="7000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9" name="TextBox 8">
            <a:extLst>
              <a:ext uri="{FF2B5EF4-FFF2-40B4-BE49-F238E27FC236}">
                <a16:creationId xmlns:a16="http://schemas.microsoft.com/office/drawing/2014/main" id="{0E665214-D9DC-DF46-AA28-D9472B88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22250"/>
            <a:ext cx="742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u="sng" dirty="0">
                <a:solidFill>
                  <a:srgbClr val="000000"/>
                </a:solidFill>
              </a:rPr>
              <a:t>Date: 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Tuesday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 19</a:t>
            </a:r>
            <a:r>
              <a:rPr lang="en-GB" altLang="en-US" sz="3200" u="sng" baseline="30000" dirty="0" smtClean="0">
                <a:solidFill>
                  <a:srgbClr val="000000"/>
                </a:solidFill>
              </a:rPr>
              <a:t>th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 January </a:t>
            </a:r>
            <a:r>
              <a:rPr lang="en-GB" altLang="en-US" sz="3200" u="sng" dirty="0">
                <a:solidFill>
                  <a:srgbClr val="000000"/>
                </a:solidFill>
              </a:rPr>
              <a:t>2021	</a:t>
            </a:r>
            <a:endParaRPr lang="en-GB" altLang="en-US" sz="1800" u="sng" dirty="0">
              <a:solidFill>
                <a:srgbClr val="000000"/>
              </a:solidFill>
            </a:endParaRPr>
          </a:p>
        </p:txBody>
      </p:sp>
      <p:pic>
        <p:nvPicPr>
          <p:cNvPr id="3080" name="Picture 9">
            <a:extLst>
              <a:ext uri="{FF2B5EF4-FFF2-40B4-BE49-F238E27FC236}">
                <a16:creationId xmlns:a16="http://schemas.microsoft.com/office/drawing/2014/main" id="{48DB0408-3FBE-4542-9E8E-D44B5268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728788"/>
            <a:ext cx="22193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685BB1-0FDC-2C4E-88C4-758F9F85D7C3}"/>
              </a:ext>
            </a:extLst>
          </p:cNvPr>
          <p:cNvSpPr/>
          <p:nvPr/>
        </p:nvSpPr>
        <p:spPr>
          <a:xfrm>
            <a:off x="569913" y="2835275"/>
            <a:ext cx="10612437" cy="1754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89B41-3B2E-A14F-B21B-D71C1C1D0CEB}"/>
              </a:ext>
            </a:extLst>
          </p:cNvPr>
          <p:cNvSpPr txBox="1"/>
          <p:nvPr/>
        </p:nvSpPr>
        <p:spPr>
          <a:xfrm>
            <a:off x="569871" y="2854192"/>
            <a:ext cx="1061265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u="sng" dirty="0">
                <a:solidFill>
                  <a:prstClr val="black"/>
                </a:solidFill>
                <a:latin typeface="Calibri" panose="020F0502020204030204"/>
              </a:rPr>
              <a:t>LO: To be able to </a:t>
            </a:r>
            <a:r>
              <a:rPr lang="en-GB" sz="4000" u="sng" dirty="0" smtClean="0">
                <a:solidFill>
                  <a:prstClr val="black"/>
                </a:solidFill>
              </a:rPr>
              <a:t>write the introduction for a non-chronological report. 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083" name="Picture 13">
            <a:extLst>
              <a:ext uri="{FF2B5EF4-FFF2-40B4-BE49-F238E27FC236}">
                <a16:creationId xmlns:a16="http://schemas.microsoft.com/office/drawing/2014/main" id="{19C9197C-26D6-EB44-86CA-9D132ABC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5962650"/>
            <a:ext cx="83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>
            <a:extLst>
              <a:ext uri="{FF2B5EF4-FFF2-40B4-BE49-F238E27FC236}">
                <a16:creationId xmlns:a16="http://schemas.microsoft.com/office/drawing/2014/main" id="{27DC183B-6D1A-AE4F-8FC5-AD92E926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70588"/>
            <a:ext cx="588962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07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88" y="1380839"/>
            <a:ext cx="9307224" cy="409632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645237" y="4987636"/>
            <a:ext cx="3325090" cy="1607127"/>
          </a:xfrm>
          <a:prstGeom prst="cloudCallout">
            <a:avLst>
              <a:gd name="adj1" fmla="val -80416"/>
              <a:gd name="adj2" fmla="val 193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Here are some sentence openers that you could use. 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46" y="1328444"/>
            <a:ext cx="9192908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Write the introduction to your non-chronological report, using the notes and lessons from last we.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76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77"/>
            <a:ext cx="10515600" cy="1325563"/>
          </a:xfrm>
        </p:spPr>
        <p:txBody>
          <a:bodyPr/>
          <a:lstStyle/>
          <a:p>
            <a:r>
              <a:rPr lang="en-GB" dirty="0" smtClean="0"/>
              <a:t>Reading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9511"/>
            <a:ext cx="10515600" cy="54769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Now that you have finished your main task, please enjoy some reading time.</a:t>
            </a:r>
          </a:p>
          <a:p>
            <a:pPr marL="0" indent="0">
              <a:buNone/>
            </a:pPr>
            <a:r>
              <a:rPr lang="en-GB" dirty="0" smtClean="0"/>
              <a:t>You can read to yourself, an adult or sibling.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can be done by logging on to your myON account, picking a book or magazine and enjoying at least 15 minutes reading time.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www.myon.co.uk/login/index.html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Remember that your login is your first name and first letter of your surname then password: </a:t>
            </a:r>
            <a:endParaRPr lang="en-GB" dirty="0"/>
          </a:p>
          <a:p>
            <a:pPr marL="0" indent="0">
              <a:buNone/>
            </a:pPr>
            <a:r>
              <a:rPr lang="en-GB" dirty="0" err="1" smtClean="0"/>
              <a:t>harryp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password1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Please email </a:t>
            </a:r>
            <a:r>
              <a:rPr lang="en-GB" u="sng" dirty="0" smtClean="0">
                <a:hlinkClick r:id="rId3"/>
              </a:rPr>
              <a:t>trailblazerspupils@gmail.com</a:t>
            </a:r>
            <a:r>
              <a:rPr lang="en-GB" u="sng" dirty="0" smtClean="0"/>
              <a:t> </a:t>
            </a:r>
            <a:r>
              <a:rPr lang="en-GB" dirty="0"/>
              <a:t> </a:t>
            </a:r>
            <a:r>
              <a:rPr lang="en-GB" dirty="0" smtClean="0"/>
              <a:t>if you have any login issues.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00" y="4609048"/>
            <a:ext cx="2543100" cy="11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9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31D56-1710-1A4D-B6F8-02ACF4F89631}"/>
              </a:ext>
            </a:extLst>
          </p:cNvPr>
          <p:cNvSpPr/>
          <p:nvPr/>
        </p:nvSpPr>
        <p:spPr>
          <a:xfrm>
            <a:off x="106363" y="90488"/>
            <a:ext cx="11979275" cy="6648450"/>
          </a:xfrm>
          <a:prstGeom prst="rect">
            <a:avLst/>
          </a:prstGeom>
          <a:solidFill>
            <a:srgbClr val="CC66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822C295-FC3F-7049-B387-E9128195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986463"/>
            <a:ext cx="58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977A2-79CA-EB48-99F6-916FBA4E1A2A}"/>
              </a:ext>
            </a:extLst>
          </p:cNvPr>
          <p:cNvSpPr/>
          <p:nvPr/>
        </p:nvSpPr>
        <p:spPr>
          <a:xfrm>
            <a:off x="188913" y="5905500"/>
            <a:ext cx="5473700" cy="738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433A8B2D-4130-8541-95ED-7A2C2C26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6034088"/>
            <a:ext cx="402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Subject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English 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12AB6-38FB-654C-B399-336ACF8D6AB8}"/>
              </a:ext>
            </a:extLst>
          </p:cNvPr>
          <p:cNvSpPr/>
          <p:nvPr/>
        </p:nvSpPr>
        <p:spPr>
          <a:xfrm>
            <a:off x="188913" y="165100"/>
            <a:ext cx="7594600" cy="7000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9" name="TextBox 8">
            <a:extLst>
              <a:ext uri="{FF2B5EF4-FFF2-40B4-BE49-F238E27FC236}">
                <a16:creationId xmlns:a16="http://schemas.microsoft.com/office/drawing/2014/main" id="{0E665214-D9DC-DF46-AA28-D9472B88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22250"/>
            <a:ext cx="742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Date: </a:t>
            </a:r>
            <a:r>
              <a:rPr kumimoji="0" lang="en-GB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Wednesday 20</a:t>
            </a:r>
            <a:r>
              <a:rPr kumimoji="0" lang="en-GB" altLang="en-US" sz="3200" b="0" i="0" u="sng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kumimoji="0" lang="en-GB" alt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January 2021</a:t>
            </a:r>
            <a:endParaRPr kumimoji="0" lang="en-GB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80" name="Picture 9">
            <a:extLst>
              <a:ext uri="{FF2B5EF4-FFF2-40B4-BE49-F238E27FC236}">
                <a16:creationId xmlns:a16="http://schemas.microsoft.com/office/drawing/2014/main" id="{48DB0408-3FBE-4542-9E8E-D44B5268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728788"/>
            <a:ext cx="22193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685BB1-0FDC-2C4E-88C4-758F9F85D7C3}"/>
              </a:ext>
            </a:extLst>
          </p:cNvPr>
          <p:cNvSpPr/>
          <p:nvPr/>
        </p:nvSpPr>
        <p:spPr>
          <a:xfrm>
            <a:off x="569913" y="2835275"/>
            <a:ext cx="10612437" cy="1754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89B41-3B2E-A14F-B21B-D71C1C1D0CEB}"/>
              </a:ext>
            </a:extLst>
          </p:cNvPr>
          <p:cNvSpPr txBox="1"/>
          <p:nvPr/>
        </p:nvSpPr>
        <p:spPr>
          <a:xfrm>
            <a:off x="569871" y="2854192"/>
            <a:ext cx="1061265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LO: To be able 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plan a paragraph on appearance</a:t>
            </a:r>
            <a:r>
              <a:rPr lang="en-GB" sz="4000" u="sng" dirty="0" smtClean="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3" name="Picture 13">
            <a:extLst>
              <a:ext uri="{FF2B5EF4-FFF2-40B4-BE49-F238E27FC236}">
                <a16:creationId xmlns:a16="http://schemas.microsoft.com/office/drawing/2014/main" id="{19C9197C-26D6-EB44-86CA-9D132ABC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5962650"/>
            <a:ext cx="83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>
            <a:extLst>
              <a:ext uri="{FF2B5EF4-FFF2-40B4-BE49-F238E27FC236}">
                <a16:creationId xmlns:a16="http://schemas.microsoft.com/office/drawing/2014/main" id="{27DC183B-6D1A-AE4F-8FC5-AD92E926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70588"/>
            <a:ext cx="588962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97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Read, copy, cover, spell today’s spellings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08364" y="1718397"/>
            <a:ext cx="1845633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yacht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5019" y="1690688"/>
            <a:ext cx="27515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stomach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recognise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0966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66074" y="3913437"/>
            <a:ext cx="1825092" cy="875917"/>
            <a:chOff x="9625380" y="4579193"/>
            <a:chExt cx="2024743" cy="875917"/>
          </a:xfrm>
        </p:grpSpPr>
        <p:sp>
          <p:nvSpPr>
            <p:cNvPr id="10" name="TextBox 9"/>
            <p:cNvSpPr txBox="1"/>
            <p:nvPr/>
          </p:nvSpPr>
          <p:spPr>
            <a:xfrm>
              <a:off x="9625380" y="4931890"/>
              <a:ext cx="202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me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9795198" y="4579193"/>
              <a:ext cx="1018902" cy="35269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1673" y="6190229"/>
            <a:ext cx="11388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GB" dirty="0" smtClean="0">
                <a:solidFill>
                  <a:prstClr val="black"/>
                </a:solidFill>
                <a:hlinkClick r:id="rId2"/>
              </a:rPr>
              <a:t>classroom.thenational.academy/lessons/to-plan-the-paragraph-on-appearance-64wp4t?activity=video&amp;step=1</a:t>
            </a:r>
            <a:endParaRPr lang="en-GB" dirty="0" smtClean="0">
              <a:solidFill>
                <a:prstClr val="black"/>
              </a:solidFill>
            </a:endParaRPr>
          </a:p>
          <a:p>
            <a:pPr lvl="0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3849" y="368531"/>
          <a:ext cx="1036882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2241">
                  <a:extLst>
                    <a:ext uri="{9D8B030D-6E8A-4147-A177-3AD203B41FA5}">
                      <a16:colId xmlns:a16="http://schemas.microsoft.com/office/drawing/2014/main" val="1354802228"/>
                    </a:ext>
                  </a:extLst>
                </a:gridCol>
                <a:gridCol w="6796585">
                  <a:extLst>
                    <a:ext uri="{9D8B030D-6E8A-4147-A177-3AD203B41FA5}">
                      <a16:colId xmlns:a16="http://schemas.microsoft.com/office/drawing/2014/main" val="1685002319"/>
                    </a:ext>
                  </a:extLst>
                </a:gridCol>
              </a:tblGrid>
              <a:tr h="171820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You will need: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endParaRPr lang="en-GB" baseline="0" dirty="0" smtClean="0"/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A pen or pencil (unless using a computer).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Something to write on or type on.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You can</a:t>
                      </a:r>
                      <a:r>
                        <a:rPr lang="en-GB" baseline="0" dirty="0" smtClean="0">
                          <a:solidFill>
                            <a:srgbClr val="252A98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complete this task by: </a:t>
                      </a:r>
                    </a:p>
                    <a:p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email in a picture of your work. </a:t>
                      </a:r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in a Word document </a:t>
                      </a:r>
                      <a:r>
                        <a:rPr lang="en-GB" baseline="0" dirty="0" smtClean="0"/>
                        <a:t>and email a copy of your work.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using the Friday drop box. 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74877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Email completed work to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trailblazerspupils@gmail.com</a:t>
                      </a:r>
                      <a:endParaRPr lang="en-GB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dirty="0" smtClean="0"/>
                        <a:t>or</a:t>
                      </a:r>
                      <a:r>
                        <a:rPr lang="en-GB" baseline="0" dirty="0" smtClean="0"/>
                        <a:t> use the drop box on Friday.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>
                        <a:buFontTx/>
                        <a:buAutoNum type="arabicParenR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874727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363" y="2867676"/>
            <a:ext cx="5353797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63" y="991236"/>
            <a:ext cx="10681210" cy="37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5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19" y="837487"/>
            <a:ext cx="11166554" cy="47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8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Read, copy, cover, spell today’s spellings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08364" y="1718397"/>
            <a:ext cx="1845633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smtClean="0"/>
              <a:t>yacht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smtClean="0"/>
              <a:t>vehicle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smtClean="0"/>
              <a:t>system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smtClean="0"/>
              <a:t>lightning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smtClean="0"/>
              <a:t>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5019" y="1690688"/>
            <a:ext cx="27515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en-GB" sz="2800" dirty="0" smtClean="0"/>
              <a:t>restaurant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en-GB" sz="2800" dirty="0" smtClean="0"/>
              <a:t>physical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en-GB" sz="2800" dirty="0" smtClean="0"/>
              <a:t>stomach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en-GB" sz="2800" dirty="0" smtClean="0"/>
              <a:t>recognise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en-GB" sz="2800" dirty="0" smtClean="0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0479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2128656"/>
            <a:ext cx="8945223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30" y="1118865"/>
            <a:ext cx="9421540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3" y="1385455"/>
            <a:ext cx="10813452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96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1" y="1288474"/>
            <a:ext cx="10508415" cy="43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9" y="1039091"/>
            <a:ext cx="10356782" cy="43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5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10" y="568036"/>
            <a:ext cx="10162644" cy="52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86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39" y="997528"/>
            <a:ext cx="10494668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39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67" y="678873"/>
            <a:ext cx="10428282" cy="50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4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" y="743932"/>
            <a:ext cx="9624328" cy="49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30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0" y="762000"/>
            <a:ext cx="10578263" cy="34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66074" y="3913437"/>
            <a:ext cx="1825092" cy="875917"/>
            <a:chOff x="9625380" y="4579193"/>
            <a:chExt cx="2024743" cy="875917"/>
          </a:xfrm>
        </p:grpSpPr>
        <p:sp>
          <p:nvSpPr>
            <p:cNvPr id="10" name="TextBox 9"/>
            <p:cNvSpPr txBox="1"/>
            <p:nvPr/>
          </p:nvSpPr>
          <p:spPr>
            <a:xfrm>
              <a:off x="9625380" y="4931890"/>
              <a:ext cx="202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me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9795198" y="4579193"/>
              <a:ext cx="1018902" cy="35269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27965" y="6190229"/>
            <a:ext cx="10536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3849" y="368531"/>
          <a:ext cx="1036882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2241">
                  <a:extLst>
                    <a:ext uri="{9D8B030D-6E8A-4147-A177-3AD203B41FA5}">
                      <a16:colId xmlns:a16="http://schemas.microsoft.com/office/drawing/2014/main" val="1354802228"/>
                    </a:ext>
                  </a:extLst>
                </a:gridCol>
                <a:gridCol w="6796585">
                  <a:extLst>
                    <a:ext uri="{9D8B030D-6E8A-4147-A177-3AD203B41FA5}">
                      <a16:colId xmlns:a16="http://schemas.microsoft.com/office/drawing/2014/main" val="1685002319"/>
                    </a:ext>
                  </a:extLst>
                </a:gridCol>
              </a:tblGrid>
              <a:tr h="171820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You will need: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endParaRPr lang="en-GB" baseline="0" dirty="0" smtClean="0"/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A pen or pencil (unless using a computer).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Something to write on or type on.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You can</a:t>
                      </a:r>
                      <a:r>
                        <a:rPr lang="en-GB" baseline="0" dirty="0" smtClean="0">
                          <a:solidFill>
                            <a:srgbClr val="252A98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complete this task by: </a:t>
                      </a:r>
                    </a:p>
                    <a:p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email in a picture of your work. </a:t>
                      </a:r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in a Word document </a:t>
                      </a:r>
                      <a:r>
                        <a:rPr lang="en-GB" baseline="0" dirty="0" smtClean="0"/>
                        <a:t>and email a copy of your work.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using the Friday drop box. 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74877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Email completed work to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trailblazerspupils@gmail.com</a:t>
                      </a:r>
                      <a:endParaRPr lang="en-GB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dirty="0" smtClean="0"/>
                        <a:t>or</a:t>
                      </a:r>
                      <a:r>
                        <a:rPr lang="en-GB" baseline="0" dirty="0" smtClean="0"/>
                        <a:t> use the drop box on Friday.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>
                        <a:buFontTx/>
                        <a:buAutoNum type="arabicParenR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87472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07818" y="6051729"/>
            <a:ext cx="1172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classroom.thenational.academy/lessons/to-write-the-opening-of-a-non-chronological-report-68u3ce?step=1&amp;activity=video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799" y="2959405"/>
            <a:ext cx="4919237" cy="28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1" y="1566128"/>
            <a:ext cx="10515600" cy="285574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The notes that you have made today MUST be kept to help you with the rest of your non-chronological report lessons.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See you tomorrow.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4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77"/>
            <a:ext cx="10515600" cy="1325563"/>
          </a:xfrm>
        </p:spPr>
        <p:txBody>
          <a:bodyPr/>
          <a:lstStyle/>
          <a:p>
            <a:r>
              <a:rPr lang="en-GB" dirty="0" smtClean="0"/>
              <a:t>Reading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9511"/>
            <a:ext cx="10515600" cy="54769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Now that you have finished your main task, please enjoy some reading time.</a:t>
            </a:r>
          </a:p>
          <a:p>
            <a:pPr marL="0" indent="0">
              <a:buNone/>
            </a:pPr>
            <a:r>
              <a:rPr lang="en-GB" dirty="0" smtClean="0"/>
              <a:t>You can read to yourself, an adult or sibling.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can be done by logging on to your myON account, picking a book or magazine and enjoying at least 15 minutes reading time.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www.myon.co.uk/login/index.html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Remember that your login is your first name and first letter of your surname then password: </a:t>
            </a:r>
            <a:endParaRPr lang="en-GB" dirty="0"/>
          </a:p>
          <a:p>
            <a:pPr marL="0" indent="0">
              <a:buNone/>
            </a:pPr>
            <a:r>
              <a:rPr lang="en-GB" dirty="0" err="1" smtClean="0"/>
              <a:t>harryp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password1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Please email </a:t>
            </a:r>
            <a:r>
              <a:rPr lang="en-GB" u="sng" dirty="0" smtClean="0">
                <a:hlinkClick r:id="rId3"/>
              </a:rPr>
              <a:t>trailblazerspupils@gmail.com</a:t>
            </a:r>
            <a:r>
              <a:rPr lang="en-GB" u="sng" dirty="0" smtClean="0"/>
              <a:t> </a:t>
            </a:r>
            <a:r>
              <a:rPr lang="en-GB" dirty="0"/>
              <a:t> </a:t>
            </a:r>
            <a:r>
              <a:rPr lang="en-GB" dirty="0" smtClean="0"/>
              <a:t>if you have any login issues.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00" y="4609048"/>
            <a:ext cx="2543100" cy="11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31D56-1710-1A4D-B6F8-02ACF4F89631}"/>
              </a:ext>
            </a:extLst>
          </p:cNvPr>
          <p:cNvSpPr/>
          <p:nvPr/>
        </p:nvSpPr>
        <p:spPr>
          <a:xfrm>
            <a:off x="106363" y="90488"/>
            <a:ext cx="11979275" cy="6648450"/>
          </a:xfrm>
          <a:prstGeom prst="rect">
            <a:avLst/>
          </a:prstGeom>
          <a:solidFill>
            <a:srgbClr val="CC66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822C295-FC3F-7049-B387-E9128195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986463"/>
            <a:ext cx="58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977A2-79CA-EB48-99F6-916FBA4E1A2A}"/>
              </a:ext>
            </a:extLst>
          </p:cNvPr>
          <p:cNvSpPr/>
          <p:nvPr/>
        </p:nvSpPr>
        <p:spPr>
          <a:xfrm>
            <a:off x="188913" y="5905500"/>
            <a:ext cx="5473700" cy="738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433A8B2D-4130-8541-95ED-7A2C2C26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6034088"/>
            <a:ext cx="402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</a:rPr>
              <a:t>Subject</a:t>
            </a:r>
            <a:r>
              <a:rPr lang="en-GB" altLang="en-US" sz="1800">
                <a:solidFill>
                  <a:srgbClr val="000000"/>
                </a:solidFill>
              </a:rPr>
              <a:t>: </a:t>
            </a:r>
            <a:r>
              <a:rPr lang="en-GB" altLang="en-US" sz="2400">
                <a:solidFill>
                  <a:srgbClr val="000000"/>
                </a:solidFill>
              </a:rPr>
              <a:t>English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12AB6-38FB-654C-B399-336ACF8D6AB8}"/>
              </a:ext>
            </a:extLst>
          </p:cNvPr>
          <p:cNvSpPr/>
          <p:nvPr/>
        </p:nvSpPr>
        <p:spPr>
          <a:xfrm>
            <a:off x="188913" y="165100"/>
            <a:ext cx="7594600" cy="7000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9" name="TextBox 8">
            <a:extLst>
              <a:ext uri="{FF2B5EF4-FFF2-40B4-BE49-F238E27FC236}">
                <a16:creationId xmlns:a16="http://schemas.microsoft.com/office/drawing/2014/main" id="{0E665214-D9DC-DF46-AA28-D9472B88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22250"/>
            <a:ext cx="742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u="sng" dirty="0">
                <a:solidFill>
                  <a:srgbClr val="000000"/>
                </a:solidFill>
              </a:rPr>
              <a:t>Date: 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Thursday 21</a:t>
            </a:r>
            <a:r>
              <a:rPr lang="en-GB" altLang="en-US" sz="3200" u="sng" baseline="30000" dirty="0" smtClean="0">
                <a:solidFill>
                  <a:srgbClr val="000000"/>
                </a:solidFill>
              </a:rPr>
              <a:t>st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  January 2021</a:t>
            </a:r>
            <a:endParaRPr lang="en-GB" altLang="en-US" sz="1800" u="sng" dirty="0">
              <a:solidFill>
                <a:srgbClr val="000000"/>
              </a:solidFill>
            </a:endParaRPr>
          </a:p>
        </p:txBody>
      </p:sp>
      <p:pic>
        <p:nvPicPr>
          <p:cNvPr id="3080" name="Picture 9">
            <a:extLst>
              <a:ext uri="{FF2B5EF4-FFF2-40B4-BE49-F238E27FC236}">
                <a16:creationId xmlns:a16="http://schemas.microsoft.com/office/drawing/2014/main" id="{48DB0408-3FBE-4542-9E8E-D44B5268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728788"/>
            <a:ext cx="22193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685BB1-0FDC-2C4E-88C4-758F9F85D7C3}"/>
              </a:ext>
            </a:extLst>
          </p:cNvPr>
          <p:cNvSpPr/>
          <p:nvPr/>
        </p:nvSpPr>
        <p:spPr>
          <a:xfrm>
            <a:off x="569913" y="2835275"/>
            <a:ext cx="10612437" cy="1754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89B41-3B2E-A14F-B21B-D71C1C1D0CEB}"/>
              </a:ext>
            </a:extLst>
          </p:cNvPr>
          <p:cNvSpPr txBox="1"/>
          <p:nvPr/>
        </p:nvSpPr>
        <p:spPr>
          <a:xfrm>
            <a:off x="569871" y="2854192"/>
            <a:ext cx="1061265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u="sng" dirty="0">
                <a:solidFill>
                  <a:prstClr val="black"/>
                </a:solidFill>
                <a:latin typeface="Calibri" panose="020F0502020204030204"/>
              </a:rPr>
              <a:t>LO: To be able to </a:t>
            </a:r>
            <a:r>
              <a:rPr lang="en-GB" sz="4000" u="sng" dirty="0" smtClean="0">
                <a:solidFill>
                  <a:prstClr val="black"/>
                </a:solidFill>
              </a:rPr>
              <a:t>write a paragraph about appearance. 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083" name="Picture 13">
            <a:extLst>
              <a:ext uri="{FF2B5EF4-FFF2-40B4-BE49-F238E27FC236}">
                <a16:creationId xmlns:a16="http://schemas.microsoft.com/office/drawing/2014/main" id="{19C9197C-26D6-EB44-86CA-9D132ABC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5962650"/>
            <a:ext cx="83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>
            <a:extLst>
              <a:ext uri="{FF2B5EF4-FFF2-40B4-BE49-F238E27FC236}">
                <a16:creationId xmlns:a16="http://schemas.microsoft.com/office/drawing/2014/main" id="{27DC183B-6D1A-AE4F-8FC5-AD92E926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70588"/>
            <a:ext cx="588962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55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Read, copy, cover, spell today’s spellings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08364" y="1718397"/>
            <a:ext cx="1845633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yacht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5019" y="1690688"/>
            <a:ext cx="27515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stomach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recognise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4586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66074" y="3913437"/>
            <a:ext cx="1825092" cy="875917"/>
            <a:chOff x="9625380" y="4579193"/>
            <a:chExt cx="2024743" cy="875917"/>
          </a:xfrm>
        </p:grpSpPr>
        <p:sp>
          <p:nvSpPr>
            <p:cNvPr id="10" name="TextBox 9"/>
            <p:cNvSpPr txBox="1"/>
            <p:nvPr/>
          </p:nvSpPr>
          <p:spPr>
            <a:xfrm>
              <a:off x="9625380" y="4931890"/>
              <a:ext cx="202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me 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9795198" y="4579193"/>
              <a:ext cx="1018902" cy="35269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7819" y="6190229"/>
            <a:ext cx="1179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GB" dirty="0" smtClean="0">
                <a:solidFill>
                  <a:prstClr val="black"/>
                </a:solidFill>
                <a:hlinkClick r:id="rId2"/>
              </a:rPr>
              <a:t>classroom.thenational.academy/lessons/to-write-the-paragraph-on-appearance-68wk2e?activity=video&amp;step=1</a:t>
            </a:r>
            <a:endParaRPr lang="en-GB" dirty="0" smtClean="0">
              <a:solidFill>
                <a:prstClr val="black"/>
              </a:solidFill>
            </a:endParaRPr>
          </a:p>
          <a:p>
            <a:pPr lvl="0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3849" y="368531"/>
          <a:ext cx="1036882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2241">
                  <a:extLst>
                    <a:ext uri="{9D8B030D-6E8A-4147-A177-3AD203B41FA5}">
                      <a16:colId xmlns:a16="http://schemas.microsoft.com/office/drawing/2014/main" val="1354802228"/>
                    </a:ext>
                  </a:extLst>
                </a:gridCol>
                <a:gridCol w="6796585">
                  <a:extLst>
                    <a:ext uri="{9D8B030D-6E8A-4147-A177-3AD203B41FA5}">
                      <a16:colId xmlns:a16="http://schemas.microsoft.com/office/drawing/2014/main" val="1685002319"/>
                    </a:ext>
                  </a:extLst>
                </a:gridCol>
              </a:tblGrid>
              <a:tr h="171820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You will need: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endParaRPr lang="en-GB" baseline="0" dirty="0" smtClean="0"/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A pen or pencil (unless using a computer).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GB" baseline="0" dirty="0" smtClean="0"/>
                        <a:t>Something to write on or type on.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You can</a:t>
                      </a:r>
                      <a:r>
                        <a:rPr lang="en-GB" baseline="0" dirty="0" smtClean="0">
                          <a:solidFill>
                            <a:srgbClr val="252A98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252A98"/>
                          </a:solidFill>
                        </a:rPr>
                        <a:t>complete this task by: </a:t>
                      </a:r>
                    </a:p>
                    <a:p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email in a picture of your work. </a:t>
                      </a:r>
                      <a:endParaRPr lang="en-GB" dirty="0" smtClean="0"/>
                    </a:p>
                    <a:p>
                      <a:pPr marL="342900" indent="-342900">
                        <a:buFontTx/>
                        <a:buAutoNum type="arabicParenR"/>
                      </a:pPr>
                      <a:r>
                        <a:rPr lang="en-GB" dirty="0" smtClean="0"/>
                        <a:t>Writing tasks in a Word document </a:t>
                      </a:r>
                      <a:r>
                        <a:rPr lang="en-GB" baseline="0" dirty="0" smtClean="0"/>
                        <a:t>and email a copy of your work.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en-GB" dirty="0" smtClean="0"/>
                        <a:t>Writing tasks on a piece of paper</a:t>
                      </a:r>
                      <a:r>
                        <a:rPr lang="en-GB" baseline="0" dirty="0" smtClean="0"/>
                        <a:t> and using the Friday drop box. 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74877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Email completed work to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trailblazerspupils@gmail.com</a:t>
                      </a:r>
                      <a:endParaRPr lang="en-GB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dirty="0" smtClean="0"/>
                        <a:t>or</a:t>
                      </a:r>
                      <a:r>
                        <a:rPr lang="en-GB" baseline="0" dirty="0" smtClean="0"/>
                        <a:t> use the drop box on Friday.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>
                        <a:buFontTx/>
                        <a:buAutoNum type="arabicParenR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874727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816" y="2845175"/>
            <a:ext cx="5515745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91" y="466460"/>
            <a:ext cx="10606443" cy="4285649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745674" y="4752109"/>
            <a:ext cx="4197926" cy="1607127"/>
          </a:xfrm>
          <a:prstGeom prst="cloudCallout">
            <a:avLst>
              <a:gd name="adj1" fmla="val -80416"/>
              <a:gd name="adj2" fmla="val 193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 smtClean="0">
                <a:solidFill>
                  <a:schemeClr val="tx1"/>
                </a:solidFill>
              </a:rPr>
              <a:t>Viewpoint word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In class, you will have used lots of them but we call them adverb openers.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51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09" y="621013"/>
            <a:ext cx="10862465" cy="46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01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102" y="1118865"/>
            <a:ext cx="4267796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45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5" y="471055"/>
            <a:ext cx="10313797" cy="52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67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35" y="1166497"/>
            <a:ext cx="9345329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1" y="1128391"/>
            <a:ext cx="8726118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1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" y="937713"/>
            <a:ext cx="10848109" cy="5176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64" y="484909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974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83" y="1031866"/>
            <a:ext cx="11253117" cy="5202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64" y="484909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825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9" y="1438824"/>
            <a:ext cx="8964276" cy="4534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55" y="678873"/>
            <a:ext cx="215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Independent writing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16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1" y="493712"/>
            <a:ext cx="11006305" cy="47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1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98" y="1085523"/>
            <a:ext cx="9335803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8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Write two paragraphs about appearance for your non-chronological report, using the notes and lessons over the past two weeks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797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77"/>
            <a:ext cx="10515600" cy="1325563"/>
          </a:xfrm>
        </p:spPr>
        <p:txBody>
          <a:bodyPr/>
          <a:lstStyle/>
          <a:p>
            <a:r>
              <a:rPr lang="en-GB" dirty="0" smtClean="0"/>
              <a:t>Reading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9511"/>
            <a:ext cx="10515600" cy="54769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Now that you have finished your main task, please enjoy some reading time.</a:t>
            </a:r>
          </a:p>
          <a:p>
            <a:pPr marL="0" indent="0">
              <a:buNone/>
            </a:pPr>
            <a:r>
              <a:rPr lang="en-GB" dirty="0" smtClean="0"/>
              <a:t>You can read to yourself, an adult or sibling.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can be done by logging on to your myON account, picking a book or magazine and enjoying at least 15 minutes reading time.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www.myon.co.uk/login/index.html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Remember that your login is your first name and first letter of your surname then password: </a:t>
            </a:r>
            <a:endParaRPr lang="en-GB" dirty="0"/>
          </a:p>
          <a:p>
            <a:pPr marL="0" indent="0">
              <a:buNone/>
            </a:pPr>
            <a:r>
              <a:rPr lang="en-GB" dirty="0" err="1" smtClean="0"/>
              <a:t>harryp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password1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Please email </a:t>
            </a:r>
            <a:r>
              <a:rPr lang="en-GB" u="sng" dirty="0" smtClean="0">
                <a:hlinkClick r:id="rId3"/>
              </a:rPr>
              <a:t>trailblazerspupils@gmail.com</a:t>
            </a:r>
            <a:r>
              <a:rPr lang="en-GB" u="sng" dirty="0" smtClean="0"/>
              <a:t> </a:t>
            </a:r>
            <a:r>
              <a:rPr lang="en-GB" dirty="0"/>
              <a:t> </a:t>
            </a:r>
            <a:r>
              <a:rPr lang="en-GB" dirty="0" smtClean="0"/>
              <a:t>if you have any login issues.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00" y="4609048"/>
            <a:ext cx="2543100" cy="11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31D56-1710-1A4D-B6F8-02ACF4F89631}"/>
              </a:ext>
            </a:extLst>
          </p:cNvPr>
          <p:cNvSpPr/>
          <p:nvPr/>
        </p:nvSpPr>
        <p:spPr>
          <a:xfrm>
            <a:off x="106363" y="90488"/>
            <a:ext cx="11979275" cy="6648450"/>
          </a:xfrm>
          <a:prstGeom prst="rect">
            <a:avLst/>
          </a:prstGeom>
          <a:solidFill>
            <a:srgbClr val="CC66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822C295-FC3F-7049-B387-E9128195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986463"/>
            <a:ext cx="58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977A2-79CA-EB48-99F6-916FBA4E1A2A}"/>
              </a:ext>
            </a:extLst>
          </p:cNvPr>
          <p:cNvSpPr/>
          <p:nvPr/>
        </p:nvSpPr>
        <p:spPr>
          <a:xfrm>
            <a:off x="188913" y="5905500"/>
            <a:ext cx="5473700" cy="738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7" name="TextBox 6">
            <a:extLst>
              <a:ext uri="{FF2B5EF4-FFF2-40B4-BE49-F238E27FC236}">
                <a16:creationId xmlns:a16="http://schemas.microsoft.com/office/drawing/2014/main" id="{433A8B2D-4130-8541-95ED-7A2C2C26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6034088"/>
            <a:ext cx="402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</a:rPr>
              <a:t>Subject</a:t>
            </a:r>
            <a:r>
              <a:rPr lang="en-GB" altLang="en-US" sz="1800">
                <a:solidFill>
                  <a:srgbClr val="000000"/>
                </a:solidFill>
              </a:rPr>
              <a:t>: </a:t>
            </a:r>
            <a:r>
              <a:rPr lang="en-GB" altLang="en-US" sz="2400">
                <a:solidFill>
                  <a:srgbClr val="000000"/>
                </a:solidFill>
              </a:rPr>
              <a:t>English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12AB6-38FB-654C-B399-336ACF8D6AB8}"/>
              </a:ext>
            </a:extLst>
          </p:cNvPr>
          <p:cNvSpPr/>
          <p:nvPr/>
        </p:nvSpPr>
        <p:spPr>
          <a:xfrm>
            <a:off x="188913" y="165100"/>
            <a:ext cx="7594600" cy="7000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79" name="TextBox 8">
            <a:extLst>
              <a:ext uri="{FF2B5EF4-FFF2-40B4-BE49-F238E27FC236}">
                <a16:creationId xmlns:a16="http://schemas.microsoft.com/office/drawing/2014/main" id="{0E665214-D9DC-DF46-AA28-D9472B88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22250"/>
            <a:ext cx="742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u="sng" dirty="0">
                <a:solidFill>
                  <a:srgbClr val="000000"/>
                </a:solidFill>
              </a:rPr>
              <a:t>Date: 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Friday 22</a:t>
            </a:r>
            <a:r>
              <a:rPr lang="en-GB" altLang="en-US" sz="3200" u="sng" baseline="30000" dirty="0" smtClean="0">
                <a:solidFill>
                  <a:srgbClr val="000000"/>
                </a:solidFill>
              </a:rPr>
              <a:t>nd</a:t>
            </a:r>
            <a:r>
              <a:rPr lang="en-GB" altLang="en-US" sz="3200" u="sng" dirty="0" smtClean="0">
                <a:solidFill>
                  <a:srgbClr val="000000"/>
                </a:solidFill>
              </a:rPr>
              <a:t> January </a:t>
            </a:r>
            <a:r>
              <a:rPr lang="en-GB" altLang="en-US" sz="3200" u="sng" dirty="0">
                <a:solidFill>
                  <a:srgbClr val="000000"/>
                </a:solidFill>
              </a:rPr>
              <a:t>2021	</a:t>
            </a:r>
            <a:endParaRPr lang="en-GB" altLang="en-US" sz="1800" u="sng" dirty="0">
              <a:solidFill>
                <a:srgbClr val="000000"/>
              </a:solidFill>
            </a:endParaRPr>
          </a:p>
        </p:txBody>
      </p:sp>
      <p:pic>
        <p:nvPicPr>
          <p:cNvPr id="3080" name="Picture 9">
            <a:extLst>
              <a:ext uri="{FF2B5EF4-FFF2-40B4-BE49-F238E27FC236}">
                <a16:creationId xmlns:a16="http://schemas.microsoft.com/office/drawing/2014/main" id="{48DB0408-3FBE-4542-9E8E-D44B5268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728788"/>
            <a:ext cx="22193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685BB1-0FDC-2C4E-88C4-758F9F85D7C3}"/>
              </a:ext>
            </a:extLst>
          </p:cNvPr>
          <p:cNvSpPr/>
          <p:nvPr/>
        </p:nvSpPr>
        <p:spPr>
          <a:xfrm>
            <a:off x="569913" y="2835275"/>
            <a:ext cx="10612437" cy="17541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89B41-3B2E-A14F-B21B-D71C1C1D0CEB}"/>
              </a:ext>
            </a:extLst>
          </p:cNvPr>
          <p:cNvSpPr txBox="1"/>
          <p:nvPr/>
        </p:nvSpPr>
        <p:spPr>
          <a:xfrm>
            <a:off x="569871" y="2854192"/>
            <a:ext cx="1061265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00" u="sng" dirty="0">
                <a:solidFill>
                  <a:prstClr val="black"/>
                </a:solidFill>
                <a:latin typeface="Calibri" panose="020F0502020204030204"/>
              </a:rPr>
              <a:t>LO: To be able to </a:t>
            </a:r>
            <a:r>
              <a:rPr lang="en-GB" sz="4000" u="sng" dirty="0">
                <a:solidFill>
                  <a:prstClr val="black"/>
                </a:solidFill>
              </a:rPr>
              <a:t>use apostrophe </a:t>
            </a:r>
            <a:r>
              <a:rPr lang="en-GB" sz="4000" u="sng" dirty="0">
                <a:solidFill>
                  <a:prstClr val="black"/>
                </a:solidFill>
                <a:latin typeface="Calibri" panose="020F0502020204030204"/>
              </a:rPr>
              <a:t>for plural possession.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083" name="Picture 13">
            <a:extLst>
              <a:ext uri="{FF2B5EF4-FFF2-40B4-BE49-F238E27FC236}">
                <a16:creationId xmlns:a16="http://schemas.microsoft.com/office/drawing/2014/main" id="{19C9197C-26D6-EB44-86CA-9D132ABC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5962650"/>
            <a:ext cx="833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>
            <a:extLst>
              <a:ext uri="{FF2B5EF4-FFF2-40B4-BE49-F238E27FC236}">
                <a16:creationId xmlns:a16="http://schemas.microsoft.com/office/drawing/2014/main" id="{27DC183B-6D1A-AE4F-8FC5-AD92E926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70588"/>
            <a:ext cx="588962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53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04" y="671732"/>
            <a:ext cx="10823442" cy="34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Read, copy, cover, spell today’s spellings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08364" y="1718397"/>
            <a:ext cx="1845633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yacht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5019" y="1690688"/>
            <a:ext cx="27515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stomach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recognise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8749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445A-FB9B-874E-8ED3-2D9A5401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-104775"/>
            <a:ext cx="10515600" cy="1325563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7D62A-4D2B-FA4D-A2B4-EC931AA51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07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Punctuate the following sentences: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	The cats tail is black.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Liams</a:t>
            </a:r>
            <a:r>
              <a:rPr lang="en-GB" dirty="0"/>
              <a:t> eyes are blue.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That girls car is red.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The park is next to </a:t>
            </a:r>
            <a:r>
              <a:rPr lang="en-GB" dirty="0" err="1"/>
              <a:t>Karens</a:t>
            </a:r>
            <a:r>
              <a:rPr lang="en-GB" dirty="0"/>
              <a:t> house.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E3CA6A-BB21-0143-A3A8-551030E9D2AD}"/>
              </a:ext>
            </a:extLst>
          </p:cNvPr>
          <p:cNvSpPr/>
          <p:nvPr/>
        </p:nvSpPr>
        <p:spPr>
          <a:xfrm>
            <a:off x="103909" y="76200"/>
            <a:ext cx="11984182" cy="67056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85680C55-955D-C04E-83CE-5FE12CDC8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96" y="230188"/>
            <a:ext cx="825067" cy="8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98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445A-FB9B-874E-8ED3-2D9A5401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-104775"/>
            <a:ext cx="10515600" cy="1325563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7D62A-4D2B-FA4D-A2B4-EC931AA51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07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Punctuate the following sentences: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	The cat</a:t>
            </a:r>
            <a:r>
              <a:rPr lang="en-GB" dirty="0">
                <a:solidFill>
                  <a:srgbClr val="FF0000"/>
                </a:solidFill>
              </a:rPr>
              <a:t>'</a:t>
            </a:r>
            <a:r>
              <a:rPr lang="en-GB" dirty="0"/>
              <a:t>s tail is black.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Liam</a:t>
            </a:r>
            <a:r>
              <a:rPr lang="en-GB" dirty="0">
                <a:solidFill>
                  <a:srgbClr val="FF0000"/>
                </a:solidFill>
              </a:rPr>
              <a:t>'</a:t>
            </a:r>
            <a:r>
              <a:rPr lang="en-GB" dirty="0"/>
              <a:t>s eyes are blue.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That girl</a:t>
            </a:r>
            <a:r>
              <a:rPr lang="en-GB" dirty="0">
                <a:solidFill>
                  <a:srgbClr val="FF0000"/>
                </a:solidFill>
              </a:rPr>
              <a:t>'</a:t>
            </a:r>
            <a:r>
              <a:rPr lang="en-GB" dirty="0"/>
              <a:t>s car is red.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The park is next to Karen</a:t>
            </a:r>
            <a:r>
              <a:rPr lang="en-GB" dirty="0">
                <a:solidFill>
                  <a:srgbClr val="FF0000"/>
                </a:solidFill>
              </a:rPr>
              <a:t>'</a:t>
            </a:r>
            <a:r>
              <a:rPr lang="en-GB" dirty="0"/>
              <a:t>s house.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E02B4A-CA03-BE41-9540-E37F0661FCB4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E3CA6A-BB21-0143-A3A8-551030E9D2AD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85680C55-955D-C04E-83CE-5FE12CDC8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9352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8806560-28A1-3E4D-8563-53CF82729D1A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E3CA6A-BB21-0143-A3A8-551030E9D2AD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85680C55-955D-C04E-83CE-5FE12CDC8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1FFD77-0BF7-5A4C-8D21-A66EA4EA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What is an apostrophe?</a:t>
            </a:r>
          </a:p>
          <a:p>
            <a:pPr marL="0" indent="0">
              <a:buNone/>
            </a:pPr>
            <a:r>
              <a:rPr lang="en-US" dirty="0"/>
              <a:t>It is a punctuation mark used to show possession.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does possession mean? </a:t>
            </a:r>
          </a:p>
          <a:p>
            <a:pPr marL="0" indent="0">
              <a:buNone/>
            </a:pPr>
            <a:r>
              <a:rPr lang="en-US" dirty="0"/>
              <a:t>Something that belongs to someone or something. E.g., Tree’s branches, Emily’s hand.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plural possession?</a:t>
            </a:r>
          </a:p>
          <a:p>
            <a:pPr marL="0" indent="0">
              <a:buNone/>
            </a:pPr>
            <a:r>
              <a:rPr lang="en-US" dirty="0"/>
              <a:t>This means something that belongs to many things. E.g., Men’s shoes, Boys’ ball.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9321F-387F-BF42-B38B-1DFE2BE54E9C}"/>
              </a:ext>
            </a:extLst>
          </p:cNvPr>
          <p:cNvSpPr txBox="1"/>
          <p:nvPr/>
        </p:nvSpPr>
        <p:spPr>
          <a:xfrm>
            <a:off x="4419600" y="953655"/>
            <a:ext cx="441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226473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71" y="10552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we are talking about more than one thing, we call this plural.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plural of man is men </a:t>
            </a:r>
          </a:p>
          <a:p>
            <a:pPr marL="0" indent="0">
              <a:buNone/>
            </a:pPr>
            <a:r>
              <a:rPr lang="en-US" dirty="0"/>
              <a:t>		 wolf is wolves</a:t>
            </a:r>
          </a:p>
          <a:p>
            <a:pPr marL="0" indent="0">
              <a:buNone/>
            </a:pPr>
            <a:r>
              <a:rPr lang="en-US" dirty="0"/>
              <a:t>		 country is countries </a:t>
            </a:r>
          </a:p>
          <a:p>
            <a:pPr marL="0" indent="0">
              <a:buNone/>
            </a:pPr>
            <a:r>
              <a:rPr lang="en-US" dirty="0"/>
              <a:t>		 child is children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31D25F-994C-914F-A48F-AEB4D66FD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2" r="21127" b="15724"/>
          <a:stretch/>
        </p:blipFill>
        <p:spPr>
          <a:xfrm>
            <a:off x="6119030" y="1895657"/>
            <a:ext cx="5522251" cy="30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4FB7F9-6C64-F346-9EBB-AB46E0353C88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90DA3C-3005-1E4B-89D7-FBEC6CC30FE4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5849866C-D213-D84A-86EC-4C048899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FB157-2CC1-C84C-83C5-A1F88BA0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129" y="642721"/>
            <a:ext cx="7445739" cy="7204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Write down the plural form for these nouns.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D5A179-D595-7A4F-AA15-91E505B1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31732"/>
              </p:ext>
            </p:extLst>
          </p:nvPr>
        </p:nvGraphicFramePr>
        <p:xfrm>
          <a:off x="2595797" y="1659556"/>
          <a:ext cx="7000404" cy="252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101">
                  <a:extLst>
                    <a:ext uri="{9D8B030D-6E8A-4147-A177-3AD203B41FA5}">
                      <a16:colId xmlns:a16="http://schemas.microsoft.com/office/drawing/2014/main" val="1633113053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390831605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1423476167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871800832"/>
                    </a:ext>
                  </a:extLst>
                </a:gridCol>
              </a:tblGrid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Woman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602687"/>
                  </a:ext>
                </a:extLst>
              </a:tr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752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311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4FB7F9-6C64-F346-9EBB-AB46E0353C88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90DA3C-3005-1E4B-89D7-FBEC6CC30FE4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5849866C-D213-D84A-86EC-4C048899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FB157-2CC1-C84C-83C5-A1F88BA0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129" y="642721"/>
            <a:ext cx="7445739" cy="7204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Write down the plural form for these nouns</a:t>
            </a:r>
          </a:p>
          <a:p>
            <a:pPr marL="0" indent="0" algn="ctr">
              <a:buNone/>
            </a:pPr>
            <a:r>
              <a:rPr lang="en-US" sz="3200" dirty="0"/>
              <a:t>Check your answers.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D5A179-D595-7A4F-AA15-91E505B1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776403"/>
              </p:ext>
            </p:extLst>
          </p:nvPr>
        </p:nvGraphicFramePr>
        <p:xfrm>
          <a:off x="2595797" y="1659556"/>
          <a:ext cx="7000404" cy="252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101">
                  <a:extLst>
                    <a:ext uri="{9D8B030D-6E8A-4147-A177-3AD203B41FA5}">
                      <a16:colId xmlns:a16="http://schemas.microsoft.com/office/drawing/2014/main" val="1633113053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390831605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1423476167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871800832"/>
                    </a:ext>
                  </a:extLst>
                </a:gridCol>
              </a:tblGrid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Women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Boys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602687"/>
                  </a:ext>
                </a:extLst>
              </a:tr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Boxes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752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572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27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want to show plural possession and the plural form of the noun </a:t>
            </a:r>
            <a:r>
              <a:rPr lang="en-US" b="1" u="sng" dirty="0"/>
              <a:t>ends in ‘s’, we put the apostrophe after the 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CE41E5-F8FC-924A-B057-74D6BB460571}"/>
              </a:ext>
            </a:extLst>
          </p:cNvPr>
          <p:cNvSpPr txBox="1"/>
          <p:nvPr/>
        </p:nvSpPr>
        <p:spPr>
          <a:xfrm>
            <a:off x="7058891" y="3026674"/>
            <a:ext cx="4557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alarms' ringing woke me up.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919478-54F7-CF42-8E5D-7EDFD706E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84"/>
          <a:stretch/>
        </p:blipFill>
        <p:spPr>
          <a:xfrm rot="20298046">
            <a:off x="1203042" y="2265242"/>
            <a:ext cx="2400517" cy="2804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909420-10C3-1946-BDE9-12F3C0494C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90093" l="9894" r="93051">
                        <a14:foregroundMark x1="12721" y1="26204" x2="27091" y2="42778"/>
                        <a14:foregroundMark x1="27091" y1="42778" x2="28033" y2="78241"/>
                        <a14:foregroundMark x1="46996" y1="64815" x2="68433" y2="52407"/>
                        <a14:foregroundMark x1="68433" y1="52407" x2="68669" y2="52130"/>
                        <a14:foregroundMark x1="21201" y1="11111" x2="21201" y2="11111"/>
                        <a14:foregroundMark x1="25324" y1="7500" x2="45701" y2="4815"/>
                        <a14:foregroundMark x1="45701" y1="4815" x2="66196" y2="5463"/>
                        <a14:foregroundMark x1="66196" y1="5463" x2="87397" y2="13519"/>
                        <a14:foregroundMark x1="27915" y1="55648" x2="53828" y2="55370"/>
                        <a14:foregroundMark x1="64547" y1="44537" x2="68316" y2="75926"/>
                        <a14:foregroundMark x1="69022" y1="80741" x2="36396" y2="73981"/>
                        <a14:foregroundMark x1="36396" y1="73981" x2="32273" y2="70741"/>
                        <a14:foregroundMark x1="73498" y1="82778" x2="49941" y2="85370"/>
                        <a14:foregroundMark x1="38398" y1="49815" x2="75265" y2="46852"/>
                        <a14:foregroundMark x1="72203" y1="46667" x2="75383" y2="68426"/>
                        <a14:foregroundMark x1="71614" y1="43056" x2="34393" y2="46944"/>
                        <a14:foregroundMark x1="30624" y1="42407" x2="60306" y2="40093"/>
                        <a14:foregroundMark x1="19670" y1="90185" x2="27326" y2="76111"/>
                        <a14:foregroundMark x1="80094" y1="89074" x2="76796" y2="77222"/>
                        <a14:foregroundMark x1="20495" y1="89352" x2="26502" y2="77407"/>
                        <a14:foregroundMark x1="77032" y1="6759" x2="62309" y2="8148"/>
                        <a14:foregroundMark x1="53004" y1="4907" x2="34747" y2="4167"/>
                        <a14:foregroundMark x1="32155" y1="4444" x2="14841" y2="12130"/>
                        <a14:foregroundMark x1="14841" y1="12130" x2="12132" y2="12407"/>
                        <a14:foregroundMark x1="50177" y1="3611" x2="72203" y2="4444"/>
                        <a14:foregroundMark x1="72203" y1="4444" x2="81037" y2="8889"/>
                        <a14:foregroundMark x1="87397" y1="24167" x2="89517" y2="27222"/>
                        <a14:foregroundMark x1="89399" y1="26389" x2="89399" y2="26389"/>
                        <a14:foregroundMark x1="91166" y1="27870" x2="93051" y2="30556"/>
                        <a14:foregroundMark x1="49117" y1="20741" x2="50883" y2="32778"/>
                      </a14:backgroundRemoval>
                    </a14:imgEffect>
                  </a14:imgLayer>
                </a14:imgProps>
              </a:ext>
            </a:extLst>
          </a:blip>
          <a:srcRect b="8284"/>
          <a:stretch/>
        </p:blipFill>
        <p:spPr>
          <a:xfrm rot="402714">
            <a:off x="3035897" y="2265243"/>
            <a:ext cx="2400517" cy="2804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99730-5BAE-D745-9EAB-53A7C58C4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9" b="90093" l="9894" r="93051">
                        <a14:foregroundMark x1="12721" y1="26204" x2="27091" y2="42778"/>
                        <a14:foregroundMark x1="27091" y1="42778" x2="28033" y2="78241"/>
                        <a14:foregroundMark x1="46996" y1="64815" x2="68433" y2="52407"/>
                        <a14:foregroundMark x1="68433" y1="52407" x2="68669" y2="52130"/>
                        <a14:foregroundMark x1="21201" y1="11111" x2="21201" y2="11111"/>
                        <a14:foregroundMark x1="25324" y1="7500" x2="45701" y2="4815"/>
                        <a14:foregroundMark x1="45701" y1="4815" x2="66196" y2="5463"/>
                        <a14:foregroundMark x1="66196" y1="5463" x2="87397" y2="13519"/>
                        <a14:foregroundMark x1="27915" y1="55648" x2="53828" y2="55370"/>
                        <a14:foregroundMark x1="64547" y1="44537" x2="68316" y2="75926"/>
                        <a14:foregroundMark x1="69022" y1="80741" x2="36396" y2="73981"/>
                        <a14:foregroundMark x1="36396" y1="73981" x2="32273" y2="70741"/>
                        <a14:foregroundMark x1="73498" y1="82778" x2="49941" y2="85370"/>
                        <a14:foregroundMark x1="38398" y1="49815" x2="75265" y2="46852"/>
                        <a14:foregroundMark x1="72203" y1="46667" x2="75383" y2="68426"/>
                        <a14:foregroundMark x1="71614" y1="43056" x2="34393" y2="46944"/>
                        <a14:foregroundMark x1="30624" y1="42407" x2="60306" y2="40093"/>
                        <a14:foregroundMark x1="19670" y1="90185" x2="27326" y2="76111"/>
                        <a14:foregroundMark x1="80094" y1="89074" x2="76796" y2="77222"/>
                        <a14:foregroundMark x1="20495" y1="89352" x2="26502" y2="77407"/>
                        <a14:foregroundMark x1="77032" y1="6759" x2="62309" y2="8148"/>
                        <a14:foregroundMark x1="53004" y1="4907" x2="34747" y2="4167"/>
                        <a14:foregroundMark x1="32155" y1="4444" x2="14841" y2="12130"/>
                        <a14:foregroundMark x1="14841" y1="12130" x2="12132" y2="12407"/>
                        <a14:foregroundMark x1="50177" y1="3611" x2="72203" y2="4444"/>
                        <a14:foregroundMark x1="72203" y1="4444" x2="81037" y2="8889"/>
                        <a14:foregroundMark x1="87397" y1="24167" x2="89517" y2="27222"/>
                        <a14:foregroundMark x1="89399" y1="26389" x2="89399" y2="26389"/>
                        <a14:foregroundMark x1="91166" y1="27870" x2="93051" y2="30556"/>
                        <a14:foregroundMark x1="49117" y1="20741" x2="50883" y2="32778"/>
                      </a14:backgroundRemoval>
                    </a14:imgEffect>
                  </a14:imgLayer>
                </a14:imgProps>
              </a:ext>
            </a:extLst>
          </a:blip>
          <a:srcRect b="8284"/>
          <a:stretch/>
        </p:blipFill>
        <p:spPr>
          <a:xfrm>
            <a:off x="1973285" y="2585004"/>
            <a:ext cx="2400517" cy="2804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DBD64-D877-3342-9DE1-7961D1EBA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90093" l="9894" r="93051">
                        <a14:foregroundMark x1="12721" y1="26204" x2="27091" y2="42778"/>
                        <a14:foregroundMark x1="27091" y1="42778" x2="28033" y2="78241"/>
                        <a14:foregroundMark x1="46996" y1="64815" x2="68433" y2="52407"/>
                        <a14:foregroundMark x1="68433" y1="52407" x2="68669" y2="52130"/>
                        <a14:foregroundMark x1="21201" y1="11111" x2="21201" y2="11111"/>
                        <a14:foregroundMark x1="25324" y1="7500" x2="45701" y2="4815"/>
                        <a14:foregroundMark x1="45701" y1="4815" x2="66196" y2="5463"/>
                        <a14:foregroundMark x1="66196" y1="5463" x2="87397" y2="13519"/>
                        <a14:foregroundMark x1="27915" y1="55648" x2="53828" y2="55370"/>
                        <a14:foregroundMark x1="64547" y1="44537" x2="68316" y2="75926"/>
                        <a14:foregroundMark x1="69022" y1="80741" x2="36396" y2="73981"/>
                        <a14:foregroundMark x1="36396" y1="73981" x2="32273" y2="70741"/>
                        <a14:foregroundMark x1="73498" y1="82778" x2="49941" y2="85370"/>
                        <a14:foregroundMark x1="38398" y1="49815" x2="75265" y2="46852"/>
                        <a14:foregroundMark x1="72203" y1="46667" x2="75383" y2="68426"/>
                        <a14:foregroundMark x1="71614" y1="43056" x2="34393" y2="46944"/>
                        <a14:foregroundMark x1="30624" y1="42407" x2="60306" y2="40093"/>
                        <a14:foregroundMark x1="19670" y1="90185" x2="27326" y2="76111"/>
                        <a14:foregroundMark x1="80094" y1="89074" x2="76796" y2="77222"/>
                        <a14:foregroundMark x1="20495" y1="89352" x2="26502" y2="77407"/>
                        <a14:foregroundMark x1="77032" y1="6759" x2="62309" y2="8148"/>
                        <a14:foregroundMark x1="53004" y1="4907" x2="34747" y2="4167"/>
                        <a14:foregroundMark x1="32155" y1="4444" x2="14841" y2="12130"/>
                        <a14:foregroundMark x1="14841" y1="12130" x2="12132" y2="12407"/>
                        <a14:foregroundMark x1="50177" y1="3611" x2="72203" y2="4444"/>
                        <a14:foregroundMark x1="72203" y1="4444" x2="81037" y2="8889"/>
                        <a14:foregroundMark x1="87397" y1="24167" x2="89517" y2="27222"/>
                        <a14:foregroundMark x1="89399" y1="26389" x2="89399" y2="26389"/>
                        <a14:foregroundMark x1="91166" y1="27870" x2="93051" y2="30556"/>
                        <a14:foregroundMark x1="49117" y1="20741" x2="50883" y2="32778"/>
                      </a14:backgroundRemoval>
                    </a14:imgEffect>
                  </a14:imgLayer>
                </a14:imgProps>
              </a:ext>
            </a:extLst>
          </a:blip>
          <a:srcRect b="8284"/>
          <a:stretch/>
        </p:blipFill>
        <p:spPr>
          <a:xfrm rot="914504">
            <a:off x="4065212" y="2649453"/>
            <a:ext cx="2400517" cy="28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68" y="7223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want to show plural possession and the plural form of the noun </a:t>
            </a:r>
            <a:r>
              <a:rPr lang="en-US" b="1" u="sng" dirty="0"/>
              <a:t>ends in ‘s’, we put the apostrophe after the 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B05C3E8-8B24-E449-A818-FCAB01577E70}"/>
              </a:ext>
            </a:extLst>
          </p:cNvPr>
          <p:cNvSpPr txBox="1"/>
          <p:nvPr/>
        </p:nvSpPr>
        <p:spPr>
          <a:xfrm>
            <a:off x="7186690" y="2974513"/>
            <a:ext cx="4629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books’ covers are red.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A62F1-56E1-4447-8155-D67DCB95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59" y="2023105"/>
            <a:ext cx="5046840" cy="38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21" y="6427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want to show plural possession and the plural form of the noun </a:t>
            </a:r>
            <a:r>
              <a:rPr lang="en-US" b="1" u="sng" dirty="0"/>
              <a:t>ends in ‘s’, we put the apostrophe after the 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54D07F-0D92-F143-80F6-7A8402C0D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82"/>
          <a:stretch/>
        </p:blipFill>
        <p:spPr>
          <a:xfrm>
            <a:off x="1818291" y="1864071"/>
            <a:ext cx="4267200" cy="415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4F43B-6D5C-0D45-901E-E8F3FE9025AF}"/>
              </a:ext>
            </a:extLst>
          </p:cNvPr>
          <p:cNvSpPr txBox="1"/>
          <p:nvPr/>
        </p:nvSpPr>
        <p:spPr>
          <a:xfrm>
            <a:off x="6849720" y="3227898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bees’ nest.</a:t>
            </a:r>
          </a:p>
        </p:txBody>
      </p:sp>
    </p:spTree>
    <p:extLst>
      <p:ext uri="{BB962C8B-B14F-4D97-AF65-F5344CB8AC3E}">
        <p14:creationId xmlns:p14="http://schemas.microsoft.com/office/powerpoint/2010/main" val="24410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19" y="298009"/>
            <a:ext cx="10626226" cy="47958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465128" y="4765964"/>
            <a:ext cx="3325090" cy="1607127"/>
          </a:xfrm>
          <a:prstGeom prst="cloudCallout">
            <a:avLst>
              <a:gd name="adj1" fmla="val -80416"/>
              <a:gd name="adj2" fmla="val 193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Why have I used capital letters for Central Asia?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33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want to show plural possession and the plural form of the noun </a:t>
            </a:r>
            <a:r>
              <a:rPr lang="en-US" b="1" u="sng" dirty="0"/>
              <a:t>doesn’t end in ‘s’, </a:t>
            </a:r>
            <a:r>
              <a:rPr lang="en-GB" b="1" u="sng" dirty="0"/>
              <a:t>add an apostrophe and then s.</a:t>
            </a:r>
            <a:endParaRPr lang="en-US" b="1" u="sn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68EDF7-205C-C145-B092-E0962F36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59" y="2169218"/>
            <a:ext cx="3975100" cy="306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A1858-4648-1446-97B2-982EA7E1ACA5}"/>
              </a:ext>
            </a:extLst>
          </p:cNvPr>
          <p:cNvSpPr txBox="1"/>
          <p:nvPr/>
        </p:nvSpPr>
        <p:spPr>
          <a:xfrm>
            <a:off x="7010400" y="3365976"/>
            <a:ext cx="269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Children’s toys </a:t>
            </a:r>
          </a:p>
        </p:txBody>
      </p:sp>
    </p:spTree>
    <p:extLst>
      <p:ext uri="{BB962C8B-B14F-4D97-AF65-F5344CB8AC3E}">
        <p14:creationId xmlns:p14="http://schemas.microsoft.com/office/powerpoint/2010/main" val="3140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4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want to show plural possession and the plural form of the noun </a:t>
            </a:r>
            <a:r>
              <a:rPr lang="en-US" b="1" u="sng" dirty="0"/>
              <a:t>doesn’t end in ‘s’, </a:t>
            </a:r>
            <a:r>
              <a:rPr lang="en-GB" b="1" u="sng" dirty="0"/>
              <a:t>add an apostrophe and then s.</a:t>
            </a:r>
            <a:endParaRPr lang="en-US" b="1" u="sn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4A1858-4648-1446-97B2-982EA7E1ACA5}"/>
              </a:ext>
            </a:extLst>
          </p:cNvPr>
          <p:cNvSpPr txBox="1"/>
          <p:nvPr/>
        </p:nvSpPr>
        <p:spPr>
          <a:xfrm>
            <a:off x="7340180" y="3380966"/>
            <a:ext cx="2716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Men’s muscles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19AF2-29FD-864F-893A-A7D7D02B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0" b="97778" l="625" r="64375">
                        <a14:foregroundMark x1="5417" y1="63056" x2="16667" y2="60833"/>
                        <a14:foregroundMark x1="16667" y1="60833" x2="6458" y2="84722"/>
                        <a14:foregroundMark x1="6458" y1="84722" x2="64375" y2="40000"/>
                        <a14:foregroundMark x1="64375" y1="40000" x2="40000" y2="82500"/>
                        <a14:foregroundMark x1="40000" y1="82500" x2="53750" y2="68889"/>
                        <a14:foregroundMark x1="53750" y1="68889" x2="49167" y2="83889"/>
                        <a14:foregroundMark x1="49167" y1="83889" x2="49167" y2="85556"/>
                        <a14:foregroundMark x1="55625" y1="81111" x2="417" y2="85278"/>
                        <a14:foregroundMark x1="417" y1="85278" x2="3333" y2="69444"/>
                        <a14:foregroundMark x1="3333" y1="69444" x2="10625" y2="88611"/>
                        <a14:foregroundMark x1="10625" y1="88611" x2="3333" y2="54167"/>
                        <a14:foregroundMark x1="3333" y1="54167" x2="2083" y2="63889"/>
                        <a14:foregroundMark x1="2083" y1="63889" x2="6458" y2="94722"/>
                        <a14:foregroundMark x1="6458" y1="94722" x2="625" y2="79722"/>
                        <a14:foregroundMark x1="2708" y1="77500" x2="36250" y2="77778"/>
                        <a14:foregroundMark x1="36250" y1="77778" x2="3125" y2="95556"/>
                        <a14:foregroundMark x1="63779" y1="84119" x2="65000" y2="83889"/>
                        <a14:foregroundMark x1="3125" y1="95556" x2="56761" y2="85443"/>
                        <a14:foregroundMark x1="56919" y1="86782" x2="42500" y2="91944"/>
                        <a14:foregroundMark x1="65000" y1="83889" x2="63803" y2="84318"/>
                        <a14:foregroundMark x1="42500" y1="91944" x2="63125" y2="97222"/>
                        <a14:foregroundMark x1="44583" y1="83889" x2="37292" y2="76389"/>
                        <a14:foregroundMark x1="37292" y1="76389" x2="33125" y2="97778"/>
                        <a14:foregroundMark x1="33125" y1="97778" x2="27917" y2="92222"/>
                        <a14:foregroundMark x1="27917" y1="92222" x2="27917" y2="92222"/>
                        <a14:foregroundMark x1="55208" y1="82778" x2="55208" y2="70556"/>
                        <a14:foregroundMark x1="55208" y1="70556" x2="61667" y2="58889"/>
                        <a14:foregroundMark x1="61667" y1="58889" x2="58125" y2="69167"/>
                        <a14:foregroundMark x1="58125" y1="69167" x2="57917" y2="66111"/>
                        <a14:foregroundMark x1="30625" y1="60833" x2="32917" y2="55833"/>
                        <a14:foregroundMark x1="13542" y1="56667" x2="6667" y2="56944"/>
                        <a14:foregroundMark x1="52292" y1="56944" x2="49167" y2="56944"/>
                        <a14:foregroundMark x1="47083" y1="53611" x2="51875" y2="53889"/>
                        <a14:backgroundMark x1="60000" y1="71667" x2="60000" y2="81389"/>
                        <a14:backgroundMark x1="60000" y1="82500" x2="60625" y2="87778"/>
                      </a14:backgroundRemoval>
                    </a14:imgEffect>
                  </a14:imgLayer>
                </a14:imgProps>
              </a:ext>
            </a:extLst>
          </a:blip>
          <a:srcRect t="51829" r="38268"/>
          <a:stretch/>
        </p:blipFill>
        <p:spPr>
          <a:xfrm>
            <a:off x="1928746" y="2412982"/>
            <a:ext cx="4781600" cy="279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494799" y="2659560"/>
            <a:ext cx="1263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5725917" y="2659559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bodies</a:t>
            </a:r>
          </a:p>
        </p:txBody>
      </p:sp>
    </p:spTree>
    <p:extLst>
      <p:ext uri="{BB962C8B-B14F-4D97-AF65-F5344CB8AC3E}">
        <p14:creationId xmlns:p14="http://schemas.microsoft.com/office/powerpoint/2010/main" val="24714380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498752" y="2659559"/>
            <a:ext cx="1404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bees</a:t>
            </a:r>
            <a:r>
              <a:rPr lang="en-US" sz="4400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5857460" y="2659558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bodies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3C67426B-AAF2-3743-9912-F2514F00F5E3}"/>
              </a:ext>
            </a:extLst>
          </p:cNvPr>
          <p:cNvSpPr/>
          <p:nvPr/>
        </p:nvSpPr>
        <p:spPr>
          <a:xfrm>
            <a:off x="234800" y="4872450"/>
            <a:ext cx="3422800" cy="1757576"/>
          </a:xfrm>
          <a:prstGeom prst="cloudCallout">
            <a:avLst>
              <a:gd name="adj1" fmla="val 64537"/>
              <a:gd name="adj2" fmla="val -8495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Because the word is plural and ends in ‘s’ we add an apostrophe after the ‘s’</a:t>
            </a:r>
          </a:p>
        </p:txBody>
      </p:sp>
    </p:spTree>
    <p:extLst>
      <p:ext uri="{BB962C8B-B14F-4D97-AF65-F5344CB8AC3E}">
        <p14:creationId xmlns:p14="http://schemas.microsoft.com/office/powerpoint/2010/main" val="2641609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553361" y="2659559"/>
            <a:ext cx="1562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petals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6096000" y="2659559"/>
            <a:ext cx="1638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colour</a:t>
            </a:r>
          </a:p>
        </p:txBody>
      </p:sp>
    </p:spTree>
    <p:extLst>
      <p:ext uri="{BB962C8B-B14F-4D97-AF65-F5344CB8AC3E}">
        <p14:creationId xmlns:p14="http://schemas.microsoft.com/office/powerpoint/2010/main" val="2768311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480163" y="2659559"/>
            <a:ext cx="1704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petals</a:t>
            </a:r>
            <a:r>
              <a:rPr lang="en-US" sz="4400" dirty="0">
                <a:solidFill>
                  <a:srgbClr val="FF0000"/>
                </a:solidFill>
              </a:rPr>
              <a:t>’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6096000" y="2659559"/>
            <a:ext cx="1638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colour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6BF0B326-9AC5-624C-AE2A-9AF59D696D1A}"/>
              </a:ext>
            </a:extLst>
          </p:cNvPr>
          <p:cNvSpPr/>
          <p:nvPr/>
        </p:nvSpPr>
        <p:spPr>
          <a:xfrm>
            <a:off x="234800" y="4872450"/>
            <a:ext cx="3422800" cy="1757576"/>
          </a:xfrm>
          <a:prstGeom prst="cloudCallout">
            <a:avLst>
              <a:gd name="adj1" fmla="val 64537"/>
              <a:gd name="adj2" fmla="val -8495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Because the word is plural and ends in ‘s’ we add an apostrophe after the ‘s’</a:t>
            </a:r>
          </a:p>
        </p:txBody>
      </p:sp>
    </p:spTree>
    <p:extLst>
      <p:ext uri="{BB962C8B-B14F-4D97-AF65-F5344CB8AC3E}">
        <p14:creationId xmlns:p14="http://schemas.microsoft.com/office/powerpoint/2010/main" val="6748895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161735" y="2659559"/>
            <a:ext cx="1766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6096000" y="2659559"/>
            <a:ext cx="1211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eyes</a:t>
            </a:r>
          </a:p>
        </p:txBody>
      </p:sp>
    </p:spTree>
    <p:extLst>
      <p:ext uri="{BB962C8B-B14F-4D97-AF65-F5344CB8AC3E}">
        <p14:creationId xmlns:p14="http://schemas.microsoft.com/office/powerpoint/2010/main" val="3690551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8B6FE2-6672-2140-8FFF-31E8870E89FB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43EBDB-CBCE-D046-BACC-29259B60D855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6F257BB-9A4A-E942-93B9-15737BD9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7BBDBB-3AB8-3441-88D1-73E5D18EF162}"/>
              </a:ext>
            </a:extLst>
          </p:cNvPr>
          <p:cNvSpPr txBox="1"/>
          <p:nvPr/>
        </p:nvSpPr>
        <p:spPr>
          <a:xfrm>
            <a:off x="591993" y="793645"/>
            <a:ext cx="550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you write the plural possession?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4995C-0A6B-944C-9121-55004B10F70B}"/>
              </a:ext>
            </a:extLst>
          </p:cNvPr>
          <p:cNvSpPr txBox="1"/>
          <p:nvPr/>
        </p:nvSpPr>
        <p:spPr>
          <a:xfrm>
            <a:off x="4001324" y="2659559"/>
            <a:ext cx="209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people</a:t>
            </a:r>
            <a:r>
              <a:rPr lang="en-US" sz="4400" dirty="0">
                <a:solidFill>
                  <a:srgbClr val="FF0000"/>
                </a:solidFill>
              </a:rPr>
              <a:t>’s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B6B9-213B-6842-942E-C753BBFE5A5C}"/>
              </a:ext>
            </a:extLst>
          </p:cNvPr>
          <p:cNvSpPr txBox="1"/>
          <p:nvPr/>
        </p:nvSpPr>
        <p:spPr>
          <a:xfrm>
            <a:off x="6096000" y="2659559"/>
            <a:ext cx="1211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eyes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E2FBCA4F-CE27-8B4E-9BC7-3AC3EAACBA15}"/>
              </a:ext>
            </a:extLst>
          </p:cNvPr>
          <p:cNvSpPr/>
          <p:nvPr/>
        </p:nvSpPr>
        <p:spPr>
          <a:xfrm>
            <a:off x="234800" y="4872450"/>
            <a:ext cx="3422800" cy="1757576"/>
          </a:xfrm>
          <a:prstGeom prst="cloudCallout">
            <a:avLst>
              <a:gd name="adj1" fmla="val 64537"/>
              <a:gd name="adj2" fmla="val -8495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Because the word is plural and doesn’t ends in ‘s’ we add an apostrophe and then the ‘s’</a:t>
            </a:r>
          </a:p>
        </p:txBody>
      </p:sp>
    </p:spTree>
    <p:extLst>
      <p:ext uri="{BB962C8B-B14F-4D97-AF65-F5344CB8AC3E}">
        <p14:creationId xmlns:p14="http://schemas.microsoft.com/office/powerpoint/2010/main" val="2458901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4FB7F9-6C64-F346-9EBB-AB46E0353C88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90DA3C-3005-1E4B-89D7-FBEC6CC30FE4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5849866C-D213-D84A-86EC-4C048899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FB157-2CC1-C84C-83C5-A1F88BA0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950" y="629313"/>
            <a:ext cx="9650098" cy="10302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Look at the nouns you wrote earlier. Can you write the plural possession?</a:t>
            </a:r>
          </a:p>
          <a:p>
            <a:pPr marL="0" indent="0" algn="ctr">
              <a:buNone/>
            </a:pPr>
            <a:endParaRPr lang="en-US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F56DC4-7A37-AC43-AD78-383C949A2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391662"/>
              </p:ext>
            </p:extLst>
          </p:nvPr>
        </p:nvGraphicFramePr>
        <p:xfrm>
          <a:off x="2595797" y="1876124"/>
          <a:ext cx="7000404" cy="252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101">
                  <a:extLst>
                    <a:ext uri="{9D8B030D-6E8A-4147-A177-3AD203B41FA5}">
                      <a16:colId xmlns:a16="http://schemas.microsoft.com/office/drawing/2014/main" val="1633113053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390831605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1423476167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871800832"/>
                    </a:ext>
                  </a:extLst>
                </a:gridCol>
              </a:tblGrid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Women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Boys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602687"/>
                  </a:ext>
                </a:extLst>
              </a:tr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Boxes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752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274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4FB7F9-6C64-F346-9EBB-AB46E0353C88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90DA3C-3005-1E4B-89D7-FBEC6CC30FE4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5849866C-D213-D84A-86EC-4C048899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FB157-2CC1-C84C-83C5-A1F88BA07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950" y="629313"/>
            <a:ext cx="9650098" cy="7204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Look at the plural nouns you wrote earlier. Can you write the plural possession?</a:t>
            </a:r>
          </a:p>
          <a:p>
            <a:pPr marL="0" indent="0" algn="ctr">
              <a:buNone/>
            </a:pPr>
            <a:endParaRPr lang="en-US" sz="32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D5A179-D595-7A4F-AA15-91E505B1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270333"/>
              </p:ext>
            </p:extLst>
          </p:nvPr>
        </p:nvGraphicFramePr>
        <p:xfrm>
          <a:off x="2595797" y="1659556"/>
          <a:ext cx="7000404" cy="252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101">
                  <a:extLst>
                    <a:ext uri="{9D8B030D-6E8A-4147-A177-3AD203B41FA5}">
                      <a16:colId xmlns:a16="http://schemas.microsoft.com/office/drawing/2014/main" val="1633113053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390831605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1423476167"/>
                    </a:ext>
                  </a:extLst>
                </a:gridCol>
                <a:gridCol w="1750101">
                  <a:extLst>
                    <a:ext uri="{9D8B030D-6E8A-4147-A177-3AD203B41FA5}">
                      <a16:colId xmlns:a16="http://schemas.microsoft.com/office/drawing/2014/main" val="2871800832"/>
                    </a:ext>
                  </a:extLst>
                </a:gridCol>
              </a:tblGrid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Women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’s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Boys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602687"/>
                  </a:ext>
                </a:extLst>
              </a:tr>
              <a:tr h="12606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Dogs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Boxes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Apples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Leaves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’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752467"/>
                  </a:ext>
                </a:extLst>
              </a:tr>
            </a:tbl>
          </a:graphicData>
        </a:graphic>
      </p:graphicFrame>
      <p:sp>
        <p:nvSpPr>
          <p:cNvPr id="7" name="Cloud Callout 6">
            <a:extLst>
              <a:ext uri="{FF2B5EF4-FFF2-40B4-BE49-F238E27FC236}">
                <a16:creationId xmlns:a16="http://schemas.microsoft.com/office/drawing/2014/main" id="{673CFD70-172C-7645-8251-6AA5EC5AEF56}"/>
              </a:ext>
            </a:extLst>
          </p:cNvPr>
          <p:cNvSpPr/>
          <p:nvPr/>
        </p:nvSpPr>
        <p:spPr>
          <a:xfrm>
            <a:off x="234800" y="4872450"/>
            <a:ext cx="3226857" cy="1757576"/>
          </a:xfrm>
          <a:prstGeom prst="cloudCallout">
            <a:avLst>
              <a:gd name="adj1" fmla="val 18938"/>
              <a:gd name="adj2" fmla="val -12343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Women is the only plural noun that doesn’t end in ‘s’, so we add the apostrophe then the s. </a:t>
            </a:r>
          </a:p>
        </p:txBody>
      </p:sp>
    </p:spTree>
    <p:extLst>
      <p:ext uri="{BB962C8B-B14F-4D97-AF65-F5344CB8AC3E}">
        <p14:creationId xmlns:p14="http://schemas.microsoft.com/office/powerpoint/2010/main" val="50652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5" y="346904"/>
            <a:ext cx="10665201" cy="52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2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How can we show…</a:t>
            </a:r>
          </a:p>
          <a:p>
            <a:pPr marL="0" indent="0">
              <a:buNone/>
            </a:pPr>
            <a:endParaRPr lang="en-US" sz="3200" b="1" u="sng" dirty="0"/>
          </a:p>
          <a:p>
            <a:pPr marL="0" indent="0">
              <a:buNone/>
            </a:pPr>
            <a:r>
              <a:rPr lang="en-US" dirty="0"/>
              <a:t>The leaves that belong to the trees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paws that belong to the dogs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books that belong to the children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E23E1E-77C1-574D-BFB4-171DBFBC4B8E}"/>
              </a:ext>
            </a:extLst>
          </p:cNvPr>
          <p:cNvCxnSpPr/>
          <p:nvPr/>
        </p:nvCxnSpPr>
        <p:spPr>
          <a:xfrm>
            <a:off x="6327561" y="2413000"/>
            <a:ext cx="8128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79F7A-E184-E24E-B968-C2B058056D7D}"/>
              </a:ext>
            </a:extLst>
          </p:cNvPr>
          <p:cNvCxnSpPr/>
          <p:nvPr/>
        </p:nvCxnSpPr>
        <p:spPr>
          <a:xfrm>
            <a:off x="6327561" y="3429000"/>
            <a:ext cx="8128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15E28D-F7B0-7C42-8626-595F289269DE}"/>
              </a:ext>
            </a:extLst>
          </p:cNvPr>
          <p:cNvCxnSpPr/>
          <p:nvPr/>
        </p:nvCxnSpPr>
        <p:spPr>
          <a:xfrm>
            <a:off x="6399750" y="4478044"/>
            <a:ext cx="8128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A17A25-EB4B-A848-A810-E896AF1D3BDB}"/>
              </a:ext>
            </a:extLst>
          </p:cNvPr>
          <p:cNvSpPr txBox="1"/>
          <p:nvPr/>
        </p:nvSpPr>
        <p:spPr>
          <a:xfrm>
            <a:off x="7358966" y="2068314"/>
            <a:ext cx="2565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trees’ leaves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EE074-6EA5-234A-959F-4D972B08C8E3}"/>
              </a:ext>
            </a:extLst>
          </p:cNvPr>
          <p:cNvSpPr txBox="1"/>
          <p:nvPr/>
        </p:nvSpPr>
        <p:spPr>
          <a:xfrm>
            <a:off x="7358966" y="3078047"/>
            <a:ext cx="2365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dogs’ paws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36DEE-9B21-C749-B45E-4BFD659B4EDA}"/>
              </a:ext>
            </a:extLst>
          </p:cNvPr>
          <p:cNvSpPr txBox="1"/>
          <p:nvPr/>
        </p:nvSpPr>
        <p:spPr>
          <a:xfrm>
            <a:off x="7358966" y="4162310"/>
            <a:ext cx="309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children’s books</a:t>
            </a:r>
          </a:p>
        </p:txBody>
      </p:sp>
    </p:spTree>
    <p:extLst>
      <p:ext uri="{BB962C8B-B14F-4D97-AF65-F5344CB8AC3E}">
        <p14:creationId xmlns:p14="http://schemas.microsoft.com/office/powerpoint/2010/main" val="29670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25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/>
              <a:t>Have a look at the sentences below. Are they punctuated correctly?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horses neighs’ could be heard from miles away.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birds’ wings flapped in the wind.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The fairies' wings were iridescent.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Fish got caught in the </a:t>
            </a:r>
            <a:r>
              <a:rPr lang="en-GB" dirty="0" err="1"/>
              <a:t>mens</a:t>
            </a:r>
            <a:r>
              <a:rPr lang="en-GB" dirty="0"/>
              <a:t>’ nets.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E6868D-0023-094F-B3B6-465C51B2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395" y="3559643"/>
            <a:ext cx="567605" cy="650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B78B5-6EE6-8740-B461-502FF8C21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0588"/>
            <a:ext cx="567605" cy="650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8ED223-3C2B-9643-B348-F9AF7D6F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6" b="91315" l="4884" r="91163">
                        <a14:foregroundMark x1="20814" y1="10253" x2="11744" y2="10012"/>
                        <a14:foregroundMark x1="11744" y1="10012" x2="17791" y2="16405"/>
                        <a14:foregroundMark x1="10465" y1="16043" x2="4884" y2="15078"/>
                        <a14:foregroundMark x1="4884" y1="14234" x2="4884" y2="14234"/>
                        <a14:foregroundMark x1="83953" y1="11098" x2="82674" y2="11942"/>
                        <a14:foregroundMark x1="81395" y1="11580" x2="91163" y2="7117"/>
                        <a14:foregroundMark x1="17791" y1="91315" x2="17791" y2="7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3406" y="4633590"/>
            <a:ext cx="417581" cy="402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D1188-5CB9-3C45-907C-8D02B220E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96" b="91315" l="4884" r="91163">
                        <a14:foregroundMark x1="20814" y1="10253" x2="11744" y2="10012"/>
                        <a14:foregroundMark x1="11744" y1="10012" x2="17791" y2="16405"/>
                        <a14:foregroundMark x1="10465" y1="16043" x2="4884" y2="15078"/>
                        <a14:foregroundMark x1="4884" y1="14234" x2="4884" y2="14234"/>
                        <a14:foregroundMark x1="83953" y1="11098" x2="82674" y2="11942"/>
                        <a14:foregroundMark x1="81395" y1="11580" x2="91163" y2="7117"/>
                        <a14:foregroundMark x1="17791" y1="91315" x2="17791" y2="73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637" y="2043435"/>
            <a:ext cx="399352" cy="3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2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know that the sentences below are punctuated incorrectly. Write the sentence out using the apostrophe correctly.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horses neighs’ could be heard from miles away.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Fish got caught in the </a:t>
            </a:r>
            <a:r>
              <a:rPr lang="en-GB" dirty="0" err="1"/>
              <a:t>mens</a:t>
            </a:r>
            <a:r>
              <a:rPr lang="en-GB" dirty="0"/>
              <a:t>’ nets.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80912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24C6-3937-4743-B32F-CE967275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2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know that the sentences below are punctuated incorrectly. Write the sentence out using the apostrophe correctly.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horses</a:t>
            </a:r>
            <a:r>
              <a:rPr lang="en-US" dirty="0">
                <a:solidFill>
                  <a:srgbClr val="FF0000"/>
                </a:solidFill>
              </a:rPr>
              <a:t>’</a:t>
            </a:r>
            <a:r>
              <a:rPr lang="en-US" dirty="0"/>
              <a:t> neighs could be heard from miles away.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Fish got caught in the men</a:t>
            </a:r>
            <a:r>
              <a:rPr lang="en-GB" dirty="0">
                <a:solidFill>
                  <a:srgbClr val="FF0000"/>
                </a:solidFill>
              </a:rPr>
              <a:t>’s</a:t>
            </a:r>
            <a:r>
              <a:rPr lang="en-GB" dirty="0"/>
              <a:t> nets.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39338-D87B-0C45-A4A5-2AE6F81C4B7E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1476F3-F913-274A-B8F9-0978929F338A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D49E2709-A8A0-3E4E-94B5-EB4C32D0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loud Callout 1">
            <a:extLst>
              <a:ext uri="{FF2B5EF4-FFF2-40B4-BE49-F238E27FC236}">
                <a16:creationId xmlns:a16="http://schemas.microsoft.com/office/drawing/2014/main" id="{1B11FE79-63D6-CA48-BED5-242F9243F634}"/>
              </a:ext>
            </a:extLst>
          </p:cNvPr>
          <p:cNvSpPr/>
          <p:nvPr/>
        </p:nvSpPr>
        <p:spPr>
          <a:xfrm>
            <a:off x="7015656" y="3840732"/>
            <a:ext cx="4705290" cy="2544916"/>
          </a:xfrm>
          <a:prstGeom prst="cloudCallout">
            <a:avLst>
              <a:gd name="adj1" fmla="val -32332"/>
              <a:gd name="adj2" fmla="val -78571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neighs belong to the horses, so the apostrophe goes after the ‘s’ in horses. The plural of man is men, so the apostrophe goes before the 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5CC31-DFEC-7D45-83D5-EE7B5F688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853" y="3230924"/>
            <a:ext cx="567605" cy="650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62752-CF52-BF49-B4B2-7F72E3143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210754"/>
            <a:ext cx="567605" cy="6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CE81A2-8039-DC4E-82D8-C1682334B7EF}"/>
              </a:ext>
            </a:extLst>
          </p:cNvPr>
          <p:cNvGrpSpPr/>
          <p:nvPr/>
        </p:nvGrpSpPr>
        <p:grpSpPr>
          <a:xfrm>
            <a:off x="103909" y="76200"/>
            <a:ext cx="11984182" cy="6705600"/>
            <a:chOff x="103909" y="76200"/>
            <a:chExt cx="11984182" cy="670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7714A9-85CC-EA46-92C4-4534E13AEDA2}"/>
                </a:ext>
              </a:extLst>
            </p:cNvPr>
            <p:cNvSpPr/>
            <p:nvPr/>
          </p:nvSpPr>
          <p:spPr>
            <a:xfrm>
              <a:off x="103909" y="76200"/>
              <a:ext cx="11984182" cy="67056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974CFEC2-F48F-704B-B711-90DF4CF2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696" y="230188"/>
              <a:ext cx="825067" cy="82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33F105-CD9E-1A42-8A16-5318093CA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1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Write five sentences using apostrophes for plural possession.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17DD6-70C2-0840-BA6C-E83D93438C25}"/>
              </a:ext>
            </a:extLst>
          </p:cNvPr>
          <p:cNvSpPr txBox="1"/>
          <p:nvPr/>
        </p:nvSpPr>
        <p:spPr>
          <a:xfrm>
            <a:off x="536714" y="388197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34434002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77"/>
            <a:ext cx="10515600" cy="1325563"/>
          </a:xfrm>
        </p:spPr>
        <p:txBody>
          <a:bodyPr/>
          <a:lstStyle/>
          <a:p>
            <a:r>
              <a:rPr lang="en-GB" dirty="0" smtClean="0"/>
              <a:t>Reading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9511"/>
            <a:ext cx="10515600" cy="54769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Now that you have finished your main task, please enjoy some reading time.</a:t>
            </a:r>
          </a:p>
          <a:p>
            <a:pPr marL="0" indent="0">
              <a:buNone/>
            </a:pPr>
            <a:r>
              <a:rPr lang="en-GB" dirty="0" smtClean="0"/>
              <a:t>You can read to yourself, an adult or sibling.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can be done by logging on to your myON account, picking a book or magazine and enjoying at least 15 minutes reading time.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www.myon.co.uk/login/index.html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Remember that your login is your first name and first letter of your surname then password: </a:t>
            </a:r>
            <a:endParaRPr lang="en-GB" dirty="0"/>
          </a:p>
          <a:p>
            <a:pPr marL="0" indent="0">
              <a:buNone/>
            </a:pPr>
            <a:r>
              <a:rPr lang="en-GB" dirty="0" err="1" smtClean="0"/>
              <a:t>harryp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password1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Please email </a:t>
            </a:r>
            <a:r>
              <a:rPr lang="en-GB" u="sng" dirty="0" smtClean="0">
                <a:hlinkClick r:id="rId3"/>
              </a:rPr>
              <a:t>trailblazerspupils@gmail.com</a:t>
            </a:r>
            <a:r>
              <a:rPr lang="en-GB" u="sng" dirty="0" smtClean="0"/>
              <a:t> </a:t>
            </a:r>
            <a:r>
              <a:rPr lang="en-GB" dirty="0"/>
              <a:t> </a:t>
            </a:r>
            <a:r>
              <a:rPr lang="en-GB" dirty="0" smtClean="0"/>
              <a:t>if you have any login issues.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00" y="4609048"/>
            <a:ext cx="2543100" cy="11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1" y="356452"/>
            <a:ext cx="11206255" cy="50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83" y="1161733"/>
            <a:ext cx="9383434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1681</Words>
  <Application>Microsoft Office PowerPoint</Application>
  <PresentationFormat>Widescreen</PresentationFormat>
  <Paragraphs>313</Paragraphs>
  <Slides>76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1_Office Theme</vt:lpstr>
      <vt:lpstr>PowerPoint Presentation</vt:lpstr>
      <vt:lpstr>Read, copy, cover, spell today’s spellings.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</vt:lpstr>
      <vt:lpstr>Reading time</vt:lpstr>
      <vt:lpstr>PowerPoint Presentation</vt:lpstr>
      <vt:lpstr>PowerPoint Presentation</vt:lpstr>
      <vt:lpstr>Read, copy, cover, spell today’s spellings.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notes that you have made today MUST be kept to help you with the rest of your non-chronological report lessons.  See you tomorrow.</vt:lpstr>
      <vt:lpstr>Reading time</vt:lpstr>
      <vt:lpstr>PowerPoint Presentation</vt:lpstr>
      <vt:lpstr>PowerPoint Presentation</vt:lpstr>
      <vt:lpstr>Read, copy, cover, spell today’s spellings.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</vt:lpstr>
      <vt:lpstr>Reading time</vt:lpstr>
      <vt:lpstr>PowerPoint Presentation</vt:lpstr>
      <vt:lpstr>PowerPoint Presentation</vt:lpstr>
      <vt:lpstr>Read, copy, cover, spell today’s spellings.</vt:lpstr>
      <vt:lpstr>Recap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Eyre</dc:creator>
  <cp:lastModifiedBy>Paul Gingell</cp:lastModifiedBy>
  <cp:revision>53</cp:revision>
  <dcterms:created xsi:type="dcterms:W3CDTF">2021-01-11T17:49:47Z</dcterms:created>
  <dcterms:modified xsi:type="dcterms:W3CDTF">2021-01-15T13:34:47Z</dcterms:modified>
</cp:coreProperties>
</file>