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306" r:id="rId3"/>
    <p:sldId id="307" r:id="rId4"/>
    <p:sldId id="308" r:id="rId5"/>
    <p:sldId id="313" r:id="rId6"/>
    <p:sldId id="309" r:id="rId7"/>
    <p:sldId id="314" r:id="rId8"/>
    <p:sldId id="322" r:id="rId9"/>
    <p:sldId id="310" r:id="rId10"/>
    <p:sldId id="300" r:id="rId11"/>
    <p:sldId id="315" r:id="rId12"/>
    <p:sldId id="317" r:id="rId13"/>
    <p:sldId id="323" r:id="rId14"/>
    <p:sldId id="324" r:id="rId15"/>
    <p:sldId id="303" r:id="rId16"/>
    <p:sldId id="319" r:id="rId17"/>
    <p:sldId id="320" r:id="rId18"/>
    <p:sldId id="321" r:id="rId19"/>
    <p:sldId id="31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99FF"/>
    <a:srgbClr val="FF7C80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31D74-9FFD-CDF4-F5A8-C7C9026CC2A0}" v="8" dt="2020-07-16T10:21:40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Scarr" userId="S::a.scarr100@durhamlearning.net::9888a0ea-f291-4622-8236-16502961045a" providerId="AD" clId="Web-{C7631D74-9FFD-CDF4-F5A8-C7C9026CC2A0}"/>
    <pc:docChg chg="modSld">
      <pc:chgData name="A. Scarr" userId="S::a.scarr100@durhamlearning.net::9888a0ea-f291-4622-8236-16502961045a" providerId="AD" clId="Web-{C7631D74-9FFD-CDF4-F5A8-C7C9026CC2A0}" dt="2020-07-16T10:21:40.699" v="7" actId="1076"/>
      <pc:docMkLst>
        <pc:docMk/>
      </pc:docMkLst>
      <pc:sldChg chg="modSp">
        <pc:chgData name="A. Scarr" userId="S::a.scarr100@durhamlearning.net::9888a0ea-f291-4622-8236-16502961045a" providerId="AD" clId="Web-{C7631D74-9FFD-CDF4-F5A8-C7C9026CC2A0}" dt="2020-07-16T10:20:51.901" v="5" actId="1076"/>
        <pc:sldMkLst>
          <pc:docMk/>
          <pc:sldMk cId="3161320106" sldId="258"/>
        </pc:sldMkLst>
        <pc:picChg chg="mod">
          <ac:chgData name="A. Scarr" userId="S::a.scarr100@durhamlearning.net::9888a0ea-f291-4622-8236-16502961045a" providerId="AD" clId="Web-{C7631D74-9FFD-CDF4-F5A8-C7C9026CC2A0}" dt="2020-07-16T10:20:51.901" v="5" actId="1076"/>
          <ac:picMkLst>
            <pc:docMk/>
            <pc:sldMk cId="3161320106" sldId="258"/>
            <ac:picMk id="10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8:49.727" v="3" actId="1076"/>
        <pc:sldMkLst>
          <pc:docMk/>
          <pc:sldMk cId="2627604921" sldId="259"/>
        </pc:sldMkLst>
        <pc:picChg chg="mod">
          <ac:chgData name="A. Scarr" userId="S::a.scarr100@durhamlearning.net::9888a0ea-f291-4622-8236-16502961045a" providerId="AD" clId="Web-{C7631D74-9FFD-CDF4-F5A8-C7C9026CC2A0}" dt="2020-07-16T10:13:42.596" v="0" actId="1076"/>
          <ac:picMkLst>
            <pc:docMk/>
            <pc:sldMk cId="2627604921" sldId="259"/>
            <ac:picMk id="23" creationId="{00000000-0000-0000-0000-000000000000}"/>
          </ac:picMkLst>
        </pc:picChg>
        <pc:picChg chg="mod">
          <ac:chgData name="A. Scarr" userId="S::a.scarr100@durhamlearning.net::9888a0ea-f291-4622-8236-16502961045a" providerId="AD" clId="Web-{C7631D74-9FFD-CDF4-F5A8-C7C9026CC2A0}" dt="2020-07-16T10:18:49.727" v="3" actId="1076"/>
          <ac:picMkLst>
            <pc:docMk/>
            <pc:sldMk cId="2627604921" sldId="259"/>
            <ac:picMk id="26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21:40.699" v="7" actId="1076"/>
        <pc:sldMkLst>
          <pc:docMk/>
          <pc:sldMk cId="295456452" sldId="260"/>
        </pc:sldMkLst>
        <pc:picChg chg="mod">
          <ac:chgData name="A. Scarr" userId="S::a.scarr100@durhamlearning.net::9888a0ea-f291-4622-8236-16502961045a" providerId="AD" clId="Web-{C7631D74-9FFD-CDF4-F5A8-C7C9026CC2A0}" dt="2020-07-16T10:21:40.699" v="7" actId="1076"/>
          <ac:picMkLst>
            <pc:docMk/>
            <pc:sldMk cId="295456452" sldId="260"/>
            <ac:picMk id="29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4:20.128" v="1" actId="1076"/>
        <pc:sldMkLst>
          <pc:docMk/>
          <pc:sldMk cId="2912923910" sldId="263"/>
        </pc:sldMkLst>
        <pc:picChg chg="mod">
          <ac:chgData name="A. Scarr" userId="S::a.scarr100@durhamlearning.net::9888a0ea-f291-4622-8236-16502961045a" providerId="AD" clId="Web-{C7631D74-9FFD-CDF4-F5A8-C7C9026CC2A0}" dt="2020-07-16T10:14:20.128" v="1" actId="1076"/>
          <ac:picMkLst>
            <pc:docMk/>
            <pc:sldMk cId="2912923910" sldId="26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122125F5-117B-451B-AFEE-290004DC54A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5E7DBF01-2E21-4778-B3AE-9CE212D2F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6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trocksta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topmarks.co.uk/times-tables/coconut-multiples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5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count in multiples.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63" y="5549794"/>
            <a:ext cx="5287906" cy="865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650" y="5043487"/>
            <a:ext cx="11520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7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double numbers.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2225" y="49203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499" y="367010"/>
            <a:ext cx="11453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get a double of a number, we add the same number to itself. For example, </a:t>
            </a:r>
            <a:r>
              <a:rPr lang="en-GB" sz="2800" dirty="0" smtClean="0"/>
              <a:t>the double </a:t>
            </a:r>
            <a:r>
              <a:rPr lang="en-GB" sz="2800" dirty="0"/>
              <a:t>of </a:t>
            </a:r>
            <a:r>
              <a:rPr lang="en-GB" sz="2800" dirty="0" smtClean="0"/>
              <a:t>7 </a:t>
            </a:r>
            <a:r>
              <a:rPr lang="en-GB" sz="2800" dirty="0"/>
              <a:t>is </a:t>
            </a:r>
            <a:r>
              <a:rPr lang="en-GB" sz="2800" dirty="0" smtClean="0"/>
              <a:t>7 </a:t>
            </a:r>
            <a:r>
              <a:rPr lang="en-GB" sz="2800" dirty="0"/>
              <a:t>+ </a:t>
            </a:r>
            <a:r>
              <a:rPr lang="en-GB" sz="2800" dirty="0" smtClean="0"/>
              <a:t>7 </a:t>
            </a:r>
            <a:r>
              <a:rPr lang="en-GB" sz="2800" dirty="0"/>
              <a:t>= </a:t>
            </a:r>
            <a:r>
              <a:rPr lang="en-GB" sz="2800" dirty="0" smtClean="0"/>
              <a:t>14. 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1314338" y="1295697"/>
            <a:ext cx="9829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Double a 2 digit number by partitioning</a:t>
            </a:r>
          </a:p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into tens and ones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2883" y="2352973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229225" y="3386137"/>
            <a:ext cx="442913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00538" y="390048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 + 10</a:t>
            </a:r>
            <a:endParaRPr lang="en-GB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15138" y="3386138"/>
            <a:ext cx="471487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29462" y="3814763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 + 2 </a:t>
            </a:r>
            <a:endParaRPr lang="en-GB" sz="2800" dirty="0"/>
          </a:p>
        </p:txBody>
      </p:sp>
      <p:cxnSp>
        <p:nvCxnSpPr>
          <p:cNvPr id="29" name="Straight Arrow Connector 28"/>
          <p:cNvCxnSpPr>
            <a:stCxn id="23" idx="2"/>
          </p:cNvCxnSpPr>
          <p:nvPr/>
        </p:nvCxnSpPr>
        <p:spPr>
          <a:xfrm flipH="1">
            <a:off x="4929188" y="4423708"/>
            <a:ext cx="689" cy="505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</p:cNvCxnSpPr>
          <p:nvPr/>
        </p:nvCxnSpPr>
        <p:spPr>
          <a:xfrm>
            <a:off x="7616936" y="4337983"/>
            <a:ext cx="41164" cy="591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57726" y="492918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20</a:t>
            </a:r>
            <a:endParaRPr lang="en-GB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7486650" y="49149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100762" y="49577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815387" y="4900612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Double 12 is 24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94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96" y="1276138"/>
            <a:ext cx="8931254" cy="4038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" y="600075"/>
            <a:ext cx="360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Double these numbers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71613" y="5314951"/>
            <a:ext cx="907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(20 + 20       4 + 4)             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14913" y="5300662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(20 + 20        6 + 6)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00251" y="5729288"/>
            <a:ext cx="357187" cy="50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28988" y="5743575"/>
            <a:ext cx="414337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71738" y="6257925"/>
            <a:ext cx="785813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81651" y="5724525"/>
            <a:ext cx="357187" cy="50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17" y="5688687"/>
            <a:ext cx="499915" cy="5669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577" y="6217137"/>
            <a:ext cx="798645" cy="4816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01075" y="5286375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(20 + 20      8+8)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54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62" y="600075"/>
            <a:ext cx="3110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Now try these ones.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71538" y="1328738"/>
            <a:ext cx="2614818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Double   13  =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Double   16  =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Double   22  =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Double  25 =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Double 31  = 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Double 43 =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29300" y="1371600"/>
            <a:ext cx="44148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7. Double  63 = </a:t>
            </a:r>
          </a:p>
          <a:p>
            <a:endParaRPr lang="en-GB" sz="2800" dirty="0"/>
          </a:p>
          <a:p>
            <a:r>
              <a:rPr lang="en-GB" sz="2800" dirty="0" smtClean="0"/>
              <a:t>8. Double 52 = </a:t>
            </a:r>
          </a:p>
          <a:p>
            <a:endParaRPr lang="en-GB" sz="2800" dirty="0"/>
          </a:p>
          <a:p>
            <a:r>
              <a:rPr lang="en-GB" sz="2800" dirty="0" smtClean="0"/>
              <a:t>9. Double 37 =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10. Double 28 = </a:t>
            </a:r>
          </a:p>
          <a:p>
            <a:endParaRPr lang="en-GB" sz="2800" dirty="0"/>
          </a:p>
          <a:p>
            <a:r>
              <a:rPr lang="en-GB" sz="2800" dirty="0" smtClean="0"/>
              <a:t>11. Double 61 = </a:t>
            </a:r>
          </a:p>
          <a:p>
            <a:endParaRPr lang="en-GB" sz="2800" dirty="0"/>
          </a:p>
          <a:p>
            <a:r>
              <a:rPr lang="en-GB" sz="2800" dirty="0" smtClean="0"/>
              <a:t>12. Double 32 =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643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1218413"/>
            <a:ext cx="8458199" cy="5317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5" y="216947"/>
            <a:ext cx="7638950" cy="737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8" y="342900"/>
            <a:ext cx="281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Try this challenge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56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8.1.2021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multiply numbers.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4863197"/>
            <a:ext cx="902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Go </a:t>
            </a:r>
            <a:r>
              <a:rPr lang="en-GB" sz="2400" dirty="0">
                <a:solidFill>
                  <a:srgbClr val="FF0000"/>
                </a:solidFill>
              </a:rPr>
              <a:t>to Times Tables Rock Stars to warm up your number </a:t>
            </a:r>
            <a:r>
              <a:rPr lang="en-GB" sz="2400" dirty="0" smtClean="0">
                <a:solidFill>
                  <a:srgbClr val="FF0000"/>
                </a:solidFill>
              </a:rPr>
              <a:t>brain before you start your maths activity. 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006" y="5621231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716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 Place the numbers in the correct section of the Venn diagram.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3" y="1818932"/>
            <a:ext cx="9764488" cy="4906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3050" y="1771650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Multiples of 6 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8600641" y="1844159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Multiples of </a:t>
            </a:r>
            <a:r>
              <a:rPr lang="en-GB" sz="2800" dirty="0" smtClean="0"/>
              <a:t>4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62" y="1185863"/>
            <a:ext cx="109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4</a:t>
            </a:r>
            <a:r>
              <a:rPr lang="en-GB" sz="2800" dirty="0" smtClean="0">
                <a:solidFill>
                  <a:srgbClr val="FF0000"/>
                </a:solidFill>
              </a:rPr>
              <a:t>        6       12        2      18       16        22       30        24       48       36      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6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10795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Counting in multiples helps us learn our times tables</a:t>
            </a:r>
            <a:r>
              <a:rPr lang="en-GB" sz="2800" dirty="0" smtClean="0"/>
              <a:t>.  Use your 6,7 and 9</a:t>
            </a:r>
          </a:p>
          <a:p>
            <a:r>
              <a:rPr lang="en-GB" sz="2800" dirty="0" smtClean="0"/>
              <a:t> times tables  to help solve these calculations. 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1300163"/>
            <a:ext cx="279595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 smtClean="0"/>
              <a:t>4 x ___ =  24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____ x 6  =  36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7 x ____  =  63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____ x 9 = 18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6 x ____ =  60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8x ___  =  72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57925" y="1300163"/>
            <a:ext cx="38719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7. ___ x ___  =  42</a:t>
            </a:r>
          </a:p>
          <a:p>
            <a:endParaRPr lang="en-GB" sz="2800" dirty="0"/>
          </a:p>
          <a:p>
            <a:r>
              <a:rPr lang="en-GB" sz="2800" dirty="0" smtClean="0"/>
              <a:t>8. 3 x ___  =  21</a:t>
            </a:r>
          </a:p>
          <a:p>
            <a:endParaRPr lang="en-GB" sz="2800" dirty="0"/>
          </a:p>
          <a:p>
            <a:r>
              <a:rPr lang="en-GB" sz="2800" dirty="0" smtClean="0"/>
              <a:t>9. ____ x 7 =  35</a:t>
            </a:r>
          </a:p>
          <a:p>
            <a:endParaRPr lang="en-GB" sz="2800" dirty="0"/>
          </a:p>
          <a:p>
            <a:r>
              <a:rPr lang="en-GB" sz="2800" dirty="0" smtClean="0"/>
              <a:t>10. ___ x ____  =  56</a:t>
            </a:r>
          </a:p>
          <a:p>
            <a:endParaRPr lang="en-GB" sz="2800" dirty="0"/>
          </a:p>
          <a:p>
            <a:r>
              <a:rPr lang="en-GB" sz="2800" dirty="0" smtClean="0"/>
              <a:t>11. ____x ____  = 48</a:t>
            </a:r>
          </a:p>
          <a:p>
            <a:endParaRPr lang="en-GB" sz="2800" dirty="0"/>
          </a:p>
          <a:p>
            <a:r>
              <a:rPr lang="en-GB" sz="2800" dirty="0" smtClean="0"/>
              <a:t>12. ____ x ____  =  90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5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288385"/>
            <a:ext cx="7632854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4" y="224371"/>
            <a:ext cx="7590178" cy="865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29850" y="3343275"/>
            <a:ext cx="257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786" y="5471906"/>
            <a:ext cx="256054" cy="37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1180779"/>
            <a:ext cx="3857625" cy="5507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472" y="1633354"/>
            <a:ext cx="5091329" cy="43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E2D59-CDF1-446B-95C0-833DDABFC648}"/>
              </a:ext>
            </a:extLst>
          </p:cNvPr>
          <p:cNvSpPr txBox="1"/>
          <p:nvPr/>
        </p:nvSpPr>
        <p:spPr>
          <a:xfrm>
            <a:off x="575354" y="452061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Maths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3A619-6136-4529-A16B-4EB46A3315DB}"/>
              </a:ext>
            </a:extLst>
          </p:cNvPr>
          <p:cNvSpPr txBox="1"/>
          <p:nvPr/>
        </p:nvSpPr>
        <p:spPr>
          <a:xfrm>
            <a:off x="205484" y="1864424"/>
            <a:ext cx="1104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2"/>
              </a:rPr>
              <a:t>https://www.topmarks.co.uk/maths-games/hit-the-button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3C24C-1D4C-46CF-ACB6-15EFE84B52D8}"/>
              </a:ext>
            </a:extLst>
          </p:cNvPr>
          <p:cNvSpPr txBox="1"/>
          <p:nvPr/>
        </p:nvSpPr>
        <p:spPr>
          <a:xfrm>
            <a:off x="8815388" y="2397437"/>
            <a:ext cx="390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Times tables   x4   x8    x3   </a:t>
            </a:r>
            <a:endParaRPr lang="en-GB" sz="24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5E57323-07F0-4C83-B4AD-D3C62EA8E86F}"/>
              </a:ext>
            </a:extLst>
          </p:cNvPr>
          <p:cNvSpPr/>
          <p:nvPr/>
        </p:nvSpPr>
        <p:spPr>
          <a:xfrm>
            <a:off x="7787811" y="1864424"/>
            <a:ext cx="1027416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1B1B1-91A4-43DE-8AD9-81EC75FA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995" y="398978"/>
            <a:ext cx="3045495" cy="1972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D4254-CEB0-46B9-BFA0-0E97FB930905}"/>
              </a:ext>
            </a:extLst>
          </p:cNvPr>
          <p:cNvSpPr txBox="1"/>
          <p:nvPr/>
        </p:nvSpPr>
        <p:spPr>
          <a:xfrm>
            <a:off x="126323" y="5561768"/>
            <a:ext cx="358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Multiples of numbers </a:t>
            </a:r>
            <a:endParaRPr lang="en-GB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A90B59C-9AF4-45DE-A386-98A8D11FDA5B}"/>
              </a:ext>
            </a:extLst>
          </p:cNvPr>
          <p:cNvSpPr/>
          <p:nvPr/>
        </p:nvSpPr>
        <p:spPr>
          <a:xfrm>
            <a:off x="3536403" y="3908861"/>
            <a:ext cx="6542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9D9C2-B101-4EC7-BC79-4F36B929C944}"/>
              </a:ext>
            </a:extLst>
          </p:cNvPr>
          <p:cNvSpPr txBox="1"/>
          <p:nvPr/>
        </p:nvSpPr>
        <p:spPr>
          <a:xfrm>
            <a:off x="4970568" y="472057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maths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3186113"/>
            <a:ext cx="3500438" cy="2275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1388" y="3887272"/>
            <a:ext cx="780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5"/>
              </a:rPr>
              <a:t>https://www.topmarks.co.uk/times-tables/coconut-multiples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752" y="5629159"/>
            <a:ext cx="6040380" cy="9859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9401" y="5029201"/>
            <a:ext cx="447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https://ttrockstars.com/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18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508" y="222069"/>
            <a:ext cx="1178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you count in equal steps that is called counting in multiples . </a:t>
            </a:r>
          </a:p>
          <a:p>
            <a:r>
              <a:rPr lang="en-GB" sz="2800" dirty="0" smtClean="0"/>
              <a:t>Counting in multiples of 6 will start like this; 6 12 18 24 …  </a:t>
            </a:r>
            <a:endParaRPr lang="en-GB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8" y="1146675"/>
            <a:ext cx="5829300" cy="4697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86900" y="1428750"/>
            <a:ext cx="2185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Colour all the multiples of 6 in one colour and all the multiples of 7 in a different colour.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59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6" y="313509"/>
            <a:ext cx="1021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number sequences by counting on in jumps of 6 or 7 .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6108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1.  ______ 12   18   24  ______ 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2.  24  ______  36  ______  48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3.  42  ______ 30  ______  18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4.  _______ ________ 18 _______ ________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5.  60  ______ 48  ______  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5394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6.  7  _____  21  ______ 35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7.  _____  28  ______ 42 _______ 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8. 49  _____  35 ______ 21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9. 14 _______ ______ 35 ________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 </a:t>
            </a:r>
            <a:r>
              <a:rPr lang="en-GB" sz="2200" dirty="0" smtClean="0">
                <a:latin typeface="XCCW Joined 4a" panose="03050602040000000000" pitchFamily="66" charset="0"/>
              </a:rPr>
              <a:t>70 ______  56 ______ 42 ______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3375" y="4843373"/>
            <a:ext cx="1146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Tip: Count on or </a:t>
            </a:r>
            <a:r>
              <a:rPr lang="en-GB" sz="2400" dirty="0" smtClean="0">
                <a:solidFill>
                  <a:prstClr val="black"/>
                </a:solidFill>
              </a:rPr>
              <a:t>back </a:t>
            </a:r>
            <a:r>
              <a:rPr lang="en-GB" sz="2400" dirty="0">
                <a:solidFill>
                  <a:prstClr val="black"/>
                </a:solidFill>
              </a:rPr>
              <a:t>from the last number. Use the number square on the last page to help.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Try these challenges.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314450"/>
            <a:ext cx="5293344" cy="3357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850" y="1378364"/>
            <a:ext cx="4418372" cy="3750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985" y="1882862"/>
            <a:ext cx="2231390" cy="11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6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count in multiples.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718" y="5492643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90736" y="4891773"/>
            <a:ext cx="8710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185737"/>
            <a:ext cx="1195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Yesterday you counted in multiples of 6 and 7. Today you are going to count in multiples of 9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47" y="693026"/>
            <a:ext cx="6222365" cy="50130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34386" y="1629846"/>
            <a:ext cx="3581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Colour all the </a:t>
            </a:r>
            <a:r>
              <a:rPr lang="en-GB" sz="2800" dirty="0" smtClean="0"/>
              <a:t>multiples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of </a:t>
            </a:r>
            <a:r>
              <a:rPr lang="en-GB" sz="2800" dirty="0" smtClean="0"/>
              <a:t>9 </a:t>
            </a:r>
            <a:r>
              <a:rPr lang="en-GB" sz="2800" dirty="0"/>
              <a:t>in one </a:t>
            </a:r>
            <a:r>
              <a:rPr lang="en-GB" sz="2800" dirty="0" smtClean="0"/>
              <a:t>colour.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9108" t="11544" r="14843" b="59760"/>
          <a:stretch/>
        </p:blipFill>
        <p:spPr>
          <a:xfrm>
            <a:off x="1000125" y="428624"/>
            <a:ext cx="10015537" cy="50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15" t="41016" r="4605" b="16409"/>
          <a:stretch/>
        </p:blipFill>
        <p:spPr>
          <a:xfrm>
            <a:off x="1314450" y="392221"/>
            <a:ext cx="7900989" cy="4865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6913" y="600075"/>
            <a:ext cx="1914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Hint: All the digits in the number should add to make 9.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38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3" y="188373"/>
            <a:ext cx="7632854" cy="737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2137"/>
          <a:stretch/>
        </p:blipFill>
        <p:spPr>
          <a:xfrm>
            <a:off x="2514601" y="1157287"/>
            <a:ext cx="7286624" cy="45948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8612" y="328613"/>
            <a:ext cx="279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Try this challenge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79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666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XCCW Joined 4a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Scarr</dc:creator>
  <cp:lastModifiedBy>ldevine</cp:lastModifiedBy>
  <cp:revision>137</cp:revision>
  <cp:lastPrinted>2020-09-10T08:41:06Z</cp:lastPrinted>
  <dcterms:created xsi:type="dcterms:W3CDTF">2020-06-30T13:02:27Z</dcterms:created>
  <dcterms:modified xsi:type="dcterms:W3CDTF">2021-01-04T16:05:11Z</dcterms:modified>
</cp:coreProperties>
</file>