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9" r:id="rId3"/>
    <p:sldId id="260" r:id="rId4"/>
    <p:sldId id="261" r:id="rId5"/>
    <p:sldId id="262" r:id="rId6"/>
    <p:sldId id="264" r:id="rId7"/>
    <p:sldId id="267" r:id="rId8"/>
    <p:sldId id="268" r:id="rId9"/>
    <p:sldId id="269" r:id="rId10"/>
    <p:sldId id="270" r:id="rId11"/>
    <p:sldId id="271" r:id="rId12"/>
    <p:sldId id="272" r:id="rId13"/>
    <p:sldId id="273" r:id="rId14"/>
    <p:sldId id="274" r:id="rId15"/>
    <p:sldId id="276" r:id="rId16"/>
    <p:sldId id="277" r:id="rId17"/>
    <p:sldId id="278" r:id="rId18"/>
    <p:sldId id="279" r:id="rId19"/>
    <p:sldId id="280" r:id="rId20"/>
    <p:sldId id="281" r:id="rId21"/>
    <p:sldId id="282" r:id="rId22"/>
    <p:sldId id="283" r:id="rId23"/>
    <p:sldId id="284" r:id="rId24"/>
    <p:sldId id="285" r:id="rId25"/>
    <p:sldId id="296" r:id="rId26"/>
    <p:sldId id="297" r:id="rId27"/>
    <p:sldId id="298" r:id="rId28"/>
    <p:sldId id="301" r:id="rId29"/>
    <p:sldId id="300" r:id="rId30"/>
    <p:sldId id="302" r:id="rId31"/>
    <p:sldId id="303" r:id="rId32"/>
    <p:sldId id="304" r:id="rId33"/>
    <p:sldId id="289" r:id="rId34"/>
    <p:sldId id="290" r:id="rId35"/>
    <p:sldId id="288" r:id="rId36"/>
    <p:sldId id="291" r:id="rId37"/>
    <p:sldId id="292" r:id="rId38"/>
    <p:sldId id="293" r:id="rId39"/>
    <p:sldId id="294" r:id="rId40"/>
    <p:sldId id="29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A8F541-70A1-44F6-B34E-CFF224735363}" type="datetimeFigureOut">
              <a:rPr lang="en-GB" smtClean="0"/>
              <a:t>04/01/2021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A79A5-B33D-448A-AA12-471CE36AA011}" type="slidenum">
              <a:rPr lang="en-GB" smtClean="0"/>
              <a:t>‹#›</a:t>
            </a:fld>
            <a:endParaRPr lang="en-GB"/>
          </a:p>
        </p:txBody>
      </p:sp>
    </p:spTree>
    <p:extLst>
      <p:ext uri="{BB962C8B-B14F-4D97-AF65-F5344CB8AC3E}">
        <p14:creationId xmlns:p14="http://schemas.microsoft.com/office/powerpoint/2010/main" val="3592915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fld id="{4FDC554B-EB40-4E63-B7C6-C52886FE0D33}" type="slidenum">
              <a:rPr lang="en-GB" altLang="en-US" sz="1200">
                <a:latin typeface="Twinkl" pitchFamily="2" charset="0"/>
              </a:rPr>
              <a:pPr/>
              <a:t>17</a:t>
            </a:fld>
            <a:endParaRPr lang="en-GB" altLang="en-US" sz="1200">
              <a:latin typeface="Twinkl" pitchFamily="2" charset="0"/>
            </a:endParaRPr>
          </a:p>
        </p:txBody>
      </p:sp>
    </p:spTree>
    <p:extLst>
      <p:ext uri="{BB962C8B-B14F-4D97-AF65-F5344CB8AC3E}">
        <p14:creationId xmlns:p14="http://schemas.microsoft.com/office/powerpoint/2010/main" val="2771485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fld id="{A85CA48C-B032-4D69-91C8-9B340902D804}" type="slidenum">
              <a:rPr lang="en-GB" altLang="en-US" sz="1200">
                <a:latin typeface="Twinkl" pitchFamily="2" charset="0"/>
              </a:rPr>
              <a:pPr/>
              <a:t>18</a:t>
            </a:fld>
            <a:endParaRPr lang="en-GB" altLang="en-US" sz="1200">
              <a:latin typeface="Twinkl" pitchFamily="2" charset="0"/>
            </a:endParaRPr>
          </a:p>
        </p:txBody>
      </p:sp>
    </p:spTree>
    <p:extLst>
      <p:ext uri="{BB962C8B-B14F-4D97-AF65-F5344CB8AC3E}">
        <p14:creationId xmlns:p14="http://schemas.microsoft.com/office/powerpoint/2010/main" val="2275894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fld id="{89CD2042-90BA-4CB5-BB4D-F65F3432935E}" type="slidenum">
              <a:rPr lang="en-GB" altLang="en-US" sz="1200">
                <a:latin typeface="Twinkl" pitchFamily="2" charset="0"/>
              </a:rPr>
              <a:pPr/>
              <a:t>19</a:t>
            </a:fld>
            <a:endParaRPr lang="en-GB" altLang="en-US" sz="1200">
              <a:latin typeface="Twinkl" pitchFamily="2" charset="0"/>
            </a:endParaRPr>
          </a:p>
        </p:txBody>
      </p:sp>
    </p:spTree>
    <p:extLst>
      <p:ext uri="{BB962C8B-B14F-4D97-AF65-F5344CB8AC3E}">
        <p14:creationId xmlns:p14="http://schemas.microsoft.com/office/powerpoint/2010/main" val="3852567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fld id="{31501CBB-66C5-49A2-B30D-1ACC8687FC06}" type="slidenum">
              <a:rPr lang="en-GB" altLang="en-US" sz="1200">
                <a:latin typeface="Twinkl" pitchFamily="2" charset="0"/>
              </a:rPr>
              <a:pPr/>
              <a:t>20</a:t>
            </a:fld>
            <a:endParaRPr lang="en-GB" altLang="en-US" sz="1200">
              <a:latin typeface="Twinkl" pitchFamily="2" charset="0"/>
            </a:endParaRPr>
          </a:p>
        </p:txBody>
      </p:sp>
    </p:spTree>
    <p:extLst>
      <p:ext uri="{BB962C8B-B14F-4D97-AF65-F5344CB8AC3E}">
        <p14:creationId xmlns:p14="http://schemas.microsoft.com/office/powerpoint/2010/main" val="3288492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fld id="{88D1150E-D925-4591-B1A6-F4ECC38CE0A2}" type="slidenum">
              <a:rPr lang="en-GB" altLang="en-US" sz="1200">
                <a:latin typeface="Twinkl" pitchFamily="2" charset="0"/>
              </a:rPr>
              <a:pPr/>
              <a:t>21</a:t>
            </a:fld>
            <a:endParaRPr lang="en-GB" altLang="en-US" sz="1200">
              <a:latin typeface="Twinkl" pitchFamily="2" charset="0"/>
            </a:endParaRPr>
          </a:p>
        </p:txBody>
      </p:sp>
    </p:spTree>
    <p:extLst>
      <p:ext uri="{BB962C8B-B14F-4D97-AF65-F5344CB8AC3E}">
        <p14:creationId xmlns:p14="http://schemas.microsoft.com/office/powerpoint/2010/main" val="3330581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fld id="{A45E8F41-C414-4CD6-9038-A6F4076F6565}" type="slidenum">
              <a:rPr lang="en-GB" altLang="en-US" sz="1200">
                <a:latin typeface="Twinkl" pitchFamily="2" charset="0"/>
              </a:rPr>
              <a:pPr/>
              <a:t>22</a:t>
            </a:fld>
            <a:endParaRPr lang="en-GB" altLang="en-US" sz="1200">
              <a:latin typeface="Twinkl" pitchFamily="2" charset="0"/>
            </a:endParaRPr>
          </a:p>
        </p:txBody>
      </p:sp>
    </p:spTree>
    <p:extLst>
      <p:ext uri="{BB962C8B-B14F-4D97-AF65-F5344CB8AC3E}">
        <p14:creationId xmlns:p14="http://schemas.microsoft.com/office/powerpoint/2010/main" val="2547675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4EEE40-22E4-43E8-B83D-38ED26300A1A}"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0A54AD-B022-4D16-A026-56D03754B03C}" type="slidenum">
              <a:rPr lang="en-GB" smtClean="0"/>
              <a:t>‹#›</a:t>
            </a:fld>
            <a:endParaRPr lang="en-GB"/>
          </a:p>
        </p:txBody>
      </p:sp>
    </p:spTree>
    <p:extLst>
      <p:ext uri="{BB962C8B-B14F-4D97-AF65-F5344CB8AC3E}">
        <p14:creationId xmlns:p14="http://schemas.microsoft.com/office/powerpoint/2010/main" val="3099867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4EEE40-22E4-43E8-B83D-38ED26300A1A}"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0A54AD-B022-4D16-A026-56D03754B03C}" type="slidenum">
              <a:rPr lang="en-GB" smtClean="0"/>
              <a:t>‹#›</a:t>
            </a:fld>
            <a:endParaRPr lang="en-GB"/>
          </a:p>
        </p:txBody>
      </p:sp>
    </p:spTree>
    <p:extLst>
      <p:ext uri="{BB962C8B-B14F-4D97-AF65-F5344CB8AC3E}">
        <p14:creationId xmlns:p14="http://schemas.microsoft.com/office/powerpoint/2010/main" val="2157809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4EEE40-22E4-43E8-B83D-38ED26300A1A}"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0A54AD-B022-4D16-A026-56D03754B03C}" type="slidenum">
              <a:rPr lang="en-GB" smtClean="0"/>
              <a:t>‹#›</a:t>
            </a:fld>
            <a:endParaRPr lang="en-GB"/>
          </a:p>
        </p:txBody>
      </p:sp>
    </p:spTree>
    <p:extLst>
      <p:ext uri="{BB962C8B-B14F-4D97-AF65-F5344CB8AC3E}">
        <p14:creationId xmlns:p14="http://schemas.microsoft.com/office/powerpoint/2010/main" val="4142712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023181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721369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207653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24462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956167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324337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659166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4EEE40-22E4-43E8-B83D-38ED26300A1A}"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0A54AD-B022-4D16-A026-56D03754B03C}" type="slidenum">
              <a:rPr lang="en-GB" smtClean="0"/>
              <a:t>‹#›</a:t>
            </a:fld>
            <a:endParaRPr lang="en-GB"/>
          </a:p>
        </p:txBody>
      </p:sp>
    </p:spTree>
    <p:extLst>
      <p:ext uri="{BB962C8B-B14F-4D97-AF65-F5344CB8AC3E}">
        <p14:creationId xmlns:p14="http://schemas.microsoft.com/office/powerpoint/2010/main" val="2677459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4EEE40-22E4-43E8-B83D-38ED26300A1A}"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0A54AD-B022-4D16-A026-56D03754B03C}" type="slidenum">
              <a:rPr lang="en-GB" smtClean="0"/>
              <a:t>‹#›</a:t>
            </a:fld>
            <a:endParaRPr lang="en-GB"/>
          </a:p>
        </p:txBody>
      </p:sp>
    </p:spTree>
    <p:extLst>
      <p:ext uri="{BB962C8B-B14F-4D97-AF65-F5344CB8AC3E}">
        <p14:creationId xmlns:p14="http://schemas.microsoft.com/office/powerpoint/2010/main" val="2093602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4EEE40-22E4-43E8-B83D-38ED26300A1A}" type="datetimeFigureOut">
              <a:rPr lang="en-GB" smtClean="0"/>
              <a:t>04/01/2021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0A54AD-B022-4D16-A026-56D03754B03C}" type="slidenum">
              <a:rPr lang="en-GB" smtClean="0"/>
              <a:t>‹#›</a:t>
            </a:fld>
            <a:endParaRPr lang="en-GB"/>
          </a:p>
        </p:txBody>
      </p:sp>
    </p:spTree>
    <p:extLst>
      <p:ext uri="{BB962C8B-B14F-4D97-AF65-F5344CB8AC3E}">
        <p14:creationId xmlns:p14="http://schemas.microsoft.com/office/powerpoint/2010/main" val="3486333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4EEE40-22E4-43E8-B83D-38ED26300A1A}" type="datetimeFigureOut">
              <a:rPr lang="en-GB" smtClean="0"/>
              <a:t>04/01/2021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0A54AD-B022-4D16-A026-56D03754B03C}" type="slidenum">
              <a:rPr lang="en-GB" smtClean="0"/>
              <a:t>‹#›</a:t>
            </a:fld>
            <a:endParaRPr lang="en-GB"/>
          </a:p>
        </p:txBody>
      </p:sp>
    </p:spTree>
    <p:extLst>
      <p:ext uri="{BB962C8B-B14F-4D97-AF65-F5344CB8AC3E}">
        <p14:creationId xmlns:p14="http://schemas.microsoft.com/office/powerpoint/2010/main" val="2269025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4EEE40-22E4-43E8-B83D-38ED26300A1A}" type="datetimeFigureOut">
              <a:rPr lang="en-GB" smtClean="0"/>
              <a:t>04/01/2021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0A54AD-B022-4D16-A026-56D03754B03C}" type="slidenum">
              <a:rPr lang="en-GB" smtClean="0"/>
              <a:t>‹#›</a:t>
            </a:fld>
            <a:endParaRPr lang="en-GB"/>
          </a:p>
        </p:txBody>
      </p:sp>
    </p:spTree>
    <p:extLst>
      <p:ext uri="{BB962C8B-B14F-4D97-AF65-F5344CB8AC3E}">
        <p14:creationId xmlns:p14="http://schemas.microsoft.com/office/powerpoint/2010/main" val="290436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EEE40-22E4-43E8-B83D-38ED26300A1A}" type="datetimeFigureOut">
              <a:rPr lang="en-GB" smtClean="0"/>
              <a:t>04/01/2021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0A54AD-B022-4D16-A026-56D03754B03C}" type="slidenum">
              <a:rPr lang="en-GB" smtClean="0"/>
              <a:t>‹#›</a:t>
            </a:fld>
            <a:endParaRPr lang="en-GB"/>
          </a:p>
        </p:txBody>
      </p:sp>
    </p:spTree>
    <p:extLst>
      <p:ext uri="{BB962C8B-B14F-4D97-AF65-F5344CB8AC3E}">
        <p14:creationId xmlns:p14="http://schemas.microsoft.com/office/powerpoint/2010/main" val="1718047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4EEE40-22E4-43E8-B83D-38ED26300A1A}" type="datetimeFigureOut">
              <a:rPr lang="en-GB" smtClean="0"/>
              <a:t>04/01/2021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0A54AD-B022-4D16-A026-56D03754B03C}" type="slidenum">
              <a:rPr lang="en-GB" smtClean="0"/>
              <a:t>‹#›</a:t>
            </a:fld>
            <a:endParaRPr lang="en-GB"/>
          </a:p>
        </p:txBody>
      </p:sp>
    </p:spTree>
    <p:extLst>
      <p:ext uri="{BB962C8B-B14F-4D97-AF65-F5344CB8AC3E}">
        <p14:creationId xmlns:p14="http://schemas.microsoft.com/office/powerpoint/2010/main" val="74549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4EEE40-22E4-43E8-B83D-38ED26300A1A}" type="datetimeFigureOut">
              <a:rPr lang="en-GB" smtClean="0"/>
              <a:t>04/01/2021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0A54AD-B022-4D16-A026-56D03754B03C}" type="slidenum">
              <a:rPr lang="en-GB" smtClean="0"/>
              <a:t>‹#›</a:t>
            </a:fld>
            <a:endParaRPr lang="en-GB"/>
          </a:p>
        </p:txBody>
      </p:sp>
    </p:spTree>
    <p:extLst>
      <p:ext uri="{BB962C8B-B14F-4D97-AF65-F5344CB8AC3E}">
        <p14:creationId xmlns:p14="http://schemas.microsoft.com/office/powerpoint/2010/main" val="3035111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EEE40-22E4-43E8-B83D-38ED26300A1A}" type="datetimeFigureOut">
              <a:rPr lang="en-GB" smtClean="0"/>
              <a:t>04/01/2021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A54AD-B022-4D16-A026-56D03754B03C}" type="slidenum">
              <a:rPr lang="en-GB" smtClean="0"/>
              <a:t>‹#›</a:t>
            </a:fld>
            <a:endParaRPr lang="en-GB"/>
          </a:p>
        </p:txBody>
      </p:sp>
    </p:spTree>
    <p:extLst>
      <p:ext uri="{BB962C8B-B14F-4D97-AF65-F5344CB8AC3E}">
        <p14:creationId xmlns:p14="http://schemas.microsoft.com/office/powerpoint/2010/main" val="3751716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16.xml"/><Relationship Id="rId4" Type="http://schemas.openxmlformats.org/officeDocument/2006/relationships/slide" Target="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17.xml"/><Relationship Id="rId5" Type="http://schemas.openxmlformats.org/officeDocument/2006/relationships/slide" Target="slide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Layout" Target="../slideLayouts/slideLayout18.xml"/><Relationship Id="rId5" Type="http://schemas.openxmlformats.org/officeDocument/2006/relationships/slide" Target="slide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slide" Target="slide13.xml"/><Relationship Id="rId1" Type="http://schemas.openxmlformats.org/officeDocument/2006/relationships/slideLayout" Target="../slideLayouts/slideLayout12.xml"/><Relationship Id="rId6" Type="http://schemas.openxmlformats.org/officeDocument/2006/relationships/slide" Target="slide9.xml"/><Relationship Id="rId11" Type="http://schemas.openxmlformats.org/officeDocument/2006/relationships/image" Target="../media/image13.jpeg"/><Relationship Id="rId5" Type="http://schemas.openxmlformats.org/officeDocument/2006/relationships/image" Target="../media/image10.jpeg"/><Relationship Id="rId10" Type="http://schemas.openxmlformats.org/officeDocument/2006/relationships/slide" Target="slide12.xml"/><Relationship Id="rId4" Type="http://schemas.openxmlformats.org/officeDocument/2006/relationships/slide" Target="slide10.xml"/><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9.jpeg"/><Relationship Id="rId7" Type="http://schemas.openxmlformats.org/officeDocument/2006/relationships/slide" Target="slide8.xml"/><Relationship Id="rId12" Type="http://schemas.openxmlformats.org/officeDocument/2006/relationships/image" Target="../media/image13.jpeg"/><Relationship Id="rId2" Type="http://schemas.openxmlformats.org/officeDocument/2006/relationships/slide" Target="slide12.xml"/><Relationship Id="rId1" Type="http://schemas.openxmlformats.org/officeDocument/2006/relationships/slideLayout" Target="../slideLayouts/slideLayout13.xml"/><Relationship Id="rId6" Type="http://schemas.openxmlformats.org/officeDocument/2006/relationships/hyperlink" Target="https://creativecommons.org/licenses/by/2.0/uk/" TargetMode="External"/><Relationship Id="rId11" Type="http://schemas.openxmlformats.org/officeDocument/2006/relationships/slide" Target="slide11.xml"/><Relationship Id="rId5" Type="http://schemas.openxmlformats.org/officeDocument/2006/relationships/image" Target="../media/image14.jpeg"/><Relationship Id="rId10" Type="http://schemas.openxmlformats.org/officeDocument/2006/relationships/image" Target="../media/image12.jpeg"/><Relationship Id="rId4" Type="http://schemas.openxmlformats.org/officeDocument/2006/relationships/slide" Target="slide9.xml"/><Relationship Id="rId9" Type="http://schemas.openxmlformats.org/officeDocument/2006/relationships/slide" Target="slide10.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4.xml"/><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15.xml"/><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smtClean="0"/>
              <a:t>Subject</a:t>
            </a:r>
            <a:r>
              <a:rPr lang="en-GB" dirty="0" smtClean="0"/>
              <a:t>: </a:t>
            </a:r>
            <a:r>
              <a:rPr lang="en-GB" sz="2400" dirty="0" smtClean="0"/>
              <a:t>Geography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smtClean="0"/>
              <a:t>Tuesday 5</a:t>
            </a:r>
            <a:r>
              <a:rPr lang="en-GB" sz="3200" baseline="30000" dirty="0" smtClean="0"/>
              <a:t>th</a:t>
            </a:r>
            <a:r>
              <a:rPr lang="en-GB" sz="3200" dirty="0" smtClean="0"/>
              <a:t> January 2021</a:t>
            </a:r>
            <a:r>
              <a:rPr lang="en-GB" dirty="0" smtClean="0"/>
              <a:t> </a:t>
            </a:r>
            <a:endParaRPr lang="en-GB" dirty="0"/>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752932" y="2960913"/>
            <a:ext cx="10429593" cy="1323439"/>
          </a:xfrm>
          <a:prstGeom prst="rect">
            <a:avLst/>
          </a:prstGeom>
          <a:noFill/>
        </p:spPr>
        <p:txBody>
          <a:bodyPr wrap="square" rtlCol="0">
            <a:spAutoFit/>
          </a:bodyPr>
          <a:lstStyle/>
          <a:p>
            <a:r>
              <a:rPr lang="en-GB" sz="4000" dirty="0" smtClean="0"/>
              <a:t>LO </a:t>
            </a:r>
            <a:r>
              <a:rPr lang="en-GB" sz="4000" dirty="0" smtClean="0">
                <a:latin typeface="+mj-lt"/>
              </a:rPr>
              <a:t>To be able to </a:t>
            </a:r>
            <a:r>
              <a:rPr lang="en-US" sz="4000" dirty="0">
                <a:latin typeface="+mj-lt"/>
              </a:rPr>
              <a:t>i</a:t>
            </a:r>
            <a:r>
              <a:rPr lang="en-US" sz="4000" dirty="0" smtClean="0">
                <a:latin typeface="+mj-lt"/>
              </a:rPr>
              <a:t>dentify </a:t>
            </a:r>
            <a:r>
              <a:rPr lang="en-US" sz="4000" dirty="0">
                <a:latin typeface="+mj-lt"/>
              </a:rPr>
              <a:t>and mark on a map the different countries of South America</a:t>
            </a:r>
            <a:endParaRPr lang="en-GB" sz="4000" dirty="0">
              <a:latin typeface="+mj-lt"/>
            </a:endParaRPr>
          </a:p>
        </p:txBody>
      </p:sp>
      <p:pic>
        <p:nvPicPr>
          <p:cNvPr id="2" name="Picture 1"/>
          <p:cNvPicPr>
            <a:picLocks noChangeAspect="1"/>
          </p:cNvPicPr>
          <p:nvPr/>
        </p:nvPicPr>
        <p:blipFill>
          <a:blip r:embed="rId4"/>
          <a:stretch>
            <a:fillRect/>
          </a:stretch>
        </p:blipFill>
        <p:spPr>
          <a:xfrm>
            <a:off x="4885446" y="5987219"/>
            <a:ext cx="595312" cy="588390"/>
          </a:xfrm>
          <a:prstGeom prst="rect">
            <a:avLst/>
          </a:prstGeom>
        </p:spPr>
      </p:pic>
    </p:spTree>
    <p:extLst>
      <p:ext uri="{BB962C8B-B14F-4D97-AF65-F5344CB8AC3E}">
        <p14:creationId xmlns:p14="http://schemas.microsoft.com/office/powerpoint/2010/main" val="2153414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a:xfrm>
            <a:off x="1981199" y="478895"/>
            <a:ext cx="8220075" cy="769864"/>
          </a:xfrm>
        </p:spPr>
        <p:txBody>
          <a:bodyPr/>
          <a:lstStyle/>
          <a:p>
            <a:r>
              <a:rPr lang="en-GB" dirty="0">
                <a:latin typeface="+mj-lt"/>
              </a:rPr>
              <a:t>The Andes</a:t>
            </a:r>
          </a:p>
        </p:txBody>
      </p:sp>
      <p:sp>
        <p:nvSpPr>
          <p:cNvPr id="5" name="Rectangle 4"/>
          <p:cNvSpPr/>
          <p:nvPr/>
        </p:nvSpPr>
        <p:spPr>
          <a:xfrm>
            <a:off x="661182" y="1294660"/>
            <a:ext cx="6048367" cy="2169825"/>
          </a:xfrm>
          <a:prstGeom prst="rect">
            <a:avLst/>
          </a:prstGeom>
        </p:spPr>
        <p:txBody>
          <a:bodyPr wrap="square" lIns="0" tIns="0" rIns="0" bIns="0">
            <a:spAutoFit/>
          </a:bodyPr>
          <a:lstStyle/>
          <a:p>
            <a:pPr marL="285750" indent="-285750">
              <a:buFont typeface="Arial" panose="020B0604020202020204" pitchFamily="34" charset="0"/>
              <a:buChar char="•"/>
            </a:pPr>
            <a:r>
              <a:rPr lang="en-GB" dirty="0"/>
              <a:t>The islands of Aruba, Bonaire and </a:t>
            </a:r>
            <a:r>
              <a:rPr lang="en-GB" dirty="0" err="1"/>
              <a:t>Curaçao</a:t>
            </a:r>
            <a:r>
              <a:rPr lang="en-GB" dirty="0"/>
              <a:t> in the Caribbean Sea, off the coast of </a:t>
            </a:r>
            <a:r>
              <a:rPr lang="en-GB" dirty="0" err="1"/>
              <a:t>Venezela</a:t>
            </a:r>
            <a:r>
              <a:rPr lang="en-GB" dirty="0"/>
              <a:t>, are the submerged peaks of the northern Andes Mountains.</a:t>
            </a:r>
          </a:p>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r>
              <a:rPr lang="en-GB" dirty="0"/>
              <a:t>The highest peak of the mountain range is Aconcagua, which rises to a height of 6,962 metres.</a:t>
            </a:r>
          </a:p>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r>
              <a:rPr lang="en-GB" dirty="0"/>
              <a:t>The Inca built their ancient city, Machu Picchu, in the Andes.</a:t>
            </a:r>
          </a:p>
          <a:p>
            <a:pPr marL="285750" indent="-285750">
              <a:buFont typeface="Arial" panose="020B0604020202020204" pitchFamily="34" charset="0"/>
              <a:buChar char="•"/>
            </a:pPr>
            <a:endParaRPr lang="en-GB" sz="1100" dirty="0"/>
          </a:p>
        </p:txBody>
      </p:sp>
      <p:pic>
        <p:nvPicPr>
          <p:cNvPr id="10" name="Picture 9">
            <a:extLst>
              <a:ext uri="{FF2B5EF4-FFF2-40B4-BE49-F238E27FC236}">
                <a16:creationId xmlns:a16="http://schemas.microsoft.com/office/drawing/2014/main" id="{9C1005E0-6849-4396-A0CC-F6651D11C8F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80"/>
          <a:stretch/>
        </p:blipFill>
        <p:spPr>
          <a:xfrm>
            <a:off x="6773510" y="1655673"/>
            <a:ext cx="3138841" cy="3783357"/>
          </a:xfrm>
          <a:prstGeom prst="rect">
            <a:avLst/>
          </a:prstGeom>
        </p:spPr>
      </p:pic>
      <p:sp>
        <p:nvSpPr>
          <p:cNvPr id="11" name="Oval 10">
            <a:extLst>
              <a:ext uri="{FF2B5EF4-FFF2-40B4-BE49-F238E27FC236}">
                <a16:creationId xmlns:a16="http://schemas.microsoft.com/office/drawing/2014/main" id="{1C732F11-00F3-4663-967C-31DBE7599DC4}"/>
              </a:ext>
            </a:extLst>
          </p:cNvPr>
          <p:cNvSpPr/>
          <p:nvPr/>
        </p:nvSpPr>
        <p:spPr>
          <a:xfrm>
            <a:off x="6773510" y="2687883"/>
            <a:ext cx="740021" cy="405927"/>
          </a:xfrm>
          <a:prstGeom prst="ellipse">
            <a:avLst/>
          </a:prstGeom>
          <a:no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8B80AEBA-714E-4D12-AC76-2C969527121C}"/>
              </a:ext>
            </a:extLst>
          </p:cNvPr>
          <p:cNvSpPr/>
          <p:nvPr/>
        </p:nvSpPr>
        <p:spPr>
          <a:xfrm>
            <a:off x="7143520" y="4237941"/>
            <a:ext cx="740021" cy="405927"/>
          </a:xfrm>
          <a:prstGeom prst="ellipse">
            <a:avLst/>
          </a:prstGeom>
          <a:no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D4CD15C-5932-4401-AD96-7D469F150173}"/>
              </a:ext>
            </a:extLst>
          </p:cNvPr>
          <p:cNvSpPr/>
          <p:nvPr/>
        </p:nvSpPr>
        <p:spPr>
          <a:xfrm>
            <a:off x="6768772" y="1229217"/>
            <a:ext cx="3143579" cy="433553"/>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400" dirty="0"/>
              <a:t>The world’s longest mountain range.</a:t>
            </a:r>
          </a:p>
        </p:txBody>
      </p:sp>
      <p:cxnSp>
        <p:nvCxnSpPr>
          <p:cNvPr id="4" name="Straight Arrow Connector 3">
            <a:extLst>
              <a:ext uri="{FF2B5EF4-FFF2-40B4-BE49-F238E27FC236}">
                <a16:creationId xmlns:a16="http://schemas.microsoft.com/office/drawing/2014/main" id="{9BCF4CEF-FEDE-4794-B870-3DAE6FA5CEAF}"/>
              </a:ext>
            </a:extLst>
          </p:cNvPr>
          <p:cNvCxnSpPr>
            <a:cxnSpLocks/>
          </p:cNvCxnSpPr>
          <p:nvPr/>
        </p:nvCxnSpPr>
        <p:spPr>
          <a:xfrm flipV="1">
            <a:off x="6456076" y="1980789"/>
            <a:ext cx="1748257" cy="165448"/>
          </a:xfrm>
          <a:prstGeom prst="straightConnector1">
            <a:avLst/>
          </a:prstGeom>
          <a:ln w="38100">
            <a:solidFill>
              <a:srgbClr val="F08215"/>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8EC22012-7FF4-46EF-92C7-4C3C46078F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6125" y="3342730"/>
            <a:ext cx="4547642" cy="3031762"/>
          </a:xfrm>
          <a:prstGeom prst="rect">
            <a:avLst/>
          </a:prstGeom>
        </p:spPr>
      </p:pic>
      <p:sp>
        <p:nvSpPr>
          <p:cNvPr id="18" name="Rectangle 17">
            <a:extLst>
              <a:ext uri="{FF2B5EF4-FFF2-40B4-BE49-F238E27FC236}">
                <a16:creationId xmlns:a16="http://schemas.microsoft.com/office/drawing/2014/main" id="{6E60048C-68FF-4374-8DAA-B4C6F4A916E8}"/>
              </a:ext>
            </a:extLst>
          </p:cNvPr>
          <p:cNvSpPr/>
          <p:nvPr/>
        </p:nvSpPr>
        <p:spPr>
          <a:xfrm>
            <a:off x="6768772" y="5050781"/>
            <a:ext cx="3148317" cy="1141439"/>
          </a:xfrm>
          <a:prstGeom prst="rect">
            <a:avLst/>
          </a:prstGeom>
          <a:solidFill>
            <a:schemeClr val="accent4">
              <a:lumMod val="75000"/>
            </a:schemeClr>
          </a:solidFill>
        </p:spPr>
        <p:txBody>
          <a:bodyPr wrap="square" lIns="108000" tIns="108000" rIns="108000" bIns="108000">
            <a:spAutoFit/>
          </a:bodyPr>
          <a:lstStyle/>
          <a:p>
            <a:pPr marL="285750" indent="-285750">
              <a:buFont typeface="Arial" panose="020B0604020202020204" pitchFamily="34" charset="0"/>
              <a:buChar char="•"/>
            </a:pPr>
            <a:r>
              <a:rPr lang="en-GB" sz="1500" dirty="0">
                <a:solidFill>
                  <a:schemeClr val="bg1"/>
                </a:solidFill>
              </a:rPr>
              <a:t>The Andes stretch the following countries: Argentina, Chile, Peru, Bolivia, Venezuela, Colombia and Ecuador.</a:t>
            </a:r>
          </a:p>
        </p:txBody>
      </p:sp>
      <p:sp>
        <p:nvSpPr>
          <p:cNvPr id="14" name="Rectangle: Rounded Corners 13">
            <a:extLst>
              <a:ext uri="{FF2B5EF4-FFF2-40B4-BE49-F238E27FC236}">
                <a16:creationId xmlns:a16="http://schemas.microsoft.com/office/drawing/2014/main" id="{7F358389-B13C-4F8C-882F-5D4EBA023B7F}"/>
              </a:ext>
            </a:extLst>
          </p:cNvPr>
          <p:cNvSpPr/>
          <p:nvPr/>
        </p:nvSpPr>
        <p:spPr>
          <a:xfrm>
            <a:off x="5268686" y="6436716"/>
            <a:ext cx="1349828" cy="373248"/>
          </a:xfrm>
          <a:prstGeom prst="round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hlinkClick r:id="rId4" action="ppaction://hlinksldjump"/>
            <a:extLst>
              <a:ext uri="{FF2B5EF4-FFF2-40B4-BE49-F238E27FC236}">
                <a16:creationId xmlns:a16="http://schemas.microsoft.com/office/drawing/2014/main" id="{A2963D09-BAB6-4C0D-BCFF-CCA60B3F1E90}"/>
              </a:ext>
            </a:extLst>
          </p:cNvPr>
          <p:cNvSpPr/>
          <p:nvPr/>
        </p:nvSpPr>
        <p:spPr>
          <a:xfrm>
            <a:off x="5384769" y="6489104"/>
            <a:ext cx="1128713" cy="258636"/>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Back</a:t>
            </a:r>
          </a:p>
        </p:txBody>
      </p:sp>
    </p:spTree>
    <p:extLst>
      <p:ext uri="{BB962C8B-B14F-4D97-AF65-F5344CB8AC3E}">
        <p14:creationId xmlns:p14="http://schemas.microsoft.com/office/powerpoint/2010/main" val="351442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par>
                          <p:cTn id="19" fill="hold">
                            <p:stCondLst>
                              <p:cond delay="3000"/>
                            </p:stCondLst>
                            <p:childTnLst>
                              <p:par>
                                <p:cTn id="20" presetID="22" presetClass="entr" presetSubtype="4"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par>
                          <p:cTn id="23" fill="hold">
                            <p:stCondLst>
                              <p:cond delay="3500"/>
                            </p:stCondLst>
                            <p:childTnLst>
                              <p:par>
                                <p:cTn id="24" presetID="10" presetClass="entr" presetSubtype="0" fill="hold" nodeType="after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4000"/>
                            </p:stCondLst>
                            <p:childTnLst>
                              <p:par>
                                <p:cTn id="31" presetID="1"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par>
                          <p:cTn id="33" fill="hold">
                            <p:stCondLst>
                              <p:cond delay="4000"/>
                            </p:stCondLst>
                            <p:childTnLst>
                              <p:par>
                                <p:cTn id="34" presetID="1" presetClass="exit" presetSubtype="0" fill="hold" nodeType="afterEffect">
                                  <p:stCondLst>
                                    <p:cond delay="2000"/>
                                  </p:stCondLst>
                                  <p:childTnLst>
                                    <p:set>
                                      <p:cBhvr>
                                        <p:cTn id="35" dur="1" fill="hold">
                                          <p:stCondLst>
                                            <p:cond delay="0"/>
                                          </p:stCondLst>
                                        </p:cTn>
                                        <p:tgtEl>
                                          <p:spTgt spid="13"/>
                                        </p:tgtEl>
                                        <p:attrNameLst>
                                          <p:attrName>style.visibility</p:attrName>
                                        </p:attrNameLst>
                                      </p:cBhvr>
                                      <p:to>
                                        <p:strVal val="hidden"/>
                                      </p:to>
                                    </p:set>
                                  </p:childTnLst>
                                </p:cTn>
                              </p:par>
                              <p:par>
                                <p:cTn id="36" presetID="10" presetClass="entr" presetSubtype="0" fill="hold" nodeType="withEffect">
                                  <p:stCondLst>
                                    <p:cond delay="260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fade">
                                      <p:cBhvr>
                                        <p:cTn id="3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a:xfrm>
            <a:off x="815926" y="425349"/>
            <a:ext cx="2900290" cy="763165"/>
          </a:xfrm>
        </p:spPr>
        <p:txBody>
          <a:bodyPr/>
          <a:lstStyle/>
          <a:p>
            <a:r>
              <a:rPr lang="en-GB" dirty="0">
                <a:latin typeface="+mj-lt"/>
              </a:rPr>
              <a:t>Cape Horn</a:t>
            </a:r>
          </a:p>
        </p:txBody>
      </p:sp>
      <p:sp>
        <p:nvSpPr>
          <p:cNvPr id="5" name="Rectangle 4"/>
          <p:cNvSpPr/>
          <p:nvPr/>
        </p:nvSpPr>
        <p:spPr>
          <a:xfrm>
            <a:off x="815926" y="1303158"/>
            <a:ext cx="6083609" cy="2015936"/>
          </a:xfrm>
          <a:prstGeom prst="rect">
            <a:avLst/>
          </a:prstGeom>
        </p:spPr>
        <p:txBody>
          <a:bodyPr wrap="square" lIns="0" tIns="0" rIns="0" bIns="0">
            <a:spAutoFit/>
          </a:bodyPr>
          <a:lstStyle/>
          <a:p>
            <a:pPr marL="285750" indent="-285750">
              <a:buFont typeface="Arial" panose="020B0604020202020204" pitchFamily="34" charset="0"/>
              <a:buChar char="•"/>
            </a:pPr>
            <a:r>
              <a:rPr lang="en-GB" sz="2000" dirty="0"/>
              <a:t>The most southern point of South America.</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waters around Cape Horn are very dangerous due to icebergs, strong winds and large waves.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Penguins and seals live there.</a:t>
            </a:r>
          </a:p>
          <a:p>
            <a:pPr marL="285750" indent="-285750">
              <a:buFont typeface="Arial" panose="020B0604020202020204" pitchFamily="34" charset="0"/>
              <a:buChar char="•"/>
            </a:pPr>
            <a:endParaRPr lang="en-GB" sz="1100" dirty="0"/>
          </a:p>
        </p:txBody>
      </p:sp>
      <p:pic>
        <p:nvPicPr>
          <p:cNvPr id="10" name="Picture 9">
            <a:extLst>
              <a:ext uri="{FF2B5EF4-FFF2-40B4-BE49-F238E27FC236}">
                <a16:creationId xmlns:a16="http://schemas.microsoft.com/office/drawing/2014/main" id="{9C1005E0-6849-4396-A0CC-F6651D11C8F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80"/>
          <a:stretch/>
        </p:blipFill>
        <p:spPr>
          <a:xfrm>
            <a:off x="6773510" y="1295590"/>
            <a:ext cx="3138841" cy="3783357"/>
          </a:xfrm>
          <a:prstGeom prst="rect">
            <a:avLst/>
          </a:prstGeom>
        </p:spPr>
      </p:pic>
      <p:sp>
        <p:nvSpPr>
          <p:cNvPr id="11" name="Oval 10">
            <a:extLst>
              <a:ext uri="{FF2B5EF4-FFF2-40B4-BE49-F238E27FC236}">
                <a16:creationId xmlns:a16="http://schemas.microsoft.com/office/drawing/2014/main" id="{7EC0F14F-B285-4DB9-BF3F-5B73FE1A03CD}"/>
              </a:ext>
            </a:extLst>
          </p:cNvPr>
          <p:cNvSpPr/>
          <p:nvPr/>
        </p:nvSpPr>
        <p:spPr>
          <a:xfrm>
            <a:off x="8393845" y="4653836"/>
            <a:ext cx="412190" cy="221386"/>
          </a:xfrm>
          <a:prstGeom prst="ellipse">
            <a:avLst/>
          </a:prstGeom>
          <a:no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B78709B-A823-4132-99B4-3DA2CA53645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485256" y="3433738"/>
            <a:ext cx="4031102" cy="2654366"/>
          </a:xfrm>
          <a:prstGeom prst="rect">
            <a:avLst/>
          </a:prstGeom>
        </p:spPr>
      </p:pic>
      <p:pic>
        <p:nvPicPr>
          <p:cNvPr id="16" name="Picture 15">
            <a:extLst>
              <a:ext uri="{FF2B5EF4-FFF2-40B4-BE49-F238E27FC236}">
                <a16:creationId xmlns:a16="http://schemas.microsoft.com/office/drawing/2014/main" id="{D3AA25A6-5DCC-4031-B4BA-804D0EAE897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242" t="15515" r="6745" b="50559"/>
          <a:stretch/>
        </p:blipFill>
        <p:spPr>
          <a:xfrm>
            <a:off x="6773508" y="5078946"/>
            <a:ext cx="3137609" cy="907084"/>
          </a:xfrm>
          <a:prstGeom prst="rect">
            <a:avLst/>
          </a:prstGeom>
        </p:spPr>
      </p:pic>
      <p:sp>
        <p:nvSpPr>
          <p:cNvPr id="13" name="Rectangle: Rounded Corners 12">
            <a:extLst>
              <a:ext uri="{FF2B5EF4-FFF2-40B4-BE49-F238E27FC236}">
                <a16:creationId xmlns:a16="http://schemas.microsoft.com/office/drawing/2014/main" id="{373AD7A3-85F0-4544-8F87-F8F736AA0A4F}"/>
              </a:ext>
            </a:extLst>
          </p:cNvPr>
          <p:cNvSpPr/>
          <p:nvPr/>
        </p:nvSpPr>
        <p:spPr>
          <a:xfrm>
            <a:off x="5268686" y="6436716"/>
            <a:ext cx="1349828" cy="373248"/>
          </a:xfrm>
          <a:prstGeom prst="round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hlinkClick r:id="rId5" action="ppaction://hlinksldjump"/>
            <a:extLst>
              <a:ext uri="{FF2B5EF4-FFF2-40B4-BE49-F238E27FC236}">
                <a16:creationId xmlns:a16="http://schemas.microsoft.com/office/drawing/2014/main" id="{661381EB-8665-402A-8BCE-B8FDC419E622}"/>
              </a:ext>
            </a:extLst>
          </p:cNvPr>
          <p:cNvSpPr/>
          <p:nvPr/>
        </p:nvSpPr>
        <p:spPr>
          <a:xfrm>
            <a:off x="5384769" y="6489104"/>
            <a:ext cx="1128713" cy="258636"/>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Back</a:t>
            </a:r>
          </a:p>
        </p:txBody>
      </p:sp>
    </p:spTree>
    <p:extLst>
      <p:ext uri="{BB962C8B-B14F-4D97-AF65-F5344CB8AC3E}">
        <p14:creationId xmlns:p14="http://schemas.microsoft.com/office/powerpoint/2010/main" val="400732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a:xfrm>
            <a:off x="736403" y="496747"/>
            <a:ext cx="4532283" cy="776276"/>
          </a:xfrm>
        </p:spPr>
        <p:txBody>
          <a:bodyPr/>
          <a:lstStyle/>
          <a:p>
            <a:r>
              <a:rPr lang="en-GB" dirty="0">
                <a:latin typeface="+mj-lt"/>
              </a:rPr>
              <a:t>The Amazon River</a:t>
            </a:r>
          </a:p>
        </p:txBody>
      </p:sp>
      <p:sp>
        <p:nvSpPr>
          <p:cNvPr id="5" name="Rectangle 4"/>
          <p:cNvSpPr/>
          <p:nvPr/>
        </p:nvSpPr>
        <p:spPr>
          <a:xfrm>
            <a:off x="633046" y="1323087"/>
            <a:ext cx="6083609" cy="3693319"/>
          </a:xfrm>
          <a:prstGeom prst="rect">
            <a:avLst/>
          </a:prstGeom>
        </p:spPr>
        <p:txBody>
          <a:bodyPr wrap="square" lIns="0" tIns="0" rIns="0" bIns="0">
            <a:spAutoFit/>
          </a:bodyPr>
          <a:lstStyle/>
          <a:p>
            <a:pPr marL="285750" indent="-285750">
              <a:buFont typeface="Arial" panose="020B0604020202020204" pitchFamily="34" charset="0"/>
              <a:buChar char="•"/>
            </a:pPr>
            <a:r>
              <a:rPr lang="en-GB" sz="2000" dirty="0"/>
              <a:t>The river is approximately 4,000 miles long, mostly flowing through rainforest.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It has around 200 tributaries.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It begins in the Andes Mountains and is the second longest river in the world.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Piranhas, anacondas and thousands of species of fish can be found here!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No bridges cross the river at any point.</a:t>
            </a:r>
          </a:p>
        </p:txBody>
      </p:sp>
      <p:pic>
        <p:nvPicPr>
          <p:cNvPr id="10" name="Picture 9">
            <a:extLst>
              <a:ext uri="{FF2B5EF4-FFF2-40B4-BE49-F238E27FC236}">
                <a16:creationId xmlns:a16="http://schemas.microsoft.com/office/drawing/2014/main" id="{9C1005E0-6849-4396-A0CC-F6651D11C8F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80"/>
          <a:stretch/>
        </p:blipFill>
        <p:spPr>
          <a:xfrm>
            <a:off x="6773510" y="1295590"/>
            <a:ext cx="3138841" cy="3783357"/>
          </a:xfrm>
          <a:prstGeom prst="rect">
            <a:avLst/>
          </a:prstGeom>
        </p:spPr>
      </p:pic>
      <p:grpSp>
        <p:nvGrpSpPr>
          <p:cNvPr id="9" name="Group 8">
            <a:extLst>
              <a:ext uri="{FF2B5EF4-FFF2-40B4-BE49-F238E27FC236}">
                <a16:creationId xmlns:a16="http://schemas.microsoft.com/office/drawing/2014/main" id="{9B2FD4E4-5E69-4EE9-8850-7984C085242C}"/>
              </a:ext>
            </a:extLst>
          </p:cNvPr>
          <p:cNvGrpSpPr/>
          <p:nvPr/>
        </p:nvGrpSpPr>
        <p:grpSpPr>
          <a:xfrm>
            <a:off x="6811608" y="2240434"/>
            <a:ext cx="2428592" cy="2808033"/>
            <a:chOff x="5249508" y="2270913"/>
            <a:chExt cx="2988400" cy="3455305"/>
          </a:xfrm>
        </p:grpSpPr>
        <p:sp>
          <p:nvSpPr>
            <p:cNvPr id="8" name="Isosceles Triangle 7">
              <a:extLst>
                <a:ext uri="{FF2B5EF4-FFF2-40B4-BE49-F238E27FC236}">
                  <a16:creationId xmlns:a16="http://schemas.microsoft.com/office/drawing/2014/main" id="{009F6E56-0437-4A7A-AFFD-6341906E37F6}"/>
                </a:ext>
              </a:extLst>
            </p:cNvPr>
            <p:cNvSpPr/>
            <p:nvPr/>
          </p:nvSpPr>
          <p:spPr>
            <a:xfrm>
              <a:off x="5320576" y="2270913"/>
              <a:ext cx="2823744" cy="466905"/>
            </a:xfrm>
            <a:prstGeom prst="triangle">
              <a:avLst>
                <a:gd name="adj" fmla="val 57245"/>
              </a:avLst>
            </a:prstGeom>
            <a:no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C464DA04-B8EA-493A-98AB-57CFEE5AB7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9508" y="2737818"/>
              <a:ext cx="2988400" cy="2988400"/>
            </a:xfrm>
            <a:prstGeom prst="rect">
              <a:avLst/>
            </a:prstGeom>
            <a:ln w="38100">
              <a:solidFill>
                <a:srgbClr val="F08215"/>
              </a:solidFill>
            </a:ln>
          </p:spPr>
        </p:pic>
      </p:grpSp>
      <p:sp>
        <p:nvSpPr>
          <p:cNvPr id="11" name="Oval 10">
            <a:extLst>
              <a:ext uri="{FF2B5EF4-FFF2-40B4-BE49-F238E27FC236}">
                <a16:creationId xmlns:a16="http://schemas.microsoft.com/office/drawing/2014/main" id="{7EC0F14F-B285-4DB9-BF3F-5B73FE1A03CD}"/>
              </a:ext>
            </a:extLst>
          </p:cNvPr>
          <p:cNvSpPr/>
          <p:nvPr/>
        </p:nvSpPr>
        <p:spPr>
          <a:xfrm>
            <a:off x="8090624" y="1577696"/>
            <a:ext cx="900186" cy="543557"/>
          </a:xfrm>
          <a:prstGeom prst="ellipse">
            <a:avLst/>
          </a:prstGeom>
          <a:no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435A715-1DB6-4853-B9A8-E60AC5426E8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5588" y="5016406"/>
            <a:ext cx="2963371" cy="1502570"/>
          </a:xfrm>
          <a:prstGeom prst="rect">
            <a:avLst/>
          </a:prstGeom>
        </p:spPr>
      </p:pic>
      <p:sp>
        <p:nvSpPr>
          <p:cNvPr id="15" name="Rectangle: Rounded Corners 14">
            <a:extLst>
              <a:ext uri="{FF2B5EF4-FFF2-40B4-BE49-F238E27FC236}">
                <a16:creationId xmlns:a16="http://schemas.microsoft.com/office/drawing/2014/main" id="{967F0E7C-1871-4AF7-9C59-3557652574FA}"/>
              </a:ext>
            </a:extLst>
          </p:cNvPr>
          <p:cNvSpPr/>
          <p:nvPr/>
        </p:nvSpPr>
        <p:spPr>
          <a:xfrm>
            <a:off x="5268686" y="6436716"/>
            <a:ext cx="1349828" cy="373248"/>
          </a:xfrm>
          <a:prstGeom prst="round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hlinkClick r:id="rId5" action="ppaction://hlinksldjump"/>
            <a:extLst>
              <a:ext uri="{FF2B5EF4-FFF2-40B4-BE49-F238E27FC236}">
                <a16:creationId xmlns:a16="http://schemas.microsoft.com/office/drawing/2014/main" id="{CA79187F-7772-4ED8-B979-7497BF525CF1}"/>
              </a:ext>
            </a:extLst>
          </p:cNvPr>
          <p:cNvSpPr/>
          <p:nvPr/>
        </p:nvSpPr>
        <p:spPr>
          <a:xfrm>
            <a:off x="5384769" y="6489104"/>
            <a:ext cx="1128713" cy="258636"/>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Back</a:t>
            </a:r>
          </a:p>
        </p:txBody>
      </p:sp>
    </p:spTree>
    <p:extLst>
      <p:ext uri="{BB962C8B-B14F-4D97-AF65-F5344CB8AC3E}">
        <p14:creationId xmlns:p14="http://schemas.microsoft.com/office/powerpoint/2010/main" val="123677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1000"/>
                                        <p:tgtEl>
                                          <p:spTgt spid="5">
                                            <p:txEl>
                                              <p:pRg st="6" end="6"/>
                                            </p:txEl>
                                          </p:spTgt>
                                        </p:tgtEl>
                                      </p:cBhvr>
                                    </p:animEffect>
                                  </p:childTnLst>
                                </p:cTn>
                              </p:par>
                            </p:childTnLst>
                          </p:cTn>
                        </p:par>
                        <p:par>
                          <p:cTn id="26" fill="hold">
                            <p:stCondLst>
                              <p:cond delay="4000"/>
                            </p:stCondLst>
                            <p:childTnLst>
                              <p:par>
                                <p:cTn id="27" presetID="10" presetClass="entr" presetSubtype="0" fill="hold" nodeType="afterEffect">
                                  <p:stCondLst>
                                    <p:cond delay="200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500"/>
                                        <p:tgtEl>
                                          <p:spTgt spid="5">
                                            <p:txEl>
                                              <p:pRg st="8" end="8"/>
                                            </p:txEl>
                                          </p:spTgt>
                                        </p:tgtEl>
                                      </p:cBhvr>
                                    </p:animEffect>
                                  </p:childTnLst>
                                </p:cTn>
                              </p:par>
                            </p:childTnLst>
                          </p:cTn>
                        </p:par>
                        <p:par>
                          <p:cTn id="30" fill="hold">
                            <p:stCondLst>
                              <p:cond delay="6500"/>
                            </p:stCondLst>
                            <p:childTnLst>
                              <p:par>
                                <p:cTn id="31" presetID="10"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810" y="366354"/>
            <a:ext cx="11816864" cy="994306"/>
          </a:xfrm>
        </p:spPr>
        <p:txBody>
          <a:bodyPr/>
          <a:lstStyle/>
          <a:p>
            <a:r>
              <a:rPr lang="en-GB" dirty="0" smtClean="0">
                <a:latin typeface="+mj-lt"/>
              </a:rPr>
              <a:t>Can you </a:t>
            </a:r>
            <a:r>
              <a:rPr lang="en-US" dirty="0">
                <a:latin typeface="+mj-lt"/>
              </a:rPr>
              <a:t>i</a:t>
            </a:r>
            <a:r>
              <a:rPr lang="en-US" dirty="0" smtClean="0">
                <a:latin typeface="+mj-lt"/>
              </a:rPr>
              <a:t>dentify </a:t>
            </a:r>
            <a:r>
              <a:rPr lang="en-US" dirty="0">
                <a:latin typeface="+mj-lt"/>
              </a:rPr>
              <a:t>and mark on a map the different countries of South </a:t>
            </a:r>
            <a:r>
              <a:rPr lang="en-US" dirty="0" smtClean="0">
                <a:latin typeface="+mj-lt"/>
              </a:rPr>
              <a:t>America using a map? </a:t>
            </a:r>
            <a:endParaRPr lang="en-GB" dirty="0">
              <a:latin typeface="+mj-lt"/>
            </a:endParaRPr>
          </a:p>
        </p:txBody>
      </p:sp>
      <p:pic>
        <p:nvPicPr>
          <p:cNvPr id="4" name="Picture 3"/>
          <p:cNvPicPr>
            <a:picLocks noChangeAspect="1"/>
          </p:cNvPicPr>
          <p:nvPr/>
        </p:nvPicPr>
        <p:blipFill>
          <a:blip r:embed="rId2"/>
          <a:stretch>
            <a:fillRect/>
          </a:stretch>
        </p:blipFill>
        <p:spPr>
          <a:xfrm>
            <a:off x="1159409" y="1360660"/>
            <a:ext cx="6521550" cy="5251155"/>
          </a:xfrm>
          <a:prstGeom prst="rect">
            <a:avLst/>
          </a:prstGeom>
        </p:spPr>
      </p:pic>
      <p:sp>
        <p:nvSpPr>
          <p:cNvPr id="5" name="TextBox 4"/>
          <p:cNvSpPr txBox="1"/>
          <p:nvPr/>
        </p:nvSpPr>
        <p:spPr>
          <a:xfrm>
            <a:off x="4076952" y="6062171"/>
            <a:ext cx="8115048" cy="369332"/>
          </a:xfrm>
          <a:prstGeom prst="rect">
            <a:avLst/>
          </a:prstGeom>
          <a:noFill/>
        </p:spPr>
        <p:txBody>
          <a:bodyPr wrap="square" rtlCol="0">
            <a:spAutoFit/>
          </a:bodyPr>
          <a:lstStyle/>
          <a:p>
            <a:r>
              <a:rPr lang="en-GB" dirty="0" smtClean="0"/>
              <a:t>If you are unable print this off you could add labels to the map on PowerPoint </a:t>
            </a:r>
            <a:endParaRPr lang="en-GB" dirty="0"/>
          </a:p>
        </p:txBody>
      </p:sp>
    </p:spTree>
    <p:extLst>
      <p:ext uri="{BB962C8B-B14F-4D97-AF65-F5344CB8AC3E}">
        <p14:creationId xmlns:p14="http://schemas.microsoft.com/office/powerpoint/2010/main" val="1845717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How did you do?</a:t>
            </a:r>
            <a:endParaRPr lang="en-GB" dirty="0">
              <a:latin typeface="+mj-lt"/>
            </a:endParaRPr>
          </a:p>
        </p:txBody>
      </p:sp>
      <p:pic>
        <p:nvPicPr>
          <p:cNvPr id="3" name="Picture 2"/>
          <p:cNvPicPr>
            <a:picLocks noChangeAspect="1"/>
          </p:cNvPicPr>
          <p:nvPr/>
        </p:nvPicPr>
        <p:blipFill>
          <a:blip r:embed="rId2"/>
          <a:stretch>
            <a:fillRect/>
          </a:stretch>
        </p:blipFill>
        <p:spPr>
          <a:xfrm>
            <a:off x="6089648" y="356518"/>
            <a:ext cx="4830220" cy="6318602"/>
          </a:xfrm>
          <a:prstGeom prst="rect">
            <a:avLst/>
          </a:prstGeom>
        </p:spPr>
      </p:pic>
    </p:spTree>
    <p:extLst>
      <p:ext uri="{BB962C8B-B14F-4D97-AF65-F5344CB8AC3E}">
        <p14:creationId xmlns:p14="http://schemas.microsoft.com/office/powerpoint/2010/main" val="1200825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smtClean="0"/>
              <a:t>Subject</a:t>
            </a:r>
            <a:r>
              <a:rPr lang="en-GB" dirty="0" smtClean="0"/>
              <a:t>: </a:t>
            </a:r>
            <a:r>
              <a:rPr lang="en-GB" sz="2400" dirty="0" smtClean="0"/>
              <a:t>Geography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5676" y="192361"/>
            <a:ext cx="7426334" cy="584775"/>
          </a:xfrm>
          <a:prstGeom prst="rect">
            <a:avLst/>
          </a:prstGeom>
          <a:noFill/>
        </p:spPr>
        <p:txBody>
          <a:bodyPr wrap="square" rtlCol="0">
            <a:spAutoFit/>
          </a:bodyPr>
          <a:lstStyle/>
          <a:p>
            <a:r>
              <a:rPr lang="en-GB" sz="3200" dirty="0" smtClean="0"/>
              <a:t>Wednesday 6</a:t>
            </a:r>
            <a:r>
              <a:rPr lang="en-GB" sz="3200" baseline="30000" dirty="0" smtClean="0"/>
              <a:t>th</a:t>
            </a:r>
            <a:r>
              <a:rPr lang="en-GB" sz="3200" dirty="0" smtClean="0"/>
              <a:t> January 2021</a:t>
            </a:r>
            <a:endParaRPr lang="en-GB" dirty="0"/>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1323439"/>
          </a:xfrm>
          <a:prstGeom prst="rect">
            <a:avLst/>
          </a:prstGeom>
          <a:noFill/>
        </p:spPr>
        <p:txBody>
          <a:bodyPr wrap="square" rtlCol="0">
            <a:spAutoFit/>
          </a:bodyPr>
          <a:lstStyle/>
          <a:p>
            <a:r>
              <a:rPr lang="en-GB" sz="4000" dirty="0" smtClean="0"/>
              <a:t>LO To be able to identify major Brazilian cities on a map </a:t>
            </a:r>
            <a:endParaRPr lang="en-GB" sz="4000" dirty="0"/>
          </a:p>
        </p:txBody>
      </p:sp>
      <p:pic>
        <p:nvPicPr>
          <p:cNvPr id="2" name="Picture 1"/>
          <p:cNvPicPr>
            <a:picLocks noChangeAspect="1"/>
          </p:cNvPicPr>
          <p:nvPr/>
        </p:nvPicPr>
        <p:blipFill>
          <a:blip r:embed="rId4"/>
          <a:stretch>
            <a:fillRect/>
          </a:stretch>
        </p:blipFill>
        <p:spPr>
          <a:xfrm>
            <a:off x="4885446" y="5987219"/>
            <a:ext cx="595312" cy="588390"/>
          </a:xfrm>
          <a:prstGeom prst="rect">
            <a:avLst/>
          </a:prstGeom>
        </p:spPr>
      </p:pic>
    </p:spTree>
    <p:extLst>
      <p:ext uri="{BB962C8B-B14F-4D97-AF65-F5344CB8AC3E}">
        <p14:creationId xmlns:p14="http://schemas.microsoft.com/office/powerpoint/2010/main" val="3406749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8749" y="469628"/>
            <a:ext cx="4386942" cy="640715"/>
          </a:xfrm>
        </p:spPr>
        <p:txBody>
          <a:bodyPr>
            <a:normAutofit fontScale="90000"/>
          </a:bodyPr>
          <a:lstStyle/>
          <a:p>
            <a:r>
              <a:rPr lang="en-GB" dirty="0" smtClean="0"/>
              <a:t>Where is Brazil?</a:t>
            </a:r>
            <a:endParaRPr lang="en-GB"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1229269"/>
            <a:ext cx="3810000" cy="4872038"/>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74172" y="1690688"/>
            <a:ext cx="7141028" cy="5909310"/>
          </a:xfrm>
          <a:prstGeom prst="rect">
            <a:avLst/>
          </a:prstGeom>
        </p:spPr>
        <p:txBody>
          <a:bodyPr wrap="square">
            <a:spAutoFit/>
          </a:bodyPr>
          <a:lstStyle/>
          <a:p>
            <a:r>
              <a:rPr lang="en-GB" altLang="en-US" dirty="0" smtClean="0">
                <a:solidFill>
                  <a:schemeClr val="tx1"/>
                </a:solidFill>
                <a:ea typeface="ＭＳ Ｐゴシック" panose="020B0600070205080204" pitchFamily="34" charset="-128"/>
              </a:rPr>
              <a:t>Brazil is the largest country in South America and the fifth </a:t>
            </a:r>
            <a:br>
              <a:rPr lang="en-GB" altLang="en-US" dirty="0" smtClean="0">
                <a:solidFill>
                  <a:schemeClr val="tx1"/>
                </a:solidFill>
                <a:ea typeface="ＭＳ Ｐゴシック" panose="020B0600070205080204" pitchFamily="34" charset="-128"/>
              </a:rPr>
            </a:br>
            <a:r>
              <a:rPr lang="en-GB" altLang="en-US" dirty="0" smtClean="0">
                <a:solidFill>
                  <a:schemeClr val="tx1"/>
                </a:solidFill>
                <a:ea typeface="ＭＳ Ｐゴシック" panose="020B0600070205080204" pitchFamily="34" charset="-128"/>
              </a:rPr>
              <a:t>largest country in the world!</a:t>
            </a:r>
          </a:p>
          <a:p>
            <a:r>
              <a:rPr lang="en-GB" altLang="en-US" dirty="0" smtClean="0">
                <a:solidFill>
                  <a:schemeClr val="tx1"/>
                </a:solidFill>
                <a:ea typeface="ＭＳ Ｐゴシック" panose="020B0600070205080204" pitchFamily="34" charset="-128"/>
              </a:rPr>
              <a:t> </a:t>
            </a:r>
            <a:endParaRPr lang="en-US" altLang="en-US" dirty="0" smtClean="0">
              <a:solidFill>
                <a:schemeClr val="tx1"/>
              </a:solidFill>
              <a:ea typeface="ＭＳ Ｐゴシック" panose="020B0600070205080204" pitchFamily="34" charset="-128"/>
            </a:endParaRPr>
          </a:p>
          <a:p>
            <a:r>
              <a:rPr lang="en-GB" altLang="en-US" dirty="0" smtClean="0">
                <a:solidFill>
                  <a:schemeClr val="tx1"/>
                </a:solidFill>
                <a:ea typeface="ＭＳ Ｐゴシック" panose="020B0600070205080204" pitchFamily="34" charset="-128"/>
              </a:rPr>
              <a:t>It has a long coastal border with the Atlantic Ocean and borders with ten </a:t>
            </a:r>
            <a:r>
              <a:rPr lang="en-GB" altLang="en-US" dirty="0" smtClean="0">
                <a:ea typeface="ＭＳ Ｐゴシック" panose="020B0600070205080204" pitchFamily="34" charset="-128"/>
              </a:rPr>
              <a:t>different countries.</a:t>
            </a:r>
          </a:p>
          <a:p>
            <a:endParaRPr lang="en-GB" altLang="en-US" dirty="0" smtClean="0">
              <a:ea typeface="ＭＳ Ｐゴシック" panose="020B0600070205080204" pitchFamily="34" charset="-128"/>
            </a:endParaRPr>
          </a:p>
          <a:p>
            <a:r>
              <a:rPr lang="en-GB" dirty="0" smtClean="0"/>
              <a:t>The capital city of Brazil is Brasilia</a:t>
            </a:r>
          </a:p>
          <a:p>
            <a:endParaRPr lang="en-GB" dirty="0"/>
          </a:p>
          <a:p>
            <a:r>
              <a:rPr lang="en-GB" dirty="0" smtClean="0"/>
              <a:t>Its largest city is São Paulo</a:t>
            </a:r>
          </a:p>
          <a:p>
            <a:endParaRPr lang="en-GB" dirty="0" smtClean="0"/>
          </a:p>
          <a:p>
            <a:r>
              <a:rPr lang="en-GB" dirty="0" smtClean="0"/>
              <a:t>Their currency is Real</a:t>
            </a:r>
          </a:p>
          <a:p>
            <a:endParaRPr lang="en-GB" dirty="0" smtClean="0"/>
          </a:p>
          <a:p>
            <a:r>
              <a:rPr lang="en-GB" dirty="0" smtClean="0"/>
              <a:t>Its main religion is Catholicism</a:t>
            </a:r>
          </a:p>
          <a:p>
            <a:endParaRPr lang="en-GB" dirty="0" smtClean="0"/>
          </a:p>
          <a:p>
            <a:r>
              <a:rPr lang="en-GB" dirty="0" smtClean="0"/>
              <a:t>Official language is Portuguese</a:t>
            </a:r>
          </a:p>
          <a:p>
            <a:endParaRPr lang="en-GB" b="1" dirty="0" smtClean="0"/>
          </a:p>
          <a:p>
            <a:endParaRPr lang="en-GB" altLang="en-US" dirty="0" smtClean="0">
              <a:solidFill>
                <a:schemeClr val="tx1"/>
              </a:solidFill>
              <a:ea typeface="ＭＳ Ｐゴシック" panose="020B0600070205080204" pitchFamily="34" charset="-128"/>
            </a:endParaRPr>
          </a:p>
          <a:p>
            <a:endParaRPr lang="en-GB" altLang="en-US" dirty="0" smtClean="0">
              <a:ea typeface="ＭＳ Ｐゴシック" panose="020B0600070205080204" pitchFamily="34" charset="-128"/>
            </a:endParaRPr>
          </a:p>
          <a:p>
            <a:endParaRPr lang="en-GB" altLang="en-US" dirty="0">
              <a:ea typeface="ＭＳ Ｐゴシック" panose="020B0600070205080204" pitchFamily="34" charset="-128"/>
            </a:endParaRPr>
          </a:p>
          <a:p>
            <a:endParaRPr lang="en-GB" altLang="en-US" dirty="0" smtClean="0">
              <a:solidFill>
                <a:schemeClr val="tx1"/>
              </a:solidFill>
              <a:ea typeface="ＭＳ Ｐゴシック" panose="020B0600070205080204" pitchFamily="34" charset="-128"/>
            </a:endParaRPr>
          </a:p>
          <a:p>
            <a:endParaRPr lang="en-GB" altLang="en-US" dirty="0" smtClean="0">
              <a:solidFill>
                <a:schemeClr val="tx1"/>
              </a:solidFill>
              <a:ea typeface="ＭＳ Ｐゴシック" panose="020B0600070205080204" pitchFamily="34" charset="-128"/>
            </a:endParaRPr>
          </a:p>
        </p:txBody>
      </p:sp>
      <p:sp>
        <p:nvSpPr>
          <p:cNvPr id="6" name="TextBox 5"/>
          <p:cNvSpPr txBox="1"/>
          <p:nvPr/>
        </p:nvSpPr>
        <p:spPr>
          <a:xfrm>
            <a:off x="5937069" y="6101307"/>
            <a:ext cx="6133012" cy="923330"/>
          </a:xfrm>
          <a:prstGeom prst="rect">
            <a:avLst/>
          </a:prstGeom>
          <a:noFill/>
        </p:spPr>
        <p:txBody>
          <a:bodyPr wrap="square" rtlCol="0">
            <a:spAutoFit/>
          </a:bodyPr>
          <a:lstStyle/>
          <a:p>
            <a:r>
              <a:rPr lang="en-GB" dirty="0" smtClean="0"/>
              <a:t>Did you know </a:t>
            </a:r>
            <a:r>
              <a:rPr lang="en-GB" altLang="en-US" dirty="0"/>
              <a:t>There are over 202 million people living in Brazil compared with 64 million people living in the UK.</a:t>
            </a:r>
          </a:p>
          <a:p>
            <a:endParaRPr lang="en-GB" dirty="0"/>
          </a:p>
        </p:txBody>
      </p:sp>
    </p:spTree>
    <p:extLst>
      <p:ext uri="{BB962C8B-B14F-4D97-AF65-F5344CB8AC3E}">
        <p14:creationId xmlns:p14="http://schemas.microsoft.com/office/powerpoint/2010/main" val="3750229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1507" name="Text Box 2"/>
          <p:cNvSpPr txBox="1">
            <a:spLocks noChangeArrowheads="1"/>
          </p:cNvSpPr>
          <p:nvPr/>
        </p:nvSpPr>
        <p:spPr bwMode="auto">
          <a:xfrm>
            <a:off x="3252788" y="188119"/>
            <a:ext cx="5111750" cy="64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lgn="ctr">
              <a:spcBef>
                <a:spcPct val="0"/>
              </a:spcBef>
              <a:buFontTx/>
              <a:buNone/>
            </a:pPr>
            <a:r>
              <a:rPr lang="en-GB" altLang="en-US" sz="3600" dirty="0">
                <a:latin typeface="+mj-lt"/>
                <a:ea typeface="Kozuka Gothic Pro B" pitchFamily="34" charset="-128"/>
              </a:rPr>
              <a:t>Rio de Janeiro</a:t>
            </a:r>
          </a:p>
        </p:txBody>
      </p:sp>
      <p:sp>
        <p:nvSpPr>
          <p:cNvPr id="4" name="Rectangle 3"/>
          <p:cNvSpPr/>
          <p:nvPr/>
        </p:nvSpPr>
        <p:spPr>
          <a:xfrm>
            <a:off x="4365626" y="1401764"/>
            <a:ext cx="3438525" cy="865187"/>
          </a:xfrm>
          <a:prstGeom prst="rect">
            <a:avLst/>
          </a:prstGeom>
          <a:solidFill>
            <a:srgbClr val="FFEB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Twinkl" pitchFamily="2" charset="0"/>
            </a:endParaRPr>
          </a:p>
        </p:txBody>
      </p:sp>
      <p:pic>
        <p:nvPicPr>
          <p:cNvPr id="2150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1038" y="2967038"/>
            <a:ext cx="3173412"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2"/>
          <p:cNvSpPr>
            <a:spLocks noChangeArrowheads="1"/>
          </p:cNvSpPr>
          <p:nvPr/>
        </p:nvSpPr>
        <p:spPr bwMode="auto">
          <a:xfrm>
            <a:off x="4356101" y="1371601"/>
            <a:ext cx="3457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lgn="ctr">
              <a:spcBef>
                <a:spcPct val="0"/>
              </a:spcBef>
              <a:buFontTx/>
              <a:buNone/>
            </a:pPr>
            <a:r>
              <a:rPr lang="en-GB" altLang="en-US" sz="1800" dirty="0">
                <a:latin typeface="+mj-lt"/>
              </a:rPr>
              <a:t>People call Rio de Janeiro ‘Rio’ for short. It is the second largest city in Brazil.</a:t>
            </a:r>
          </a:p>
        </p:txBody>
      </p:sp>
      <p:sp>
        <p:nvSpPr>
          <p:cNvPr id="21511" name="Text Box 2"/>
          <p:cNvSpPr txBox="1">
            <a:spLocks noChangeArrowheads="1"/>
          </p:cNvSpPr>
          <p:nvPr/>
        </p:nvSpPr>
        <p:spPr bwMode="auto">
          <a:xfrm>
            <a:off x="658019" y="878682"/>
            <a:ext cx="2517775" cy="46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lgn="ctr">
              <a:spcBef>
                <a:spcPct val="0"/>
              </a:spcBef>
              <a:buFontTx/>
              <a:buNone/>
            </a:pPr>
            <a:r>
              <a:rPr lang="en-GB" altLang="en-US" sz="2400" dirty="0">
                <a:solidFill>
                  <a:srgbClr val="429627"/>
                </a:solidFill>
                <a:latin typeface="+mj-lt"/>
                <a:ea typeface="Kozuka Gothic Pro B" pitchFamily="34" charset="-128"/>
              </a:rPr>
              <a:t>Human Features</a:t>
            </a:r>
          </a:p>
        </p:txBody>
      </p:sp>
      <p:sp>
        <p:nvSpPr>
          <p:cNvPr id="21512" name="Text Box 2"/>
          <p:cNvSpPr txBox="1">
            <a:spLocks noChangeArrowheads="1"/>
          </p:cNvSpPr>
          <p:nvPr/>
        </p:nvSpPr>
        <p:spPr bwMode="auto">
          <a:xfrm>
            <a:off x="7837465" y="909638"/>
            <a:ext cx="250825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lgn="ctr">
              <a:spcBef>
                <a:spcPct val="0"/>
              </a:spcBef>
              <a:buFontTx/>
              <a:buNone/>
            </a:pPr>
            <a:r>
              <a:rPr lang="en-GB" altLang="en-US" sz="2400" dirty="0">
                <a:solidFill>
                  <a:srgbClr val="429627"/>
                </a:solidFill>
                <a:latin typeface="+mj-lt"/>
                <a:ea typeface="Kozuka Gothic Pro B" pitchFamily="34" charset="-128"/>
              </a:rPr>
              <a:t>Physical Features</a:t>
            </a:r>
          </a:p>
        </p:txBody>
      </p:sp>
      <p:sp>
        <p:nvSpPr>
          <p:cNvPr id="21513" name="Rectangle 8"/>
          <p:cNvSpPr>
            <a:spLocks noChangeArrowheads="1"/>
          </p:cNvSpPr>
          <p:nvPr/>
        </p:nvSpPr>
        <p:spPr bwMode="auto">
          <a:xfrm>
            <a:off x="506436" y="3875088"/>
            <a:ext cx="381950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spcBef>
                <a:spcPct val="0"/>
              </a:spcBef>
              <a:buFontTx/>
              <a:buNone/>
            </a:pPr>
            <a:r>
              <a:rPr lang="en-GB" altLang="en-US" sz="2000" dirty="0" err="1">
                <a:latin typeface="+mj-lt"/>
              </a:rPr>
              <a:t>Tijuca</a:t>
            </a:r>
            <a:r>
              <a:rPr lang="en-GB" altLang="en-US" sz="2000" dirty="0">
                <a:latin typeface="+mj-lt"/>
              </a:rPr>
              <a:t> Forest is a hand-planted rainforest.</a:t>
            </a:r>
          </a:p>
          <a:p>
            <a:pPr algn="ctr">
              <a:spcBef>
                <a:spcPct val="0"/>
              </a:spcBef>
              <a:buFontTx/>
              <a:buNone/>
            </a:pPr>
            <a:endParaRPr lang="en-GB" altLang="en-US" sz="2000" dirty="0">
              <a:latin typeface="+mj-lt"/>
            </a:endParaRPr>
          </a:p>
          <a:p>
            <a:pPr>
              <a:spcBef>
                <a:spcPct val="0"/>
              </a:spcBef>
              <a:buFontTx/>
              <a:buNone/>
            </a:pPr>
            <a:r>
              <a:rPr lang="en-GB" altLang="en-US" sz="2000" dirty="0">
                <a:latin typeface="+mj-lt"/>
              </a:rPr>
              <a:t>Christ the Redeemer statue is situated in </a:t>
            </a:r>
            <a:r>
              <a:rPr lang="en-GB" altLang="en-US" sz="2000" dirty="0" err="1">
                <a:latin typeface="+mj-lt"/>
              </a:rPr>
              <a:t>Tijuca</a:t>
            </a:r>
            <a:r>
              <a:rPr lang="en-GB" altLang="en-US" sz="2000" dirty="0">
                <a:latin typeface="+mj-lt"/>
              </a:rPr>
              <a:t> Forest and is a religious statue that stands on top of Corcovado Mountain.</a:t>
            </a:r>
          </a:p>
        </p:txBody>
      </p:sp>
      <p:sp>
        <p:nvSpPr>
          <p:cNvPr id="21514" name="Rectangle 11"/>
          <p:cNvSpPr>
            <a:spLocks noChangeArrowheads="1"/>
          </p:cNvSpPr>
          <p:nvPr/>
        </p:nvSpPr>
        <p:spPr bwMode="auto">
          <a:xfrm>
            <a:off x="7966076" y="2727912"/>
            <a:ext cx="372417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spcBef>
                <a:spcPct val="0"/>
              </a:spcBef>
              <a:buFontTx/>
              <a:buNone/>
            </a:pPr>
            <a:r>
              <a:rPr lang="en-GB" altLang="en-US" sz="2000" dirty="0">
                <a:latin typeface="+mj-lt"/>
              </a:rPr>
              <a:t>Sugarloaf Mountain is a peak located at the mouth of Guanabara Bay.  It is nearly 400 metres high.</a:t>
            </a:r>
          </a:p>
        </p:txBody>
      </p:sp>
      <p:sp>
        <p:nvSpPr>
          <p:cNvPr id="21" name="Rectangle 20"/>
          <p:cNvSpPr/>
          <p:nvPr/>
        </p:nvSpPr>
        <p:spPr>
          <a:xfrm>
            <a:off x="506437" y="909638"/>
            <a:ext cx="3849663" cy="5688012"/>
          </a:xfrm>
          <a:prstGeom prst="rect">
            <a:avLst/>
          </a:prstGeom>
          <a:noFill/>
          <a:ln w="57150">
            <a:solidFill>
              <a:srgbClr val="429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Twinkl" pitchFamily="2" charset="0"/>
            </a:endParaRPr>
          </a:p>
        </p:txBody>
      </p:sp>
      <p:sp>
        <p:nvSpPr>
          <p:cNvPr id="22" name="Rectangle 21"/>
          <p:cNvSpPr/>
          <p:nvPr/>
        </p:nvSpPr>
        <p:spPr>
          <a:xfrm>
            <a:off x="7829551" y="898526"/>
            <a:ext cx="4029514" cy="5688013"/>
          </a:xfrm>
          <a:prstGeom prst="rect">
            <a:avLst/>
          </a:prstGeom>
          <a:noFill/>
          <a:ln w="57150">
            <a:solidFill>
              <a:srgbClr val="429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Twinkl" pitchFamily="2" charset="0"/>
            </a:endParaRPr>
          </a:p>
        </p:txBody>
      </p:sp>
      <p:pic>
        <p:nvPicPr>
          <p:cNvPr id="21517" name="Picture 2" descr="https://farm4.staticflickr.com/3715/9607751481_5c059920be_b.jpg"/>
          <p:cNvPicPr>
            <a:picLocks noChangeAspect="1" noChangeArrowheads="1"/>
          </p:cNvPicPr>
          <p:nvPr/>
        </p:nvPicPr>
        <p:blipFill>
          <a:blip r:embed="rId4">
            <a:extLst>
              <a:ext uri="{28A0092B-C50C-407E-A947-70E740481C1C}">
                <a14:useLocalDpi xmlns:a14="http://schemas.microsoft.com/office/drawing/2010/main" val="0"/>
              </a:ext>
            </a:extLst>
          </a:blip>
          <a:srcRect l="35149"/>
          <a:stretch>
            <a:fillRect/>
          </a:stretch>
        </p:blipFill>
        <p:spPr bwMode="auto">
          <a:xfrm>
            <a:off x="967703" y="1378818"/>
            <a:ext cx="1979613"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Rectangle 17"/>
          <p:cNvSpPr>
            <a:spLocks noChangeArrowheads="1"/>
          </p:cNvSpPr>
          <p:nvPr/>
        </p:nvSpPr>
        <p:spPr bwMode="auto">
          <a:xfrm>
            <a:off x="7889875" y="5303510"/>
            <a:ext cx="43530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spcBef>
                <a:spcPct val="0"/>
              </a:spcBef>
              <a:buFontTx/>
              <a:buNone/>
            </a:pPr>
            <a:r>
              <a:rPr lang="en-GB" altLang="en-US" sz="2000" dirty="0">
                <a:latin typeface="+mj-lt"/>
              </a:rPr>
              <a:t>Copacabana beach is 4km in length.</a:t>
            </a:r>
          </a:p>
        </p:txBody>
      </p:sp>
      <p:pic>
        <p:nvPicPr>
          <p:cNvPr id="21519" name="Picture 4" descr="https://farm7.staticflickr.com/6137/5928131501_ed460a1041_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7474" y="1404793"/>
            <a:ext cx="1984765" cy="131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8" descr="https://farm6.staticflickr.com/5556/14608522134_bd602108b1_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66076" y="4006518"/>
            <a:ext cx="1965715" cy="131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3" name="Rectangle 17"/>
          <p:cNvSpPr>
            <a:spLocks noChangeArrowheads="1"/>
          </p:cNvSpPr>
          <p:nvPr/>
        </p:nvSpPr>
        <p:spPr bwMode="auto">
          <a:xfrm>
            <a:off x="7889875" y="5767914"/>
            <a:ext cx="396919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spcBef>
                <a:spcPct val="0"/>
              </a:spcBef>
              <a:buFontTx/>
              <a:buNone/>
            </a:pPr>
            <a:r>
              <a:rPr lang="en-GB" altLang="en-US" sz="2000" dirty="0">
                <a:latin typeface="+mj-lt"/>
              </a:rPr>
              <a:t>Rio is very famous for its carnivals too.</a:t>
            </a:r>
          </a:p>
        </p:txBody>
      </p:sp>
      <p:sp>
        <p:nvSpPr>
          <p:cNvPr id="2" name="TextBox 1"/>
          <p:cNvSpPr txBox="1"/>
          <p:nvPr/>
        </p:nvSpPr>
        <p:spPr>
          <a:xfrm>
            <a:off x="1547889" y="6532553"/>
            <a:ext cx="9158068" cy="369332"/>
          </a:xfrm>
          <a:prstGeom prst="rect">
            <a:avLst/>
          </a:prstGeom>
          <a:noFill/>
        </p:spPr>
        <p:txBody>
          <a:bodyPr wrap="square" rtlCol="0">
            <a:spAutoFit/>
          </a:bodyPr>
          <a:lstStyle/>
          <a:p>
            <a:r>
              <a:rPr lang="en-GB" dirty="0" smtClean="0"/>
              <a:t>Click on the link to learn more! https://www.bbc.co.uk/bitesize/topics/zyhp34j/articles/zr2h47h</a:t>
            </a:r>
            <a:endParaRPr lang="en-GB" dirty="0"/>
          </a:p>
        </p:txBody>
      </p:sp>
    </p:spTree>
    <p:extLst>
      <p:ext uri="{BB962C8B-B14F-4D97-AF65-F5344CB8AC3E}">
        <p14:creationId xmlns:p14="http://schemas.microsoft.com/office/powerpoint/2010/main" val="628862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9459" name="Text Box 2"/>
          <p:cNvSpPr txBox="1">
            <a:spLocks noChangeArrowheads="1"/>
          </p:cNvSpPr>
          <p:nvPr/>
        </p:nvSpPr>
        <p:spPr bwMode="auto">
          <a:xfrm>
            <a:off x="3522663" y="260351"/>
            <a:ext cx="5111750"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lgn="ctr">
              <a:spcBef>
                <a:spcPct val="0"/>
              </a:spcBef>
              <a:buFontTx/>
              <a:buNone/>
            </a:pPr>
            <a:r>
              <a:rPr lang="en-GB" altLang="en-US" sz="4000" dirty="0">
                <a:latin typeface="+mj-lt"/>
                <a:ea typeface="Kozuka Gothic Pro B" pitchFamily="34" charset="-128"/>
              </a:rPr>
              <a:t>São Paulo</a:t>
            </a:r>
          </a:p>
        </p:txBody>
      </p:sp>
      <p:sp>
        <p:nvSpPr>
          <p:cNvPr id="4" name="Rectangle 3"/>
          <p:cNvSpPr/>
          <p:nvPr/>
        </p:nvSpPr>
        <p:spPr>
          <a:xfrm>
            <a:off x="4365626" y="1401764"/>
            <a:ext cx="3438525" cy="1379537"/>
          </a:xfrm>
          <a:prstGeom prst="rect">
            <a:avLst/>
          </a:prstGeom>
          <a:solidFill>
            <a:srgbClr val="FFEB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Twinkl" pitchFamily="2" charset="0"/>
            </a:endParaRPr>
          </a:p>
        </p:txBody>
      </p:sp>
      <p:pic>
        <p:nvPicPr>
          <p:cNvPr id="1946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1038" y="2967038"/>
            <a:ext cx="317341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2"/>
          <p:cNvSpPr txBox="1">
            <a:spLocks noChangeArrowheads="1"/>
          </p:cNvSpPr>
          <p:nvPr/>
        </p:nvSpPr>
        <p:spPr bwMode="auto">
          <a:xfrm>
            <a:off x="252052" y="909638"/>
            <a:ext cx="4104049"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spcBef>
                <a:spcPct val="0"/>
              </a:spcBef>
              <a:buFontTx/>
              <a:buNone/>
            </a:pPr>
            <a:r>
              <a:rPr lang="en-GB" altLang="en-US" sz="2800" dirty="0">
                <a:solidFill>
                  <a:srgbClr val="429627"/>
                </a:solidFill>
                <a:latin typeface="+mj-lt"/>
                <a:ea typeface="Kozuka Gothic Pro B" pitchFamily="34" charset="-128"/>
              </a:rPr>
              <a:t>Human Features</a:t>
            </a:r>
          </a:p>
        </p:txBody>
      </p:sp>
      <p:sp>
        <p:nvSpPr>
          <p:cNvPr id="19463" name="Text Box 2"/>
          <p:cNvSpPr txBox="1">
            <a:spLocks noChangeArrowheads="1"/>
          </p:cNvSpPr>
          <p:nvPr/>
        </p:nvSpPr>
        <p:spPr bwMode="auto">
          <a:xfrm>
            <a:off x="7924007" y="1029762"/>
            <a:ext cx="3020658"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spcBef>
                <a:spcPct val="0"/>
              </a:spcBef>
              <a:buFontTx/>
              <a:buNone/>
            </a:pPr>
            <a:r>
              <a:rPr lang="en-GB" altLang="en-US" sz="2800" dirty="0">
                <a:solidFill>
                  <a:srgbClr val="429627"/>
                </a:solidFill>
                <a:latin typeface="+mj-lt"/>
                <a:ea typeface="Kozuka Gothic Pro B" pitchFamily="34" charset="-128"/>
              </a:rPr>
              <a:t>Physical </a:t>
            </a:r>
            <a:r>
              <a:rPr lang="en-GB" altLang="en-US" sz="2800" dirty="0" smtClean="0">
                <a:solidFill>
                  <a:srgbClr val="429627"/>
                </a:solidFill>
                <a:latin typeface="+mj-lt"/>
                <a:ea typeface="Kozuka Gothic Pro B" pitchFamily="34" charset="-128"/>
              </a:rPr>
              <a:t>Features</a:t>
            </a:r>
            <a:endParaRPr lang="en-GB" altLang="en-US" sz="2800" dirty="0">
              <a:solidFill>
                <a:srgbClr val="429627"/>
              </a:solidFill>
              <a:latin typeface="+mj-lt"/>
              <a:ea typeface="Kozuka Gothic Pro B" pitchFamily="34" charset="-128"/>
            </a:endParaRPr>
          </a:p>
        </p:txBody>
      </p:sp>
      <p:sp>
        <p:nvSpPr>
          <p:cNvPr id="19464" name="Rectangle 5"/>
          <p:cNvSpPr>
            <a:spLocks noChangeArrowheads="1"/>
          </p:cNvSpPr>
          <p:nvPr/>
        </p:nvSpPr>
        <p:spPr bwMode="auto">
          <a:xfrm>
            <a:off x="361037" y="5930900"/>
            <a:ext cx="39617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spcBef>
                <a:spcPct val="0"/>
              </a:spcBef>
              <a:buFontTx/>
              <a:buNone/>
            </a:pPr>
            <a:r>
              <a:rPr lang="en-GB" altLang="en-US" sz="2000" dirty="0" err="1">
                <a:latin typeface="+mj-lt"/>
              </a:rPr>
              <a:t>Parque</a:t>
            </a:r>
            <a:r>
              <a:rPr lang="en-GB" altLang="en-US" sz="2000" dirty="0">
                <a:latin typeface="+mj-lt"/>
              </a:rPr>
              <a:t> Hopi Hari is a theme park in the city</a:t>
            </a:r>
            <a:r>
              <a:rPr lang="en-GB" altLang="en-US" sz="1400" dirty="0"/>
              <a:t>.</a:t>
            </a:r>
          </a:p>
        </p:txBody>
      </p:sp>
      <p:sp>
        <p:nvSpPr>
          <p:cNvPr id="19465" name="Rectangle 8"/>
          <p:cNvSpPr>
            <a:spLocks noChangeArrowheads="1"/>
          </p:cNvSpPr>
          <p:nvPr/>
        </p:nvSpPr>
        <p:spPr bwMode="auto">
          <a:xfrm>
            <a:off x="422031" y="3335339"/>
            <a:ext cx="38737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spcBef>
                <a:spcPct val="0"/>
              </a:spcBef>
              <a:buFontTx/>
              <a:buNone/>
            </a:pPr>
            <a:r>
              <a:rPr lang="en-GB" altLang="en-US" sz="2000" dirty="0">
                <a:latin typeface="+mj-lt"/>
              </a:rPr>
              <a:t>São Paulo Cathedral is a Roman Catholic place of worship.</a:t>
            </a:r>
          </a:p>
        </p:txBody>
      </p:sp>
      <p:sp>
        <p:nvSpPr>
          <p:cNvPr id="19466" name="Rectangle 11"/>
          <p:cNvSpPr>
            <a:spLocks noChangeArrowheads="1"/>
          </p:cNvSpPr>
          <p:nvPr/>
        </p:nvSpPr>
        <p:spPr bwMode="auto">
          <a:xfrm>
            <a:off x="7989887" y="3262314"/>
            <a:ext cx="38691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spcBef>
                <a:spcPct val="0"/>
              </a:spcBef>
              <a:buFontTx/>
              <a:buNone/>
            </a:pPr>
            <a:r>
              <a:rPr lang="en-GB" altLang="en-US" sz="2000" dirty="0">
                <a:latin typeface="+mj-lt"/>
              </a:rPr>
              <a:t>Pico do </a:t>
            </a:r>
            <a:r>
              <a:rPr lang="en-GB" altLang="en-US" sz="2000" dirty="0" err="1">
                <a:latin typeface="+mj-lt"/>
              </a:rPr>
              <a:t>Jaraguá</a:t>
            </a:r>
            <a:r>
              <a:rPr lang="en-GB" altLang="en-US" sz="2000" dirty="0">
                <a:latin typeface="+mj-lt"/>
              </a:rPr>
              <a:t> is the highest mountain of the city.</a:t>
            </a:r>
          </a:p>
        </p:txBody>
      </p:sp>
      <p:pic>
        <p:nvPicPr>
          <p:cNvPr id="19467" name="Picture 5" descr="https://farm4.staticflickr.com/3782/9633623184_2701b932a6_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724" y="1510582"/>
            <a:ext cx="1896934" cy="175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7" descr="https://farm4.staticflickr.com/3635/3980663235_acb2f68c14_o.jpg"/>
          <p:cNvPicPr>
            <a:picLocks noChangeAspect="1" noChangeArrowheads="1"/>
          </p:cNvPicPr>
          <p:nvPr/>
        </p:nvPicPr>
        <p:blipFill>
          <a:blip r:embed="rId5">
            <a:extLst>
              <a:ext uri="{28A0092B-C50C-407E-A947-70E740481C1C}">
                <a14:useLocalDpi xmlns:a14="http://schemas.microsoft.com/office/drawing/2010/main" val="0"/>
              </a:ext>
            </a:extLst>
          </a:blip>
          <a:srcRect l="1627" t="33710" r="829" b="1924"/>
          <a:stretch>
            <a:fillRect/>
          </a:stretch>
        </p:blipFill>
        <p:spPr bwMode="auto">
          <a:xfrm>
            <a:off x="913566" y="4165601"/>
            <a:ext cx="3164724"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9" descr="https://farm8.staticflickr.com/7360/9096392816_81ef3318f3_b.jpg"/>
          <p:cNvPicPr>
            <a:picLocks noChangeAspect="1" noChangeArrowheads="1"/>
          </p:cNvPicPr>
          <p:nvPr/>
        </p:nvPicPr>
        <p:blipFill>
          <a:blip r:embed="rId6">
            <a:extLst>
              <a:ext uri="{28A0092B-C50C-407E-A947-70E740481C1C}">
                <a14:useLocalDpi xmlns:a14="http://schemas.microsoft.com/office/drawing/2010/main" val="0"/>
              </a:ext>
            </a:extLst>
          </a:blip>
          <a:srcRect b="8061"/>
          <a:stretch>
            <a:fillRect/>
          </a:stretch>
        </p:blipFill>
        <p:spPr bwMode="auto">
          <a:xfrm>
            <a:off x="7948614" y="1565277"/>
            <a:ext cx="2360613"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205473" y="909638"/>
            <a:ext cx="4150627" cy="5688012"/>
          </a:xfrm>
          <a:prstGeom prst="rect">
            <a:avLst/>
          </a:prstGeom>
          <a:noFill/>
          <a:ln w="57150">
            <a:solidFill>
              <a:srgbClr val="429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Twinkl" pitchFamily="2" charset="0"/>
            </a:endParaRPr>
          </a:p>
        </p:txBody>
      </p:sp>
      <p:sp>
        <p:nvSpPr>
          <p:cNvPr id="22" name="Rectangle 21"/>
          <p:cNvSpPr/>
          <p:nvPr/>
        </p:nvSpPr>
        <p:spPr>
          <a:xfrm>
            <a:off x="7881939" y="906464"/>
            <a:ext cx="4122052" cy="5691186"/>
          </a:xfrm>
          <a:prstGeom prst="rect">
            <a:avLst/>
          </a:prstGeom>
          <a:noFill/>
          <a:ln w="57150">
            <a:solidFill>
              <a:srgbClr val="429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Twinkl" pitchFamily="2" charset="0"/>
            </a:endParaRPr>
          </a:p>
        </p:txBody>
      </p:sp>
      <p:sp>
        <p:nvSpPr>
          <p:cNvPr id="19474" name="Rectangle 2"/>
          <p:cNvSpPr>
            <a:spLocks noChangeArrowheads="1"/>
          </p:cNvSpPr>
          <p:nvPr/>
        </p:nvSpPr>
        <p:spPr bwMode="auto">
          <a:xfrm>
            <a:off x="4422775" y="1429812"/>
            <a:ext cx="330834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spcBef>
                <a:spcPct val="0"/>
              </a:spcBef>
              <a:buFontTx/>
              <a:buNone/>
            </a:pPr>
            <a:r>
              <a:rPr lang="en-GB" altLang="en-US" sz="2000" dirty="0">
                <a:latin typeface="+mj-lt"/>
              </a:rPr>
              <a:t>This is the largest city in Brazil with over 11 million people living here. Those who live here are called </a:t>
            </a:r>
            <a:r>
              <a:rPr lang="en-GB" altLang="en-US" sz="2000" dirty="0" err="1">
                <a:latin typeface="+mj-lt"/>
              </a:rPr>
              <a:t>Paulistanos</a:t>
            </a:r>
            <a:r>
              <a:rPr lang="en-GB" altLang="en-US" sz="2000" dirty="0">
                <a:latin typeface="+mj-lt"/>
              </a:rPr>
              <a:t>.</a:t>
            </a:r>
          </a:p>
        </p:txBody>
      </p:sp>
    </p:spTree>
    <p:extLst>
      <p:ext uri="{BB962C8B-B14F-4D97-AF65-F5344CB8AC3E}">
        <p14:creationId xmlns:p14="http://schemas.microsoft.com/office/powerpoint/2010/main" val="2286779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3555" name="Text Box 2"/>
          <p:cNvSpPr txBox="1">
            <a:spLocks noChangeArrowheads="1"/>
          </p:cNvSpPr>
          <p:nvPr/>
        </p:nvSpPr>
        <p:spPr bwMode="auto">
          <a:xfrm>
            <a:off x="3632202" y="260351"/>
            <a:ext cx="5111750" cy="64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lgn="ctr">
              <a:spcBef>
                <a:spcPct val="0"/>
              </a:spcBef>
              <a:buFontTx/>
              <a:buNone/>
            </a:pPr>
            <a:r>
              <a:rPr lang="en-GB" altLang="en-US" sz="3600" dirty="0">
                <a:latin typeface="+mj-lt"/>
                <a:ea typeface="Kozuka Gothic Pro B" pitchFamily="34" charset="-128"/>
              </a:rPr>
              <a:t>Porto Alegre</a:t>
            </a:r>
          </a:p>
        </p:txBody>
      </p:sp>
      <p:sp>
        <p:nvSpPr>
          <p:cNvPr id="23571" name="Rectangle 2"/>
          <p:cNvSpPr>
            <a:spLocks noChangeArrowheads="1"/>
          </p:cNvSpPr>
          <p:nvPr/>
        </p:nvSpPr>
        <p:spPr bwMode="auto">
          <a:xfrm>
            <a:off x="8290344" y="1116538"/>
            <a:ext cx="3457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lgn="ctr">
              <a:spcBef>
                <a:spcPct val="0"/>
              </a:spcBef>
              <a:buFontTx/>
              <a:buNone/>
            </a:pPr>
            <a:r>
              <a:rPr lang="en-GB" altLang="en-US" sz="1800" dirty="0" smtClean="0"/>
              <a:t>’.</a:t>
            </a:r>
            <a:endParaRPr lang="en-GB" altLang="en-US" sz="1800" dirty="0"/>
          </a:p>
        </p:txBody>
      </p:sp>
      <p:sp>
        <p:nvSpPr>
          <p:cNvPr id="23557" name="Text Box 2"/>
          <p:cNvSpPr txBox="1">
            <a:spLocks noChangeArrowheads="1"/>
          </p:cNvSpPr>
          <p:nvPr/>
        </p:nvSpPr>
        <p:spPr bwMode="auto">
          <a:xfrm>
            <a:off x="592225" y="1062137"/>
            <a:ext cx="3614016"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spcBef>
                <a:spcPct val="0"/>
              </a:spcBef>
              <a:buFontTx/>
              <a:buNone/>
            </a:pPr>
            <a:r>
              <a:rPr lang="en-GB" altLang="en-US" sz="2800" dirty="0" smtClean="0">
                <a:solidFill>
                  <a:srgbClr val="429627"/>
                </a:solidFill>
                <a:latin typeface="+mj-lt"/>
                <a:ea typeface="Kozuka Gothic Pro B" pitchFamily="34" charset="-128"/>
              </a:rPr>
              <a:t>Human Features</a:t>
            </a:r>
            <a:endParaRPr lang="en-GB" altLang="en-US" sz="2800" dirty="0">
              <a:solidFill>
                <a:srgbClr val="429627"/>
              </a:solidFill>
              <a:latin typeface="+mj-lt"/>
              <a:ea typeface="Kozuka Gothic Pro B" pitchFamily="34" charset="-128"/>
            </a:endParaRPr>
          </a:p>
        </p:txBody>
      </p:sp>
      <p:sp>
        <p:nvSpPr>
          <p:cNvPr id="21" name="Rectangle 20"/>
          <p:cNvSpPr/>
          <p:nvPr/>
        </p:nvSpPr>
        <p:spPr>
          <a:xfrm>
            <a:off x="563648" y="1014511"/>
            <a:ext cx="3895412" cy="5688012"/>
          </a:xfrm>
          <a:prstGeom prst="rect">
            <a:avLst/>
          </a:prstGeom>
          <a:noFill/>
          <a:ln w="57150">
            <a:solidFill>
              <a:srgbClr val="429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Twinkl" pitchFamily="2" charset="0"/>
            </a:endParaRPr>
          </a:p>
        </p:txBody>
      </p:sp>
      <p:grpSp>
        <p:nvGrpSpPr>
          <p:cNvPr id="23561" name="Group 2"/>
          <p:cNvGrpSpPr>
            <a:grpSpLocks/>
          </p:cNvGrpSpPr>
          <p:nvPr/>
        </p:nvGrpSpPr>
        <p:grpSpPr bwMode="auto">
          <a:xfrm>
            <a:off x="673187" y="1871003"/>
            <a:ext cx="3533053" cy="1375534"/>
            <a:chOff x="314324" y="1506518"/>
            <a:chExt cx="4365023" cy="1490434"/>
          </a:xfrm>
        </p:grpSpPr>
        <p:pic>
          <p:nvPicPr>
            <p:cNvPr id="23568" name="Picture 22" descr="https://farm3.staticflickr.com/2916/14512800842_8dfbd25d3b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24" y="1506518"/>
              <a:ext cx="2234559" cy="1490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Picture 24" descr="https://farm8.staticflickr.com/7383/12358125775_b52bf373bf_b.jpg"/>
            <p:cNvPicPr>
              <a:picLocks noChangeAspect="1" noChangeArrowheads="1"/>
            </p:cNvPicPr>
            <p:nvPr/>
          </p:nvPicPr>
          <p:blipFill>
            <a:blip r:embed="rId4" cstate="print">
              <a:extLst>
                <a:ext uri="{28A0092B-C50C-407E-A947-70E740481C1C}">
                  <a14:useLocalDpi xmlns:a14="http://schemas.microsoft.com/office/drawing/2010/main" val="0"/>
                </a:ext>
              </a:extLst>
            </a:blip>
            <a:srcRect r="5798" b="12624"/>
            <a:stretch>
              <a:fillRect/>
            </a:stretch>
          </p:blipFill>
          <p:spPr bwMode="auto">
            <a:xfrm>
              <a:off x="2548883" y="1514860"/>
              <a:ext cx="2130464" cy="148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62" name="Rectangle 2"/>
          <p:cNvSpPr>
            <a:spLocks noChangeArrowheads="1"/>
          </p:cNvSpPr>
          <p:nvPr/>
        </p:nvSpPr>
        <p:spPr bwMode="auto">
          <a:xfrm>
            <a:off x="745039" y="3678670"/>
            <a:ext cx="34612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spcBef>
                <a:spcPct val="0"/>
              </a:spcBef>
              <a:buFontTx/>
              <a:buNone/>
            </a:pPr>
            <a:r>
              <a:rPr lang="en-GB" altLang="en-US" sz="2000" dirty="0" err="1">
                <a:latin typeface="+mj-lt"/>
              </a:rPr>
              <a:t>Estádio</a:t>
            </a:r>
            <a:r>
              <a:rPr lang="en-GB" altLang="en-US" sz="2000" dirty="0">
                <a:latin typeface="+mj-lt"/>
              </a:rPr>
              <a:t> Beira-Rio was used to host 5 of the FIFA 2014 World Cup games.</a:t>
            </a:r>
          </a:p>
        </p:txBody>
      </p:sp>
      <p:sp>
        <p:nvSpPr>
          <p:cNvPr id="23564" name="Rectangle 2"/>
          <p:cNvSpPr>
            <a:spLocks noChangeArrowheads="1"/>
          </p:cNvSpPr>
          <p:nvPr/>
        </p:nvSpPr>
        <p:spPr bwMode="auto">
          <a:xfrm>
            <a:off x="4487637" y="1126700"/>
            <a:ext cx="759228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spcBef>
                <a:spcPct val="0"/>
              </a:spcBef>
              <a:buFontTx/>
              <a:buNone/>
            </a:pPr>
            <a:r>
              <a:rPr lang="en-GB" altLang="en-US" sz="2000" dirty="0" smtClean="0">
                <a:latin typeface="+mj-lt"/>
              </a:rPr>
              <a:t>Porto Alegre is the capital city of the state of Rio Grande  do </a:t>
            </a:r>
            <a:r>
              <a:rPr lang="en-GB" altLang="en-US" sz="2000" dirty="0" err="1" smtClean="0">
                <a:latin typeface="+mj-lt"/>
              </a:rPr>
              <a:t>Sul</a:t>
            </a:r>
            <a:r>
              <a:rPr lang="en-GB" altLang="en-US" sz="2000" dirty="0" smtClean="0">
                <a:latin typeface="+mj-lt"/>
              </a:rPr>
              <a:t>. It is next to the Atlantic Ocean.</a:t>
            </a:r>
          </a:p>
          <a:p>
            <a:pPr>
              <a:spcBef>
                <a:spcPct val="0"/>
              </a:spcBef>
              <a:buFontTx/>
              <a:buNone/>
            </a:pPr>
            <a:endParaRPr lang="en-GB" altLang="en-US" sz="2000" dirty="0">
              <a:latin typeface="+mj-lt"/>
            </a:endParaRPr>
          </a:p>
          <a:p>
            <a:pPr>
              <a:spcBef>
                <a:spcPct val="0"/>
              </a:spcBef>
              <a:buFontTx/>
              <a:buNone/>
            </a:pPr>
            <a:r>
              <a:rPr lang="en-GB" altLang="en-US" sz="2000" dirty="0" smtClean="0">
                <a:latin typeface="+mj-lt"/>
              </a:rPr>
              <a:t>It is considered one of the most dangerous cities in the world with high rates of crime including robbery and murder. </a:t>
            </a:r>
          </a:p>
          <a:p>
            <a:pPr>
              <a:spcBef>
                <a:spcPct val="0"/>
              </a:spcBef>
              <a:buFontTx/>
              <a:buNone/>
            </a:pPr>
            <a:endParaRPr lang="en-GB" altLang="en-US" sz="2000" dirty="0">
              <a:latin typeface="+mj-lt"/>
            </a:endParaRPr>
          </a:p>
        </p:txBody>
      </p:sp>
      <p:sp>
        <p:nvSpPr>
          <p:cNvPr id="2" name="Rectangle 1"/>
          <p:cNvSpPr/>
          <p:nvPr/>
        </p:nvSpPr>
        <p:spPr>
          <a:xfrm>
            <a:off x="668486" y="4896379"/>
            <a:ext cx="3685736" cy="707886"/>
          </a:xfrm>
          <a:prstGeom prst="rect">
            <a:avLst/>
          </a:prstGeom>
        </p:spPr>
        <p:txBody>
          <a:bodyPr wrap="square">
            <a:spAutoFit/>
          </a:bodyPr>
          <a:lstStyle/>
          <a:p>
            <a:r>
              <a:rPr lang="en-GB" altLang="en-US" sz="2000" dirty="0">
                <a:latin typeface="+mj-lt"/>
              </a:rPr>
              <a:t>The Portuguese translation of Porto Alegre is ‘joyful </a:t>
            </a:r>
            <a:r>
              <a:rPr lang="en-GB" altLang="en-US" sz="2000" dirty="0" smtClean="0">
                <a:latin typeface="+mj-lt"/>
              </a:rPr>
              <a:t>harbour’</a:t>
            </a:r>
            <a:endParaRPr lang="en-GB" sz="2000" dirty="0">
              <a:latin typeface="+mj-lt"/>
            </a:endParaRPr>
          </a:p>
        </p:txBody>
      </p:sp>
      <p:pic>
        <p:nvPicPr>
          <p:cNvPr id="3" name="Picture 2"/>
          <p:cNvPicPr>
            <a:picLocks noChangeAspect="1"/>
          </p:cNvPicPr>
          <p:nvPr/>
        </p:nvPicPr>
        <p:blipFill>
          <a:blip r:embed="rId5"/>
          <a:stretch>
            <a:fillRect/>
          </a:stretch>
        </p:blipFill>
        <p:spPr>
          <a:xfrm>
            <a:off x="8290344" y="4301411"/>
            <a:ext cx="3805920" cy="2404185"/>
          </a:xfrm>
          <a:prstGeom prst="rect">
            <a:avLst/>
          </a:prstGeom>
        </p:spPr>
      </p:pic>
      <p:pic>
        <p:nvPicPr>
          <p:cNvPr id="4" name="Picture 3"/>
          <p:cNvPicPr>
            <a:picLocks noChangeAspect="1"/>
          </p:cNvPicPr>
          <p:nvPr/>
        </p:nvPicPr>
        <p:blipFill>
          <a:blip r:embed="rId6"/>
          <a:stretch>
            <a:fillRect/>
          </a:stretch>
        </p:blipFill>
        <p:spPr>
          <a:xfrm>
            <a:off x="4640451" y="2806452"/>
            <a:ext cx="4255543" cy="2104130"/>
          </a:xfrm>
          <a:prstGeom prst="rect">
            <a:avLst/>
          </a:prstGeom>
        </p:spPr>
      </p:pic>
    </p:spTree>
    <p:extLst>
      <p:ext uri="{BB962C8B-B14F-4D97-AF65-F5344CB8AC3E}">
        <p14:creationId xmlns:p14="http://schemas.microsoft.com/office/powerpoint/2010/main" val="4294845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95532" y="1633357"/>
            <a:ext cx="9112846" cy="5056585"/>
          </a:xfrm>
          <a:prstGeom prst="rect">
            <a:avLst/>
          </a:prstGeom>
        </p:spPr>
      </p:pic>
      <p:sp>
        <p:nvSpPr>
          <p:cNvPr id="2" name="Title 1"/>
          <p:cNvSpPr>
            <a:spLocks noGrp="1"/>
          </p:cNvSpPr>
          <p:nvPr>
            <p:ph type="title"/>
          </p:nvPr>
        </p:nvSpPr>
        <p:spPr>
          <a:xfrm>
            <a:off x="276497" y="216604"/>
            <a:ext cx="10515600" cy="1325563"/>
          </a:xfrm>
        </p:spPr>
        <p:txBody>
          <a:bodyPr/>
          <a:lstStyle/>
          <a:p>
            <a:r>
              <a:rPr lang="en-GB" dirty="0" smtClean="0"/>
              <a:t>Did you know there are 7 continents in the world? </a:t>
            </a:r>
            <a:endParaRPr lang="en-GB" dirty="0"/>
          </a:p>
        </p:txBody>
      </p:sp>
      <p:sp>
        <p:nvSpPr>
          <p:cNvPr id="3" name="Content Placeholder 2"/>
          <p:cNvSpPr>
            <a:spLocks noGrp="1"/>
          </p:cNvSpPr>
          <p:nvPr>
            <p:ph idx="1"/>
          </p:nvPr>
        </p:nvSpPr>
        <p:spPr>
          <a:xfrm>
            <a:off x="276497" y="1633357"/>
            <a:ext cx="3276600" cy="269241"/>
          </a:xfrm>
        </p:spPr>
        <p:txBody>
          <a:bodyPr>
            <a:noAutofit/>
          </a:bodyPr>
          <a:lstStyle/>
          <a:p>
            <a:pPr marL="0" indent="0">
              <a:buNone/>
            </a:pPr>
            <a:r>
              <a:rPr lang="en-GB" sz="2400" dirty="0" smtClean="0"/>
              <a:t>Can you label them? </a:t>
            </a:r>
            <a:endParaRPr lang="en-GB" sz="2400" dirty="0"/>
          </a:p>
        </p:txBody>
      </p:sp>
    </p:spTree>
    <p:extLst>
      <p:ext uri="{BB962C8B-B14F-4D97-AF65-F5344CB8AC3E}">
        <p14:creationId xmlns:p14="http://schemas.microsoft.com/office/powerpoint/2010/main" val="3088344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56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95750" y="4970464"/>
            <a:ext cx="18557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2"/>
          <p:cNvSpPr txBox="1">
            <a:spLocks noChangeArrowheads="1"/>
          </p:cNvSpPr>
          <p:nvPr/>
        </p:nvSpPr>
        <p:spPr bwMode="auto">
          <a:xfrm>
            <a:off x="3522663" y="260351"/>
            <a:ext cx="5111750" cy="7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lgn="ctr">
              <a:spcBef>
                <a:spcPct val="0"/>
              </a:spcBef>
              <a:buFontTx/>
              <a:buNone/>
            </a:pPr>
            <a:r>
              <a:rPr lang="en-GB" altLang="en-US" sz="4400" dirty="0">
                <a:latin typeface="+mj-lt"/>
                <a:ea typeface="Kozuka Gothic Pro B" pitchFamily="34" charset="-128"/>
              </a:rPr>
              <a:t>Quick City Facts</a:t>
            </a:r>
          </a:p>
        </p:txBody>
      </p:sp>
      <p:sp>
        <p:nvSpPr>
          <p:cNvPr id="25606" name="Text Box 2"/>
          <p:cNvSpPr txBox="1">
            <a:spLocks noChangeArrowheads="1"/>
          </p:cNvSpPr>
          <p:nvPr/>
        </p:nvSpPr>
        <p:spPr bwMode="auto">
          <a:xfrm>
            <a:off x="628309" y="893269"/>
            <a:ext cx="4257675"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spcBef>
                <a:spcPct val="0"/>
              </a:spcBef>
              <a:buFontTx/>
              <a:buNone/>
            </a:pPr>
            <a:r>
              <a:rPr lang="en-GB" altLang="en-US" sz="3600" dirty="0">
                <a:latin typeface="+mj-lt"/>
                <a:ea typeface="Kozuka Gothic Pro B" pitchFamily="34" charset="-128"/>
              </a:rPr>
              <a:t>Salvador</a:t>
            </a:r>
          </a:p>
        </p:txBody>
      </p:sp>
      <p:sp>
        <p:nvSpPr>
          <p:cNvPr id="25607" name="Text Box 2"/>
          <p:cNvSpPr txBox="1">
            <a:spLocks noChangeArrowheads="1"/>
          </p:cNvSpPr>
          <p:nvPr/>
        </p:nvSpPr>
        <p:spPr bwMode="auto">
          <a:xfrm>
            <a:off x="6289855" y="889550"/>
            <a:ext cx="1949571" cy="653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spcBef>
                <a:spcPct val="0"/>
              </a:spcBef>
              <a:buFontTx/>
              <a:buNone/>
            </a:pPr>
            <a:r>
              <a:rPr lang="en-GB" altLang="en-US" sz="3600" dirty="0">
                <a:latin typeface="+mj-lt"/>
                <a:ea typeface="Kozuka Gothic Pro B" pitchFamily="34" charset="-128"/>
              </a:rPr>
              <a:t>Brasília</a:t>
            </a:r>
          </a:p>
        </p:txBody>
      </p:sp>
      <p:grpSp>
        <p:nvGrpSpPr>
          <p:cNvPr id="25608" name="Group 1"/>
          <p:cNvGrpSpPr>
            <a:grpSpLocks/>
          </p:cNvGrpSpPr>
          <p:nvPr/>
        </p:nvGrpSpPr>
        <p:grpSpPr bwMode="auto">
          <a:xfrm>
            <a:off x="506437" y="909638"/>
            <a:ext cx="11324492" cy="5688012"/>
            <a:chOff x="285750" y="909638"/>
            <a:chExt cx="9147176" cy="5688012"/>
          </a:xfrm>
        </p:grpSpPr>
        <p:sp>
          <p:nvSpPr>
            <p:cNvPr id="17" name="Rectangle 16"/>
            <p:cNvSpPr/>
            <p:nvPr/>
          </p:nvSpPr>
          <p:spPr>
            <a:xfrm>
              <a:off x="285750" y="909638"/>
              <a:ext cx="4573588" cy="5688012"/>
            </a:xfrm>
            <a:prstGeom prst="rect">
              <a:avLst/>
            </a:prstGeom>
            <a:noFill/>
            <a:ln w="57150">
              <a:solidFill>
                <a:srgbClr val="429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Twinkl" pitchFamily="2" charset="0"/>
              </a:endParaRPr>
            </a:p>
          </p:txBody>
        </p:sp>
        <p:sp>
          <p:nvSpPr>
            <p:cNvPr id="18" name="Rectangle 17"/>
            <p:cNvSpPr/>
            <p:nvPr/>
          </p:nvSpPr>
          <p:spPr>
            <a:xfrm>
              <a:off x="4859338" y="909638"/>
              <a:ext cx="4573588" cy="5688012"/>
            </a:xfrm>
            <a:prstGeom prst="rect">
              <a:avLst/>
            </a:prstGeom>
            <a:noFill/>
            <a:ln w="57150">
              <a:solidFill>
                <a:srgbClr val="429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Twinkl" pitchFamily="2" charset="0"/>
              </a:endParaRPr>
            </a:p>
          </p:txBody>
        </p:sp>
      </p:grpSp>
      <p:sp>
        <p:nvSpPr>
          <p:cNvPr id="25609" name="Text Box 2"/>
          <p:cNvSpPr txBox="1">
            <a:spLocks noChangeArrowheads="1"/>
          </p:cNvSpPr>
          <p:nvPr/>
        </p:nvSpPr>
        <p:spPr bwMode="auto">
          <a:xfrm>
            <a:off x="696292" y="1408164"/>
            <a:ext cx="3289300"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spcBef>
                <a:spcPct val="0"/>
              </a:spcBef>
              <a:buFontTx/>
              <a:buNone/>
            </a:pPr>
            <a:r>
              <a:rPr lang="en-GB" altLang="en-US" dirty="0">
                <a:solidFill>
                  <a:srgbClr val="429627"/>
                </a:solidFill>
                <a:latin typeface="+mj-lt"/>
                <a:ea typeface="Kozuka Gothic Pro B" pitchFamily="34" charset="-128"/>
              </a:rPr>
              <a:t>Human Features</a:t>
            </a:r>
          </a:p>
        </p:txBody>
      </p:sp>
      <p:sp>
        <p:nvSpPr>
          <p:cNvPr id="25610" name="Text Box 2"/>
          <p:cNvSpPr txBox="1">
            <a:spLocks noChangeArrowheads="1"/>
          </p:cNvSpPr>
          <p:nvPr/>
        </p:nvSpPr>
        <p:spPr bwMode="auto">
          <a:xfrm>
            <a:off x="583322" y="4468646"/>
            <a:ext cx="5287938"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spcBef>
                <a:spcPct val="0"/>
              </a:spcBef>
              <a:buFontTx/>
              <a:buNone/>
            </a:pPr>
            <a:r>
              <a:rPr lang="en-GB" altLang="en-US" sz="2800" dirty="0">
                <a:solidFill>
                  <a:srgbClr val="429627"/>
                </a:solidFill>
                <a:latin typeface="+mj-lt"/>
                <a:ea typeface="Kozuka Gothic Pro B" pitchFamily="34" charset="-128"/>
              </a:rPr>
              <a:t>Physical and Human Features </a:t>
            </a:r>
          </a:p>
        </p:txBody>
      </p:sp>
      <p:sp>
        <p:nvSpPr>
          <p:cNvPr id="25611" name="Text Box 2"/>
          <p:cNvSpPr txBox="1">
            <a:spLocks noChangeArrowheads="1"/>
          </p:cNvSpPr>
          <p:nvPr/>
        </p:nvSpPr>
        <p:spPr bwMode="auto">
          <a:xfrm>
            <a:off x="6285804" y="1438489"/>
            <a:ext cx="4385528"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spcBef>
                <a:spcPct val="0"/>
              </a:spcBef>
              <a:buFontTx/>
              <a:buNone/>
            </a:pPr>
            <a:r>
              <a:rPr lang="en-GB" altLang="en-US" dirty="0">
                <a:solidFill>
                  <a:srgbClr val="429627"/>
                </a:solidFill>
                <a:latin typeface="+mj-lt"/>
                <a:ea typeface="Kozuka Gothic Pro B" pitchFamily="34" charset="-128"/>
              </a:rPr>
              <a:t>Human Features</a:t>
            </a:r>
          </a:p>
        </p:txBody>
      </p:sp>
      <p:sp>
        <p:nvSpPr>
          <p:cNvPr id="25612" name="Text Box 2"/>
          <p:cNvSpPr txBox="1">
            <a:spLocks noChangeArrowheads="1"/>
          </p:cNvSpPr>
          <p:nvPr/>
        </p:nvSpPr>
        <p:spPr bwMode="auto">
          <a:xfrm>
            <a:off x="6177173" y="4543290"/>
            <a:ext cx="3033223"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spcBef>
                <a:spcPct val="0"/>
              </a:spcBef>
              <a:buFontTx/>
              <a:buNone/>
            </a:pPr>
            <a:r>
              <a:rPr lang="en-GB" altLang="en-US" dirty="0">
                <a:solidFill>
                  <a:srgbClr val="429627"/>
                </a:solidFill>
                <a:latin typeface="+mj-lt"/>
                <a:ea typeface="Kozuka Gothic Pro B" pitchFamily="34" charset="-128"/>
              </a:rPr>
              <a:t>Physical Feature </a:t>
            </a:r>
          </a:p>
        </p:txBody>
      </p:sp>
      <p:sp>
        <p:nvSpPr>
          <p:cNvPr id="25613" name="Rectangle 2"/>
          <p:cNvSpPr>
            <a:spLocks noChangeArrowheads="1"/>
          </p:cNvSpPr>
          <p:nvPr/>
        </p:nvSpPr>
        <p:spPr bwMode="auto">
          <a:xfrm>
            <a:off x="728837" y="1971701"/>
            <a:ext cx="3366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spcBef>
                <a:spcPct val="0"/>
              </a:spcBef>
              <a:buFontTx/>
              <a:buNone/>
            </a:pPr>
            <a:r>
              <a:rPr lang="en-GB" altLang="en-US" sz="1600" dirty="0">
                <a:latin typeface="+mj-lt"/>
              </a:rPr>
              <a:t>The historic centre with its pretty coloured buildings and interesting architecture.</a:t>
            </a:r>
          </a:p>
        </p:txBody>
      </p:sp>
      <p:sp>
        <p:nvSpPr>
          <p:cNvPr id="25614" name="Rectangle 25"/>
          <p:cNvSpPr>
            <a:spLocks noChangeArrowheads="1"/>
          </p:cNvSpPr>
          <p:nvPr/>
        </p:nvSpPr>
        <p:spPr bwMode="auto">
          <a:xfrm>
            <a:off x="584912" y="3563939"/>
            <a:ext cx="34663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spcBef>
                <a:spcPct val="0"/>
              </a:spcBef>
              <a:buFontTx/>
              <a:buNone/>
            </a:pPr>
            <a:r>
              <a:rPr lang="en-GB" altLang="en-US" sz="1600" dirty="0">
                <a:latin typeface="+mj-lt"/>
              </a:rPr>
              <a:t>The </a:t>
            </a:r>
            <a:r>
              <a:rPr lang="en-GB" altLang="en-US" sz="1600" dirty="0" err="1">
                <a:latin typeface="+mj-lt"/>
              </a:rPr>
              <a:t>Estádio</a:t>
            </a:r>
            <a:r>
              <a:rPr lang="en-GB" altLang="en-US" sz="1600" dirty="0">
                <a:latin typeface="+mj-lt"/>
              </a:rPr>
              <a:t> Fonte Nova was used for several 2014 FIFA World Cup games</a:t>
            </a:r>
            <a:r>
              <a:rPr lang="en-GB" altLang="en-US" sz="1600" b="1" dirty="0">
                <a:latin typeface="+mj-lt"/>
              </a:rPr>
              <a:t>.</a:t>
            </a:r>
          </a:p>
        </p:txBody>
      </p:sp>
      <p:sp>
        <p:nvSpPr>
          <p:cNvPr id="25615" name="Rectangle 27"/>
          <p:cNvSpPr>
            <a:spLocks noChangeArrowheads="1"/>
          </p:cNvSpPr>
          <p:nvPr/>
        </p:nvSpPr>
        <p:spPr bwMode="auto">
          <a:xfrm>
            <a:off x="584912" y="5108576"/>
            <a:ext cx="346638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spcBef>
                <a:spcPct val="0"/>
              </a:spcBef>
              <a:buFontTx/>
              <a:buNone/>
            </a:pPr>
            <a:r>
              <a:rPr lang="en-GB" altLang="en-US" sz="1600" dirty="0">
                <a:latin typeface="+mj-lt"/>
              </a:rPr>
              <a:t>The Porto da Barra beach is a physical feature with two human features built on to it: a white fort at one end and a small church on the opposite hill side.</a:t>
            </a:r>
          </a:p>
        </p:txBody>
      </p:sp>
      <p:sp>
        <p:nvSpPr>
          <p:cNvPr id="25616" name="Rectangle 29"/>
          <p:cNvSpPr>
            <a:spLocks noChangeArrowheads="1"/>
          </p:cNvSpPr>
          <p:nvPr/>
        </p:nvSpPr>
        <p:spPr bwMode="auto">
          <a:xfrm>
            <a:off x="6176964" y="2170114"/>
            <a:ext cx="381109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spcBef>
                <a:spcPct val="0"/>
              </a:spcBef>
              <a:buFontTx/>
              <a:buNone/>
            </a:pPr>
            <a:r>
              <a:rPr lang="en-GB" altLang="en-US" sz="1600" dirty="0">
                <a:latin typeface="+mj-lt"/>
              </a:rPr>
              <a:t>The </a:t>
            </a:r>
            <a:r>
              <a:rPr lang="en-GB" altLang="en-US" sz="1600" dirty="0" err="1">
                <a:latin typeface="+mj-lt"/>
              </a:rPr>
              <a:t>Palácio</a:t>
            </a:r>
            <a:r>
              <a:rPr lang="en-GB" altLang="en-US" sz="1600" dirty="0">
                <a:latin typeface="+mj-lt"/>
              </a:rPr>
              <a:t> da </a:t>
            </a:r>
            <a:r>
              <a:rPr lang="en-GB" altLang="en-US" sz="1600" dirty="0" err="1">
                <a:latin typeface="+mj-lt"/>
              </a:rPr>
              <a:t>Alvorada</a:t>
            </a:r>
            <a:r>
              <a:rPr lang="en-GB" altLang="en-US" sz="1600" dirty="0">
                <a:latin typeface="+mj-lt"/>
              </a:rPr>
              <a:t> is the official residence of the President of </a:t>
            </a:r>
            <a:r>
              <a:rPr lang="en-GB" altLang="en-US" sz="1800" dirty="0">
                <a:latin typeface="+mj-lt"/>
              </a:rPr>
              <a:t>Brazil</a:t>
            </a:r>
            <a:r>
              <a:rPr lang="en-GB" altLang="en-US" sz="1600" dirty="0">
                <a:latin typeface="+mj-lt"/>
              </a:rPr>
              <a:t>.</a:t>
            </a:r>
          </a:p>
          <a:p>
            <a:pPr>
              <a:spcBef>
                <a:spcPct val="0"/>
              </a:spcBef>
              <a:buFontTx/>
              <a:buNone/>
            </a:pPr>
            <a:r>
              <a:rPr lang="en-GB" altLang="en-US" sz="1600" dirty="0" err="1">
                <a:latin typeface="+mj-lt"/>
              </a:rPr>
              <a:t>Paranoá</a:t>
            </a:r>
            <a:r>
              <a:rPr lang="en-GB" altLang="en-US" sz="1600" dirty="0">
                <a:latin typeface="+mj-lt"/>
              </a:rPr>
              <a:t> Lake is a man made lake on the east side of the city.</a:t>
            </a:r>
          </a:p>
        </p:txBody>
      </p:sp>
      <p:sp>
        <p:nvSpPr>
          <p:cNvPr id="25617" name="Rectangle 30"/>
          <p:cNvSpPr>
            <a:spLocks noChangeArrowheads="1"/>
          </p:cNvSpPr>
          <p:nvPr/>
        </p:nvSpPr>
        <p:spPr bwMode="auto">
          <a:xfrm>
            <a:off x="6165509" y="3548678"/>
            <a:ext cx="35480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spcBef>
                <a:spcPct val="0"/>
              </a:spcBef>
              <a:buFontTx/>
              <a:buNone/>
            </a:pPr>
            <a:r>
              <a:rPr lang="en-GB" altLang="en-US" sz="1600" dirty="0">
                <a:latin typeface="+mj-lt"/>
              </a:rPr>
              <a:t>Cathedral of Brasília is a Roman Catholic cathedral designed by a Brazilian architect.</a:t>
            </a:r>
          </a:p>
        </p:txBody>
      </p:sp>
      <p:sp>
        <p:nvSpPr>
          <p:cNvPr id="25618" name="Rectangle 31"/>
          <p:cNvSpPr>
            <a:spLocks noChangeArrowheads="1"/>
          </p:cNvSpPr>
          <p:nvPr/>
        </p:nvSpPr>
        <p:spPr bwMode="auto">
          <a:xfrm>
            <a:off x="6176964" y="5292726"/>
            <a:ext cx="327977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spcBef>
                <a:spcPct val="0"/>
              </a:spcBef>
              <a:buNone/>
            </a:pPr>
            <a:r>
              <a:rPr lang="en-GB" altLang="en-US" sz="1600" dirty="0" err="1">
                <a:latin typeface="+mj-lt"/>
              </a:rPr>
              <a:t>Itiquira</a:t>
            </a:r>
            <a:r>
              <a:rPr lang="en-GB" altLang="en-US" sz="1600" dirty="0">
                <a:latin typeface="+mj-lt"/>
              </a:rPr>
              <a:t> Falls is 168 metres high</a:t>
            </a:r>
            <a:r>
              <a:rPr lang="en-GB" altLang="en-US" sz="1600" dirty="0" smtClean="0">
                <a:latin typeface="+mj-lt"/>
              </a:rPr>
              <a:t>. </a:t>
            </a:r>
          </a:p>
          <a:p>
            <a:pPr>
              <a:spcBef>
                <a:spcPct val="0"/>
              </a:spcBef>
              <a:buFontTx/>
              <a:buNone/>
            </a:pPr>
            <a:endParaRPr lang="en-GB" altLang="en-US" sz="1100" b="1" dirty="0"/>
          </a:p>
        </p:txBody>
      </p:sp>
      <p:pic>
        <p:nvPicPr>
          <p:cNvPr id="25619" name="Picture 5"/>
          <p:cNvPicPr>
            <a:picLocks noChangeAspect="1"/>
          </p:cNvPicPr>
          <p:nvPr/>
        </p:nvPicPr>
        <p:blipFill>
          <a:blip r:embed="rId4">
            <a:extLst>
              <a:ext uri="{28A0092B-C50C-407E-A947-70E740481C1C}">
                <a14:useLocalDpi xmlns:a14="http://schemas.microsoft.com/office/drawing/2010/main" val="0"/>
              </a:ext>
            </a:extLst>
          </a:blip>
          <a:srcRect t="9888" b="2023"/>
          <a:stretch>
            <a:fillRect/>
          </a:stretch>
        </p:blipFill>
        <p:spPr bwMode="auto">
          <a:xfrm>
            <a:off x="4095751" y="1911351"/>
            <a:ext cx="185261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97339" y="3201989"/>
            <a:ext cx="18510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Picture 8"/>
          <p:cNvPicPr>
            <a:picLocks noChangeAspect="1"/>
          </p:cNvPicPr>
          <p:nvPr/>
        </p:nvPicPr>
        <p:blipFill>
          <a:blip r:embed="rId6">
            <a:extLst>
              <a:ext uri="{28A0092B-C50C-407E-A947-70E740481C1C}">
                <a14:useLocalDpi xmlns:a14="http://schemas.microsoft.com/office/drawing/2010/main" val="0"/>
              </a:ext>
            </a:extLst>
          </a:blip>
          <a:srcRect l="20764" t="31223" r="26172" b="16740"/>
          <a:stretch>
            <a:fillRect/>
          </a:stretch>
        </p:blipFill>
        <p:spPr bwMode="auto">
          <a:xfrm>
            <a:off x="9718321" y="1847949"/>
            <a:ext cx="18510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680893" y="3230396"/>
            <a:ext cx="1852613"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3"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867791" y="4917198"/>
            <a:ext cx="18510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7652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7650" name="Picture 6" descr="https://farm9.staticflickr.com/8243/8590204768_e6c282d0e9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8713" y="4748617"/>
            <a:ext cx="2925762"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8" descr="https://farm8.staticflickr.com/7070/6786843196_104002acbd_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938" y="4721226"/>
            <a:ext cx="302577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0" descr="https://farm6.staticflickr.com/5303/5652670790_eb1b3366b8_b.jpg"/>
          <p:cNvPicPr>
            <a:picLocks noChangeAspect="1" noChangeArrowheads="1"/>
          </p:cNvPicPr>
          <p:nvPr/>
        </p:nvPicPr>
        <p:blipFill>
          <a:blip r:embed="rId5">
            <a:extLst>
              <a:ext uri="{28A0092B-C50C-407E-A947-70E740481C1C}">
                <a14:useLocalDpi xmlns:a14="http://schemas.microsoft.com/office/drawing/2010/main" val="0"/>
              </a:ext>
            </a:extLst>
          </a:blip>
          <a:srcRect t="19200" b="17758"/>
          <a:stretch>
            <a:fillRect/>
          </a:stretch>
        </p:blipFill>
        <p:spPr bwMode="auto">
          <a:xfrm>
            <a:off x="6784475" y="4764089"/>
            <a:ext cx="5087938"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https://farm9.staticflickr.com/8342/8247700497_c661295b17_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2970" y="2986894"/>
            <a:ext cx="2924175" cy="183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2" descr="https://farm9.staticflickr.com/8206/8247704445_ae9048a467_b.jpg"/>
          <p:cNvPicPr>
            <a:picLocks noChangeAspect="1" noChangeArrowheads="1"/>
          </p:cNvPicPr>
          <p:nvPr/>
        </p:nvPicPr>
        <p:blipFill>
          <a:blip r:embed="rId7">
            <a:extLst>
              <a:ext uri="{28A0092B-C50C-407E-A947-70E740481C1C}">
                <a14:useLocalDpi xmlns:a14="http://schemas.microsoft.com/office/drawing/2010/main" val="0"/>
              </a:ext>
            </a:extLst>
          </a:blip>
          <a:srcRect t="1755" b="8214"/>
          <a:stretch>
            <a:fillRect/>
          </a:stretch>
        </p:blipFill>
        <p:spPr bwMode="auto">
          <a:xfrm>
            <a:off x="8897145" y="876301"/>
            <a:ext cx="2894012"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 Box 2"/>
          <p:cNvSpPr txBox="1">
            <a:spLocks noChangeArrowheads="1"/>
          </p:cNvSpPr>
          <p:nvPr/>
        </p:nvSpPr>
        <p:spPr bwMode="auto">
          <a:xfrm>
            <a:off x="5098244" y="200546"/>
            <a:ext cx="5111750" cy="64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spcBef>
                <a:spcPct val="0"/>
              </a:spcBef>
              <a:buFontTx/>
              <a:buNone/>
            </a:pPr>
            <a:r>
              <a:rPr lang="en-GB" altLang="en-US" sz="3600" dirty="0">
                <a:latin typeface="+mj-lt"/>
                <a:ea typeface="Kozuka Gothic Pro B" pitchFamily="34" charset="-128"/>
              </a:rPr>
              <a:t>Carnival</a:t>
            </a:r>
          </a:p>
        </p:txBody>
      </p:sp>
      <p:sp>
        <p:nvSpPr>
          <p:cNvPr id="27658" name="Rectangle 2"/>
          <p:cNvSpPr>
            <a:spLocks noChangeArrowheads="1"/>
          </p:cNvSpPr>
          <p:nvPr/>
        </p:nvSpPr>
        <p:spPr bwMode="auto">
          <a:xfrm>
            <a:off x="207681" y="1624373"/>
            <a:ext cx="608000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spcBef>
                <a:spcPct val="0"/>
              </a:spcBef>
              <a:buFontTx/>
              <a:buNone/>
            </a:pPr>
            <a:r>
              <a:rPr lang="en-GB" altLang="en-US" sz="1800" dirty="0">
                <a:latin typeface="+mj-lt"/>
              </a:rPr>
              <a:t>Rio de Janeiro is famous for its carnival.  Even though carnivals are celebrated all around the country, Rio is known as the capital of carnival. </a:t>
            </a:r>
          </a:p>
          <a:p>
            <a:pPr>
              <a:spcBef>
                <a:spcPct val="0"/>
              </a:spcBef>
              <a:buFontTx/>
              <a:buNone/>
            </a:pPr>
            <a:r>
              <a:rPr lang="en-GB" altLang="en-US" sz="1800" dirty="0">
                <a:latin typeface="+mj-lt"/>
              </a:rPr>
              <a:t>Thousands go to the “</a:t>
            </a:r>
            <a:r>
              <a:rPr lang="en-GB" altLang="en-US" sz="1800" dirty="0" err="1">
                <a:latin typeface="+mj-lt"/>
              </a:rPr>
              <a:t>Sambódromo</a:t>
            </a:r>
            <a:r>
              <a:rPr lang="en-GB" altLang="en-US" sz="1800" dirty="0">
                <a:latin typeface="+mj-lt"/>
              </a:rPr>
              <a:t>”, an avenue specially built to host it.</a:t>
            </a:r>
          </a:p>
        </p:txBody>
      </p:sp>
      <p:sp>
        <p:nvSpPr>
          <p:cNvPr id="27661" name="Rectangle 25"/>
          <p:cNvSpPr>
            <a:spLocks noChangeArrowheads="1"/>
          </p:cNvSpPr>
          <p:nvPr/>
        </p:nvSpPr>
        <p:spPr bwMode="auto">
          <a:xfrm>
            <a:off x="187941" y="3279250"/>
            <a:ext cx="56195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spcBef>
                <a:spcPct val="0"/>
              </a:spcBef>
              <a:buFontTx/>
              <a:buNone/>
            </a:pPr>
            <a:r>
              <a:rPr lang="en-GB" altLang="en-US" sz="1800" dirty="0">
                <a:latin typeface="+mj-lt"/>
              </a:rPr>
              <a:t>The carnival lasts for three days.  During that time, Rio is filled with dancing, music, singing and lots of street parades showcasing colourful costumed dancers performing the samba.</a:t>
            </a:r>
          </a:p>
        </p:txBody>
      </p:sp>
      <p:sp>
        <p:nvSpPr>
          <p:cNvPr id="2" name="TextBox 1"/>
          <p:cNvSpPr txBox="1"/>
          <p:nvPr/>
        </p:nvSpPr>
        <p:spPr>
          <a:xfrm>
            <a:off x="6303383" y="1287067"/>
            <a:ext cx="2593762" cy="1477328"/>
          </a:xfrm>
          <a:prstGeom prst="rect">
            <a:avLst/>
          </a:prstGeom>
          <a:noFill/>
        </p:spPr>
        <p:txBody>
          <a:bodyPr wrap="square" rtlCol="0">
            <a:spAutoFit/>
          </a:bodyPr>
          <a:lstStyle/>
          <a:p>
            <a:r>
              <a:rPr lang="en-GB" dirty="0" smtClean="0"/>
              <a:t>Click on the link to learn how they make their carnival costumes! </a:t>
            </a:r>
          </a:p>
          <a:p>
            <a:r>
              <a:rPr lang="en-GB" dirty="0" smtClean="0"/>
              <a:t>https://www.bbc.co.uk/bitesize/clips/z26sb9q</a:t>
            </a:r>
            <a:endParaRPr lang="en-GB" dirty="0"/>
          </a:p>
        </p:txBody>
      </p:sp>
    </p:spTree>
    <p:extLst>
      <p:ext uri="{BB962C8B-B14F-4D97-AF65-F5344CB8AC3E}">
        <p14:creationId xmlns:p14="http://schemas.microsoft.com/office/powerpoint/2010/main" val="3611487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5843" name="Text Box 2"/>
          <p:cNvSpPr txBox="1">
            <a:spLocks noChangeArrowheads="1"/>
          </p:cNvSpPr>
          <p:nvPr/>
        </p:nvSpPr>
        <p:spPr bwMode="auto">
          <a:xfrm>
            <a:off x="2684464" y="260351"/>
            <a:ext cx="6823075" cy="64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algn="ctr">
              <a:spcBef>
                <a:spcPct val="0"/>
              </a:spcBef>
              <a:buFontTx/>
              <a:buNone/>
            </a:pPr>
            <a:r>
              <a:rPr lang="en-GB" altLang="en-US" sz="3600" dirty="0" smtClean="0">
                <a:latin typeface="+mj-lt"/>
                <a:ea typeface="Kozuka Gothic Pro B" pitchFamily="34" charset="-128"/>
              </a:rPr>
              <a:t>The Weather </a:t>
            </a:r>
            <a:r>
              <a:rPr lang="en-GB" altLang="en-US" sz="3600" dirty="0">
                <a:latin typeface="+mj-lt"/>
                <a:ea typeface="Kozuka Gothic Pro B" pitchFamily="34" charset="-128"/>
              </a:rPr>
              <a:t>and Climate</a:t>
            </a:r>
          </a:p>
        </p:txBody>
      </p:sp>
      <p:sp>
        <p:nvSpPr>
          <p:cNvPr id="35844" name="Rectangle 1"/>
          <p:cNvSpPr>
            <a:spLocks noChangeArrowheads="1"/>
          </p:cNvSpPr>
          <p:nvPr/>
        </p:nvSpPr>
        <p:spPr bwMode="auto">
          <a:xfrm>
            <a:off x="5754077" y="1314908"/>
            <a:ext cx="56642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winkl" pitchFamily="2" charset="0"/>
              </a:defRPr>
            </a:lvl1pPr>
            <a:lvl2pPr marL="742950" indent="-285750">
              <a:spcBef>
                <a:spcPct val="20000"/>
              </a:spcBef>
              <a:buFont typeface="Arial" panose="020B0604020202020204" pitchFamily="34" charset="0"/>
              <a:buChar char="–"/>
              <a:defRPr sz="2800">
                <a:solidFill>
                  <a:schemeClr val="tx1"/>
                </a:solidFill>
                <a:latin typeface="Twinkl" pitchFamily="2" charset="0"/>
              </a:defRPr>
            </a:lvl2pPr>
            <a:lvl3pPr marL="1143000" indent="-228600">
              <a:spcBef>
                <a:spcPct val="20000"/>
              </a:spcBef>
              <a:buFont typeface="Arial" panose="020B0604020202020204" pitchFamily="34" charset="0"/>
              <a:buChar char="•"/>
              <a:defRPr sz="2400">
                <a:solidFill>
                  <a:schemeClr val="tx1"/>
                </a:solidFill>
                <a:latin typeface="Twinkl" pitchFamily="2" charset="0"/>
              </a:defRPr>
            </a:lvl3pPr>
            <a:lvl4pPr marL="1600200" indent="-228600">
              <a:spcBef>
                <a:spcPct val="20000"/>
              </a:spcBef>
              <a:buFont typeface="Arial" panose="020B0604020202020204" pitchFamily="34" charset="0"/>
              <a:buChar char="–"/>
              <a:defRPr sz="2000">
                <a:solidFill>
                  <a:schemeClr val="tx1"/>
                </a:solidFill>
                <a:latin typeface="Twinkl" pitchFamily="2" charset="0"/>
              </a:defRPr>
            </a:lvl4pPr>
            <a:lvl5pPr marL="2057400" indent="-228600">
              <a:spcBef>
                <a:spcPct val="20000"/>
              </a:spcBef>
              <a:buFont typeface="Arial" panose="020B0604020202020204" pitchFamily="34" charset="0"/>
              <a:buChar char="»"/>
              <a:defRPr sz="2000">
                <a:solidFill>
                  <a:schemeClr val="tx1"/>
                </a:solidFill>
                <a:latin typeface="Twinkl"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inkl" pitchFamily="2" charset="0"/>
              </a:defRPr>
            </a:lvl9pPr>
          </a:lstStyle>
          <a:p>
            <a:pPr marL="285750" indent="-285750">
              <a:spcBef>
                <a:spcPct val="0"/>
              </a:spcBef>
            </a:pPr>
            <a:r>
              <a:rPr lang="en-GB" altLang="en-US" sz="2400" dirty="0">
                <a:latin typeface="+mj-lt"/>
                <a:ea typeface="Sassoon Infant Rg" pitchFamily="50" charset="0"/>
                <a:cs typeface="Sassoon Infant Rg" pitchFamily="50" charset="0"/>
              </a:rPr>
              <a:t>Most of Brazil is in the Southern Hemisphere.  The Brazilian winter lasts for only three months (roughly June to August) then summer arrives from around December until February. </a:t>
            </a:r>
          </a:p>
          <a:p>
            <a:pPr marL="285750" indent="-285750">
              <a:spcBef>
                <a:spcPct val="0"/>
              </a:spcBef>
            </a:pPr>
            <a:endParaRPr lang="en-GB" altLang="en-US" sz="2400" dirty="0">
              <a:latin typeface="+mj-lt"/>
              <a:ea typeface="Sassoon Infant Rg" pitchFamily="50" charset="0"/>
              <a:cs typeface="Sassoon Infant Rg" pitchFamily="50" charset="0"/>
            </a:endParaRPr>
          </a:p>
          <a:p>
            <a:pPr marL="285750" indent="-285750">
              <a:spcBef>
                <a:spcPct val="0"/>
              </a:spcBef>
            </a:pPr>
            <a:endParaRPr lang="en-GB" altLang="en-US" sz="2400" dirty="0">
              <a:latin typeface="+mj-lt"/>
              <a:ea typeface="Sassoon Infant Rg" pitchFamily="50" charset="0"/>
              <a:cs typeface="Sassoon Infant Rg" pitchFamily="50" charset="0"/>
            </a:endParaRPr>
          </a:p>
          <a:p>
            <a:pPr marL="285750" indent="-285750">
              <a:spcBef>
                <a:spcPct val="0"/>
              </a:spcBef>
            </a:pPr>
            <a:r>
              <a:rPr lang="en-GB" altLang="en-US" sz="2400" dirty="0">
                <a:latin typeface="+mj-lt"/>
              </a:rPr>
              <a:t>Brazil has an average winter temperature of 15 degrees Celsius whereas during the summer months, temperatures can reach 40 degrees Celsius. </a:t>
            </a:r>
            <a:r>
              <a:rPr lang="en-GB" altLang="en-US" sz="2400" dirty="0" smtClean="0">
                <a:latin typeface="+mj-lt"/>
              </a:rPr>
              <a:t>Summers </a:t>
            </a:r>
            <a:r>
              <a:rPr lang="en-GB" altLang="en-US" sz="2400" dirty="0">
                <a:latin typeface="+mj-lt"/>
              </a:rPr>
              <a:t>are also accompanied by frequent showers and heavy humidity. </a:t>
            </a:r>
          </a:p>
          <a:p>
            <a:pPr>
              <a:spcBef>
                <a:spcPct val="0"/>
              </a:spcBef>
              <a:buFont typeface="Arial" panose="020B0604020202020204" pitchFamily="34" charset="0"/>
              <a:buNone/>
            </a:pPr>
            <a:endParaRPr lang="en-GB" altLang="en-US" sz="1600" dirty="0">
              <a:ea typeface="Sassoon Infant Rg" pitchFamily="50" charset="0"/>
              <a:cs typeface="Sassoon Infant Rg" pitchFamily="50" charset="0"/>
            </a:endParaRPr>
          </a:p>
        </p:txBody>
      </p:sp>
      <p:pic>
        <p:nvPicPr>
          <p:cNvPr id="35845" name="Picture 2" descr="http://upload.wikimedia.org/wikipedia/commons/9/98/Map_of_South_Americ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128" y="906464"/>
            <a:ext cx="4310063" cy="554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729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6846" y="660547"/>
            <a:ext cx="10401886" cy="858764"/>
          </a:xfrm>
        </p:spPr>
        <p:txBody>
          <a:bodyPr>
            <a:normAutofit fontScale="90000"/>
          </a:bodyPr>
          <a:lstStyle/>
          <a:p>
            <a:r>
              <a:rPr lang="en-GB" dirty="0" smtClean="0"/>
              <a:t>Can you  identify these major Brazilian cities on a map </a:t>
            </a:r>
            <a:br>
              <a:rPr lang="en-GB" dirty="0" smtClean="0"/>
            </a:br>
            <a:endParaRPr lang="en-GB" dirty="0"/>
          </a:p>
        </p:txBody>
      </p:sp>
      <p:pic>
        <p:nvPicPr>
          <p:cNvPr id="4" name="Picture 3"/>
          <p:cNvPicPr>
            <a:picLocks noChangeAspect="1"/>
          </p:cNvPicPr>
          <p:nvPr/>
        </p:nvPicPr>
        <p:blipFill rotWithShape="1">
          <a:blip r:embed="rId2"/>
          <a:srcRect l="1" t="912" r="1507"/>
          <a:stretch/>
        </p:blipFill>
        <p:spPr>
          <a:xfrm>
            <a:off x="6652021" y="1730326"/>
            <a:ext cx="4419254" cy="4304368"/>
          </a:xfrm>
          <a:prstGeom prst="rect">
            <a:avLst/>
          </a:prstGeom>
        </p:spPr>
      </p:pic>
      <p:sp>
        <p:nvSpPr>
          <p:cNvPr id="5" name="Rectangle 4"/>
          <p:cNvSpPr/>
          <p:nvPr/>
        </p:nvSpPr>
        <p:spPr>
          <a:xfrm>
            <a:off x="9734843" y="5697069"/>
            <a:ext cx="1463040" cy="675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90778" y="1519311"/>
            <a:ext cx="4519832" cy="5293757"/>
          </a:xfrm>
          <a:prstGeom prst="rect">
            <a:avLst/>
          </a:prstGeom>
          <a:noFill/>
        </p:spPr>
        <p:txBody>
          <a:bodyPr wrap="square" rtlCol="0">
            <a:spAutoFit/>
          </a:bodyPr>
          <a:lstStyle/>
          <a:p>
            <a:r>
              <a:rPr lang="en-GB" sz="2000" dirty="0" smtClean="0"/>
              <a:t>Locate:</a:t>
            </a:r>
          </a:p>
          <a:p>
            <a:endParaRPr lang="en-GB" dirty="0"/>
          </a:p>
          <a:p>
            <a:pPr marL="285750" indent="-285750">
              <a:buFont typeface="Arial" panose="020B0604020202020204" pitchFamily="34" charset="0"/>
              <a:buChar char="•"/>
            </a:pPr>
            <a:r>
              <a:rPr lang="en-GB" sz="2000" dirty="0" smtClean="0"/>
              <a:t>Manus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Salvador</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Belo Horizonte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err="1" smtClean="0"/>
              <a:t>Sau</a:t>
            </a:r>
            <a:r>
              <a:rPr lang="en-GB" sz="2000" dirty="0" smtClean="0"/>
              <a:t> Paulo</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Rio de Janeiro</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Brasilia </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altLang="en-US" sz="2000" dirty="0">
                <a:ea typeface="Kozuka Gothic Pro B" pitchFamily="34" charset="-128"/>
              </a:rPr>
              <a:t>Porto </a:t>
            </a:r>
            <a:r>
              <a:rPr lang="en-GB" altLang="en-US" sz="2000" dirty="0" smtClean="0">
                <a:ea typeface="Kozuka Gothic Pro B" pitchFamily="34" charset="-128"/>
              </a:rPr>
              <a:t>Alegre</a:t>
            </a:r>
            <a:endParaRPr lang="en-GB" sz="2000" dirty="0" smtClean="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Fortaleza</a:t>
            </a:r>
          </a:p>
        </p:txBody>
      </p:sp>
      <p:sp>
        <p:nvSpPr>
          <p:cNvPr id="3" name="Rectangle 2"/>
          <p:cNvSpPr/>
          <p:nvPr/>
        </p:nvSpPr>
        <p:spPr>
          <a:xfrm>
            <a:off x="4276578" y="1134125"/>
            <a:ext cx="7455877" cy="369332"/>
          </a:xfrm>
          <a:prstGeom prst="rect">
            <a:avLst/>
          </a:prstGeom>
        </p:spPr>
        <p:txBody>
          <a:bodyPr wrap="square">
            <a:spAutoFit/>
          </a:bodyPr>
          <a:lstStyle/>
          <a:p>
            <a:r>
              <a:rPr lang="en-GB" dirty="0"/>
              <a:t>If you are unable print this off you could add labels to the map on PowerPoint </a:t>
            </a:r>
          </a:p>
        </p:txBody>
      </p:sp>
    </p:spTree>
    <p:extLst>
      <p:ext uri="{BB962C8B-B14F-4D97-AF65-F5344CB8AC3E}">
        <p14:creationId xmlns:p14="http://schemas.microsoft.com/office/powerpoint/2010/main" val="2216087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676335" cy="917575"/>
          </a:xfrm>
        </p:spPr>
        <p:txBody>
          <a:bodyPr/>
          <a:lstStyle/>
          <a:p>
            <a:r>
              <a:rPr lang="en-GB" dirty="0" smtClean="0"/>
              <a:t>How did you do?</a:t>
            </a:r>
            <a:endParaRPr lang="en-GB"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5575" y="1282700"/>
            <a:ext cx="6940575"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610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smtClean="0"/>
              <a:t>Subject</a:t>
            </a:r>
            <a:r>
              <a:rPr lang="en-GB" dirty="0" smtClean="0"/>
              <a:t>: </a:t>
            </a:r>
            <a:r>
              <a:rPr lang="en-GB" sz="2400" dirty="0" smtClean="0"/>
              <a:t>Geography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5676" y="192361"/>
            <a:ext cx="7426334" cy="584775"/>
          </a:xfrm>
          <a:prstGeom prst="rect">
            <a:avLst/>
          </a:prstGeom>
          <a:noFill/>
        </p:spPr>
        <p:txBody>
          <a:bodyPr wrap="square" rtlCol="0">
            <a:spAutoFit/>
          </a:bodyPr>
          <a:lstStyle/>
          <a:p>
            <a:r>
              <a:rPr lang="en-GB" sz="3200" dirty="0" smtClean="0"/>
              <a:t>Thursday 7</a:t>
            </a:r>
            <a:r>
              <a:rPr lang="en-GB" sz="3200" baseline="30000" dirty="0" smtClean="0"/>
              <a:t>th</a:t>
            </a:r>
            <a:r>
              <a:rPr lang="en-GB" sz="3200" dirty="0" smtClean="0"/>
              <a:t> January 2021</a:t>
            </a:r>
            <a:endParaRPr lang="en-GB" dirty="0"/>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1323439"/>
          </a:xfrm>
          <a:prstGeom prst="rect">
            <a:avLst/>
          </a:prstGeom>
          <a:noFill/>
        </p:spPr>
        <p:txBody>
          <a:bodyPr wrap="square" rtlCol="0">
            <a:spAutoFit/>
          </a:bodyPr>
          <a:lstStyle/>
          <a:p>
            <a:r>
              <a:rPr lang="en-GB" sz="4000" dirty="0" smtClean="0"/>
              <a:t>LO To be able to identify the main rivers of South America </a:t>
            </a:r>
            <a:endParaRPr lang="en-GB" sz="4000" dirty="0"/>
          </a:p>
        </p:txBody>
      </p:sp>
      <p:pic>
        <p:nvPicPr>
          <p:cNvPr id="2" name="Picture 1"/>
          <p:cNvPicPr>
            <a:picLocks noChangeAspect="1"/>
          </p:cNvPicPr>
          <p:nvPr/>
        </p:nvPicPr>
        <p:blipFill>
          <a:blip r:embed="rId4"/>
          <a:stretch>
            <a:fillRect/>
          </a:stretch>
        </p:blipFill>
        <p:spPr>
          <a:xfrm>
            <a:off x="4885446" y="5987219"/>
            <a:ext cx="595312" cy="588390"/>
          </a:xfrm>
          <a:prstGeom prst="rect">
            <a:avLst/>
          </a:prstGeom>
        </p:spPr>
      </p:pic>
    </p:spTree>
    <p:extLst>
      <p:ext uri="{BB962C8B-B14F-4D97-AF65-F5344CB8AC3E}">
        <p14:creationId xmlns:p14="http://schemas.microsoft.com/office/powerpoint/2010/main" val="1712752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7531" y="312737"/>
            <a:ext cx="4713514" cy="1325563"/>
          </a:xfrm>
        </p:spPr>
        <p:txBody>
          <a:bodyPr/>
          <a:lstStyle/>
          <a:p>
            <a:r>
              <a:rPr lang="en-GB" dirty="0" smtClean="0"/>
              <a:t>Human or Physical?</a:t>
            </a:r>
            <a:endParaRPr lang="en-GB" dirty="0"/>
          </a:p>
        </p:txBody>
      </p:sp>
      <p:sp>
        <p:nvSpPr>
          <p:cNvPr id="3" name="Content Placeholder 2"/>
          <p:cNvSpPr>
            <a:spLocks noGrp="1"/>
          </p:cNvSpPr>
          <p:nvPr>
            <p:ph idx="1"/>
          </p:nvPr>
        </p:nvSpPr>
        <p:spPr>
          <a:xfrm>
            <a:off x="326571" y="1825625"/>
            <a:ext cx="11027229" cy="1557837"/>
          </a:xfrm>
        </p:spPr>
        <p:txBody>
          <a:bodyPr/>
          <a:lstStyle/>
          <a:p>
            <a:r>
              <a:rPr lang="en-US" dirty="0"/>
              <a:t>We have learnt about human and physical features. What are they?</a:t>
            </a:r>
          </a:p>
          <a:p>
            <a:endParaRPr lang="en-US" dirty="0"/>
          </a:p>
          <a:p>
            <a:r>
              <a:rPr lang="en-US" dirty="0"/>
              <a:t>What do you think rivers are, human or physical?</a:t>
            </a:r>
          </a:p>
          <a:p>
            <a:pPr marL="0" indent="0">
              <a:buNone/>
            </a:pPr>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871788" y="3383462"/>
            <a:ext cx="4038600" cy="2019300"/>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4288" y="3758112"/>
            <a:ext cx="2940050" cy="2179637"/>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4846138" y="4437562"/>
            <a:ext cx="3695700" cy="2197100"/>
          </a:xfrm>
          <a:prstGeom prst="rect">
            <a:avLst/>
          </a:prstGeom>
          <a:noFill/>
          <a:ln>
            <a:noFill/>
          </a:ln>
        </p:spPr>
      </p:pic>
    </p:spTree>
    <p:extLst>
      <p:ext uri="{BB962C8B-B14F-4D97-AF65-F5344CB8AC3E}">
        <p14:creationId xmlns:p14="http://schemas.microsoft.com/office/powerpoint/2010/main" val="763831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6337" y="265885"/>
            <a:ext cx="10515600" cy="919979"/>
          </a:xfrm>
        </p:spPr>
        <p:txBody>
          <a:bodyPr/>
          <a:lstStyle/>
          <a:p>
            <a:r>
              <a:rPr lang="en-US" dirty="0"/>
              <a:t>The Amazon River</a:t>
            </a:r>
          </a:p>
        </p:txBody>
      </p:sp>
      <p:sp>
        <p:nvSpPr>
          <p:cNvPr id="4" name="Content Placeholder 2"/>
          <p:cNvSpPr txBox="1">
            <a:spLocks/>
          </p:cNvSpPr>
          <p:nvPr/>
        </p:nvSpPr>
        <p:spPr>
          <a:xfrm>
            <a:off x="266337" y="1571987"/>
            <a:ext cx="7492998" cy="48593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latin typeface="+mj-lt"/>
              </a:rPr>
              <a:t>The Amazon River is located in South America. It runs through Guyana, Ecuador, Venezuela, Bolivia, Brazil, Colombia and Peru.</a:t>
            </a:r>
          </a:p>
          <a:p>
            <a:r>
              <a:rPr lang="en-US" sz="2000" dirty="0" smtClean="0">
                <a:latin typeface="+mj-lt"/>
              </a:rPr>
              <a:t>The length of the Amazon River is approximately 6400 </a:t>
            </a:r>
            <a:r>
              <a:rPr lang="en-US" sz="2000" dirty="0" err="1" smtClean="0">
                <a:latin typeface="+mj-lt"/>
              </a:rPr>
              <a:t>kilometres</a:t>
            </a:r>
            <a:r>
              <a:rPr lang="en-US" sz="2000" dirty="0" smtClean="0">
                <a:latin typeface="+mj-lt"/>
              </a:rPr>
              <a:t> (4000 miles).</a:t>
            </a:r>
          </a:p>
          <a:p>
            <a:r>
              <a:rPr lang="en-US" sz="2000" dirty="0" smtClean="0">
                <a:latin typeface="+mj-lt"/>
              </a:rPr>
              <a:t>During the wet season, the Amazon River can reach over 190 </a:t>
            </a:r>
            <a:r>
              <a:rPr lang="en-US" sz="2000" dirty="0" err="1" smtClean="0">
                <a:latin typeface="+mj-lt"/>
              </a:rPr>
              <a:t>kilometres</a:t>
            </a:r>
            <a:r>
              <a:rPr lang="en-US" sz="2000" dirty="0" smtClean="0">
                <a:latin typeface="+mj-lt"/>
              </a:rPr>
              <a:t> (120 miles) in width.</a:t>
            </a:r>
          </a:p>
          <a:p>
            <a:r>
              <a:rPr lang="en-US" sz="2000" dirty="0" smtClean="0">
                <a:latin typeface="+mj-lt"/>
              </a:rPr>
              <a:t>There are no bridges that cross the Amazon, mostly because there is no need, the majority of the Amazon River runs through rainforests rather than roads or cities.</a:t>
            </a:r>
          </a:p>
          <a:p>
            <a:endParaRPr lang="en-US" sz="2400" dirty="0" smtClean="0">
              <a:latin typeface="+mj-lt"/>
            </a:endParaRPr>
          </a:p>
          <a:p>
            <a:pPr marL="0" indent="0">
              <a:buFont typeface="Arial" panose="020B0604020202020204" pitchFamily="34" charset="0"/>
              <a:buNone/>
            </a:pPr>
            <a:endParaRPr lang="en-US" sz="2400" dirty="0">
              <a:latin typeface="+mj-lt"/>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973202" y="3716063"/>
            <a:ext cx="2870200" cy="2806700"/>
          </a:xfrm>
          <a:prstGeom prst="rect">
            <a:avLst/>
          </a:prstGeom>
          <a:noFill/>
          <a:ln>
            <a:noFill/>
          </a:ln>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3404" y="1060066"/>
            <a:ext cx="2866465" cy="2564557"/>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5474341" y="4817108"/>
            <a:ext cx="3489063" cy="1705655"/>
          </a:xfrm>
          <a:prstGeom prst="rect">
            <a:avLst/>
          </a:prstGeom>
          <a:noFill/>
          <a:ln>
            <a:noFill/>
          </a:ln>
        </p:spPr>
      </p:pic>
    </p:spTree>
    <p:extLst>
      <p:ext uri="{BB962C8B-B14F-4D97-AF65-F5344CB8AC3E}">
        <p14:creationId xmlns:p14="http://schemas.microsoft.com/office/powerpoint/2010/main" val="393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372" y="392319"/>
            <a:ext cx="5112434" cy="1001371"/>
          </a:xfrm>
        </p:spPr>
        <p:txBody>
          <a:bodyPr/>
          <a:lstStyle/>
          <a:p>
            <a:r>
              <a:rPr lang="en-US" dirty="0"/>
              <a:t>The Orinoco River</a:t>
            </a:r>
          </a:p>
        </p:txBody>
      </p:sp>
      <p:sp>
        <p:nvSpPr>
          <p:cNvPr id="3" name="Content Placeholder 2"/>
          <p:cNvSpPr>
            <a:spLocks noGrp="1"/>
          </p:cNvSpPr>
          <p:nvPr>
            <p:ph idx="1"/>
          </p:nvPr>
        </p:nvSpPr>
        <p:spPr>
          <a:xfrm>
            <a:off x="239152" y="1825625"/>
            <a:ext cx="6762540" cy="4351338"/>
          </a:xfrm>
        </p:spPr>
        <p:txBody>
          <a:bodyPr>
            <a:normAutofit/>
          </a:bodyPr>
          <a:lstStyle/>
          <a:p>
            <a:r>
              <a:rPr lang="en-US" sz="2000" dirty="0">
                <a:latin typeface="+mj-lt"/>
              </a:rPr>
              <a:t>One of South America's longest rivers, it </a:t>
            </a:r>
            <a:r>
              <a:rPr lang="en-US" sz="2000" dirty="0" smtClean="0">
                <a:latin typeface="+mj-lt"/>
              </a:rPr>
              <a:t>flows from Brazil through Venezuela to the Atlantic Ocean. </a:t>
            </a:r>
          </a:p>
          <a:p>
            <a:r>
              <a:rPr lang="en-US" sz="2000" dirty="0" smtClean="0">
                <a:latin typeface="+mj-lt"/>
              </a:rPr>
              <a:t>The Orinoco has a tropical climate.</a:t>
            </a:r>
          </a:p>
          <a:p>
            <a:r>
              <a:rPr lang="en-US" sz="2000" dirty="0" smtClean="0">
                <a:latin typeface="+mj-lt"/>
              </a:rPr>
              <a:t>It is the third longest river in South America </a:t>
            </a:r>
          </a:p>
          <a:p>
            <a:r>
              <a:rPr lang="en-US" sz="2000" dirty="0" smtClean="0">
                <a:latin typeface="+mj-lt"/>
              </a:rPr>
              <a:t>It only has two seasons, a rainy winter season which runs from April to October and a dry summer season from November to March</a:t>
            </a:r>
          </a:p>
          <a:p>
            <a:r>
              <a:rPr lang="en-US" sz="2000" dirty="0" smtClean="0">
                <a:latin typeface="+mj-lt"/>
              </a:rPr>
              <a:t>There are over 1,000 species of bird which live here</a:t>
            </a:r>
          </a:p>
          <a:p>
            <a:r>
              <a:rPr lang="en-US" sz="2000" dirty="0" smtClean="0">
                <a:latin typeface="+mj-lt"/>
              </a:rPr>
              <a:t>Most of the natural trees in this region  have been eradicated through deforestation </a:t>
            </a:r>
            <a:endParaRPr lang="en-US" sz="2000" dirty="0">
              <a:latin typeface="+mj-lt"/>
            </a:endParaRPr>
          </a:p>
          <a:p>
            <a:pPr marL="0" indent="0">
              <a:buNone/>
            </a:pPr>
            <a:endParaRPr lang="en-US" sz="2000" dirty="0">
              <a:latin typeface="+mj-lt"/>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9623" y="2882449"/>
            <a:ext cx="2744107" cy="1933183"/>
          </a:xfrm>
          <a:prstGeom prst="rect">
            <a:avLst/>
          </a:prstGeom>
          <a:noFill/>
          <a:ln>
            <a:noFill/>
          </a:ln>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7167" y="4815632"/>
            <a:ext cx="2744107" cy="1766524"/>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9277168" y="1393690"/>
            <a:ext cx="2744107" cy="1488759"/>
          </a:xfrm>
          <a:prstGeom prst="rect">
            <a:avLst/>
          </a:prstGeom>
          <a:noFill/>
          <a:ln>
            <a:noFill/>
          </a:ln>
        </p:spPr>
      </p:pic>
    </p:spTree>
    <p:extLst>
      <p:ext uri="{BB962C8B-B14F-4D97-AF65-F5344CB8AC3E}">
        <p14:creationId xmlns:p14="http://schemas.microsoft.com/office/powerpoint/2010/main" val="3334960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125" y="404314"/>
            <a:ext cx="4909457" cy="915035"/>
          </a:xfrm>
        </p:spPr>
        <p:txBody>
          <a:bodyPr/>
          <a:lstStyle/>
          <a:p>
            <a:r>
              <a:rPr lang="en-US" dirty="0"/>
              <a:t>The Parana River</a:t>
            </a:r>
          </a:p>
        </p:txBody>
      </p:sp>
      <p:sp>
        <p:nvSpPr>
          <p:cNvPr id="3" name="Content Placeholder 2"/>
          <p:cNvSpPr>
            <a:spLocks noGrp="1"/>
          </p:cNvSpPr>
          <p:nvPr>
            <p:ph idx="1"/>
          </p:nvPr>
        </p:nvSpPr>
        <p:spPr>
          <a:xfrm>
            <a:off x="195944" y="1537608"/>
            <a:ext cx="5721530" cy="5214884"/>
          </a:xfrm>
        </p:spPr>
        <p:txBody>
          <a:bodyPr>
            <a:noAutofit/>
          </a:bodyPr>
          <a:lstStyle/>
          <a:p>
            <a:r>
              <a:rPr lang="en-US" sz="2000" dirty="0" smtClean="0"/>
              <a:t>The </a:t>
            </a:r>
            <a:r>
              <a:rPr lang="en-US" sz="2000" dirty="0"/>
              <a:t>Parana is the 14th-longest river in the world, flowing 2,485 miles across southeastern South America</a:t>
            </a:r>
            <a:r>
              <a:rPr lang="en-US" sz="2000" dirty="0" smtClean="0"/>
              <a:t>.</a:t>
            </a:r>
          </a:p>
          <a:p>
            <a:r>
              <a:rPr lang="en-US" sz="2000" dirty="0" smtClean="0"/>
              <a:t>It starts in Brazil and flows southwest to </a:t>
            </a:r>
            <a:r>
              <a:rPr lang="en-US" sz="2000" dirty="0"/>
              <a:t>the Paraguay </a:t>
            </a:r>
            <a:r>
              <a:rPr lang="en-US" sz="2000" dirty="0" smtClean="0"/>
              <a:t>River. </a:t>
            </a:r>
            <a:endParaRPr lang="en-US" sz="2000" dirty="0"/>
          </a:p>
          <a:p>
            <a:r>
              <a:rPr lang="en-US" sz="2000" dirty="0"/>
              <a:t>The river has the second largest drainage system on the continent. </a:t>
            </a:r>
            <a:endParaRPr lang="en-US" sz="2000" dirty="0" smtClean="0"/>
          </a:p>
          <a:p>
            <a:r>
              <a:rPr lang="en-US" sz="2000" dirty="0" smtClean="0"/>
              <a:t>Flooding </a:t>
            </a:r>
            <a:r>
              <a:rPr lang="en-US" sz="2000" dirty="0"/>
              <a:t>is common on the southern Parana, which also </a:t>
            </a:r>
            <a:r>
              <a:rPr lang="en-US" sz="2000" dirty="0" smtClean="0"/>
              <a:t>is also where many </a:t>
            </a:r>
            <a:r>
              <a:rPr lang="en-US" sz="2000" dirty="0"/>
              <a:t>waterfalls </a:t>
            </a:r>
            <a:r>
              <a:rPr lang="en-US" sz="2000" dirty="0" smtClean="0"/>
              <a:t>are found including a large dam also. </a:t>
            </a:r>
          </a:p>
          <a:p>
            <a:r>
              <a:rPr lang="en-US" sz="2000" dirty="0" smtClean="0"/>
              <a:t>Oceangoing </a:t>
            </a:r>
            <a:r>
              <a:rPr lang="en-US" sz="2000" dirty="0"/>
              <a:t>ships can </a:t>
            </a:r>
            <a:r>
              <a:rPr lang="en-US" sz="2000" dirty="0" smtClean="0"/>
              <a:t>also travel </a:t>
            </a:r>
            <a:r>
              <a:rPr lang="en-US" sz="2000" dirty="0"/>
              <a:t>partway up the river, but most of the water traffic is commercial point-to-point. </a:t>
            </a:r>
            <a:endParaRPr lang="en-US" sz="2000" dirty="0" smtClean="0"/>
          </a:p>
          <a:p>
            <a:r>
              <a:rPr lang="en-US" sz="2000" dirty="0" smtClean="0"/>
              <a:t>Cruises </a:t>
            </a:r>
            <a:r>
              <a:rPr lang="en-US" sz="2000" dirty="0"/>
              <a:t>do steam up and down the river, too</a:t>
            </a:r>
            <a:r>
              <a:rPr lang="en-US" sz="2000" dirty="0" smtClean="0"/>
              <a:t>.</a:t>
            </a:r>
          </a:p>
          <a:p>
            <a:r>
              <a:rPr lang="en-US" sz="2000" dirty="0" smtClean="0"/>
              <a:t>This river is often damaged by humans because of </a:t>
            </a:r>
            <a:r>
              <a:rPr lang="en-US" sz="2000" dirty="0"/>
              <a:t>t</a:t>
            </a:r>
            <a:r>
              <a:rPr lang="en-US" sz="2000" dirty="0" smtClean="0"/>
              <a:t>ourism</a:t>
            </a:r>
            <a:r>
              <a:rPr lang="en-US" sz="2000" dirty="0"/>
              <a:t>	</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8057" y="1537608"/>
            <a:ext cx="2833869" cy="2798738"/>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6126480" y="4336345"/>
            <a:ext cx="5655446" cy="2286523"/>
          </a:xfrm>
          <a:prstGeom prst="rect">
            <a:avLst/>
          </a:prstGeom>
          <a:noFill/>
          <a:ln>
            <a:noFill/>
          </a:ln>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6126480" y="1537608"/>
            <a:ext cx="2821577" cy="2798738"/>
          </a:xfrm>
          <a:prstGeom prst="rect">
            <a:avLst/>
          </a:prstGeom>
          <a:noFill/>
          <a:ln>
            <a:noFill/>
          </a:ln>
        </p:spPr>
      </p:pic>
    </p:spTree>
    <p:extLst>
      <p:ext uri="{BB962C8B-B14F-4D97-AF65-F5344CB8AC3E}">
        <p14:creationId xmlns:p14="http://schemas.microsoft.com/office/powerpoint/2010/main" val="3954922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812237" cy="612873"/>
          </a:xfrm>
        </p:spPr>
        <p:txBody>
          <a:bodyPr>
            <a:normAutofit fontScale="90000"/>
          </a:bodyPr>
          <a:lstStyle/>
          <a:p>
            <a:r>
              <a:rPr lang="en-GB" dirty="0" smtClean="0"/>
              <a:t>How did you do? </a:t>
            </a:r>
            <a:endParaRPr lang="en-GB" dirty="0"/>
          </a:p>
        </p:txBody>
      </p:sp>
      <p:pic>
        <p:nvPicPr>
          <p:cNvPr id="6" name="Picture 5"/>
          <p:cNvPicPr>
            <a:picLocks noChangeAspect="1"/>
          </p:cNvPicPr>
          <p:nvPr/>
        </p:nvPicPr>
        <p:blipFill>
          <a:blip r:embed="rId2"/>
          <a:stretch>
            <a:fillRect/>
          </a:stretch>
        </p:blipFill>
        <p:spPr>
          <a:xfrm>
            <a:off x="1835716" y="1148598"/>
            <a:ext cx="8520568" cy="5709402"/>
          </a:xfrm>
          <a:prstGeom prst="rect">
            <a:avLst/>
          </a:prstGeom>
        </p:spPr>
      </p:pic>
      <p:sp>
        <p:nvSpPr>
          <p:cNvPr id="7" name="TextBox 6"/>
          <p:cNvSpPr txBox="1"/>
          <p:nvPr/>
        </p:nvSpPr>
        <p:spPr>
          <a:xfrm>
            <a:off x="5251269" y="1240972"/>
            <a:ext cx="1724297" cy="369332"/>
          </a:xfrm>
          <a:prstGeom prst="rect">
            <a:avLst/>
          </a:prstGeom>
          <a:noFill/>
        </p:spPr>
        <p:txBody>
          <a:bodyPr wrap="square" rtlCol="0">
            <a:spAutoFit/>
          </a:bodyPr>
          <a:lstStyle/>
          <a:p>
            <a:r>
              <a:rPr lang="en-GB" dirty="0" smtClean="0"/>
              <a:t>Europe </a:t>
            </a:r>
            <a:endParaRPr lang="en-GB" dirty="0"/>
          </a:p>
        </p:txBody>
      </p:sp>
      <p:sp>
        <p:nvSpPr>
          <p:cNvPr id="8" name="TextBox 7"/>
          <p:cNvSpPr txBox="1"/>
          <p:nvPr/>
        </p:nvSpPr>
        <p:spPr>
          <a:xfrm>
            <a:off x="8068492" y="1240972"/>
            <a:ext cx="1724297" cy="369332"/>
          </a:xfrm>
          <a:prstGeom prst="rect">
            <a:avLst/>
          </a:prstGeom>
          <a:noFill/>
        </p:spPr>
        <p:txBody>
          <a:bodyPr wrap="square" rtlCol="0">
            <a:spAutoFit/>
          </a:bodyPr>
          <a:lstStyle/>
          <a:p>
            <a:r>
              <a:rPr lang="en-GB" dirty="0" smtClean="0"/>
              <a:t>Asia </a:t>
            </a:r>
            <a:endParaRPr lang="en-GB" dirty="0"/>
          </a:p>
        </p:txBody>
      </p:sp>
      <p:sp>
        <p:nvSpPr>
          <p:cNvPr id="9" name="TextBox 8"/>
          <p:cNvSpPr txBox="1"/>
          <p:nvPr/>
        </p:nvSpPr>
        <p:spPr>
          <a:xfrm>
            <a:off x="2281646" y="3905795"/>
            <a:ext cx="1724297" cy="369332"/>
          </a:xfrm>
          <a:prstGeom prst="rect">
            <a:avLst/>
          </a:prstGeom>
          <a:noFill/>
        </p:spPr>
        <p:txBody>
          <a:bodyPr wrap="square" rtlCol="0">
            <a:spAutoFit/>
          </a:bodyPr>
          <a:lstStyle/>
          <a:p>
            <a:r>
              <a:rPr lang="en-GB" dirty="0" smtClean="0"/>
              <a:t>North America </a:t>
            </a:r>
            <a:endParaRPr lang="en-GB" dirty="0"/>
          </a:p>
        </p:txBody>
      </p:sp>
      <p:sp>
        <p:nvSpPr>
          <p:cNvPr id="10" name="TextBox 9"/>
          <p:cNvSpPr txBox="1"/>
          <p:nvPr/>
        </p:nvSpPr>
        <p:spPr>
          <a:xfrm>
            <a:off x="2124892" y="5012565"/>
            <a:ext cx="1724297" cy="369332"/>
          </a:xfrm>
          <a:prstGeom prst="rect">
            <a:avLst/>
          </a:prstGeom>
          <a:noFill/>
        </p:spPr>
        <p:txBody>
          <a:bodyPr wrap="square" rtlCol="0">
            <a:spAutoFit/>
          </a:bodyPr>
          <a:lstStyle/>
          <a:p>
            <a:r>
              <a:rPr lang="en-GB" dirty="0" smtClean="0"/>
              <a:t>South America  </a:t>
            </a:r>
            <a:endParaRPr lang="en-GB" dirty="0"/>
          </a:p>
        </p:txBody>
      </p:sp>
      <p:sp>
        <p:nvSpPr>
          <p:cNvPr id="11" name="TextBox 10"/>
          <p:cNvSpPr txBox="1"/>
          <p:nvPr/>
        </p:nvSpPr>
        <p:spPr>
          <a:xfrm>
            <a:off x="5251269" y="5053540"/>
            <a:ext cx="1724297" cy="369332"/>
          </a:xfrm>
          <a:prstGeom prst="rect">
            <a:avLst/>
          </a:prstGeom>
          <a:noFill/>
        </p:spPr>
        <p:txBody>
          <a:bodyPr wrap="square" rtlCol="0">
            <a:spAutoFit/>
          </a:bodyPr>
          <a:lstStyle/>
          <a:p>
            <a:r>
              <a:rPr lang="en-GB" dirty="0" smtClean="0"/>
              <a:t>Africa</a:t>
            </a:r>
            <a:endParaRPr lang="en-GB" dirty="0"/>
          </a:p>
        </p:txBody>
      </p:sp>
      <p:sp>
        <p:nvSpPr>
          <p:cNvPr id="12" name="TextBox 11"/>
          <p:cNvSpPr txBox="1"/>
          <p:nvPr/>
        </p:nvSpPr>
        <p:spPr>
          <a:xfrm>
            <a:off x="7264742" y="5279181"/>
            <a:ext cx="1724297" cy="369332"/>
          </a:xfrm>
          <a:prstGeom prst="rect">
            <a:avLst/>
          </a:prstGeom>
          <a:noFill/>
        </p:spPr>
        <p:txBody>
          <a:bodyPr wrap="square" rtlCol="0">
            <a:spAutoFit/>
          </a:bodyPr>
          <a:lstStyle/>
          <a:p>
            <a:r>
              <a:rPr lang="en-GB" dirty="0" smtClean="0"/>
              <a:t>Australasia  </a:t>
            </a:r>
            <a:endParaRPr lang="en-GB" dirty="0"/>
          </a:p>
        </p:txBody>
      </p:sp>
      <p:sp>
        <p:nvSpPr>
          <p:cNvPr id="13" name="TextBox 12"/>
          <p:cNvSpPr txBox="1"/>
          <p:nvPr/>
        </p:nvSpPr>
        <p:spPr>
          <a:xfrm>
            <a:off x="5429795" y="6318069"/>
            <a:ext cx="1724297" cy="369332"/>
          </a:xfrm>
          <a:prstGeom prst="rect">
            <a:avLst/>
          </a:prstGeom>
          <a:noFill/>
        </p:spPr>
        <p:txBody>
          <a:bodyPr wrap="square" rtlCol="0">
            <a:spAutoFit/>
          </a:bodyPr>
          <a:lstStyle/>
          <a:p>
            <a:r>
              <a:rPr lang="en-GB" dirty="0" smtClean="0"/>
              <a:t>Antarctica  </a:t>
            </a:r>
            <a:endParaRPr lang="en-GB" dirty="0"/>
          </a:p>
        </p:txBody>
      </p:sp>
    </p:spTree>
    <p:extLst>
      <p:ext uri="{BB962C8B-B14F-4D97-AF65-F5344CB8AC3E}">
        <p14:creationId xmlns:p14="http://schemas.microsoft.com/office/powerpoint/2010/main" val="2785672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 you identify six these rivers in South America using a map?</a:t>
            </a:r>
            <a:endParaRPr lang="en-GB" dirty="0"/>
          </a:p>
        </p:txBody>
      </p:sp>
      <p:pic>
        <p:nvPicPr>
          <p:cNvPr id="4" name="Picture 3"/>
          <p:cNvPicPr>
            <a:picLocks noChangeAspect="1"/>
          </p:cNvPicPr>
          <p:nvPr/>
        </p:nvPicPr>
        <p:blipFill rotWithShape="1">
          <a:blip r:embed="rId2"/>
          <a:srcRect b="3027"/>
          <a:stretch/>
        </p:blipFill>
        <p:spPr>
          <a:xfrm>
            <a:off x="6670765" y="1027906"/>
            <a:ext cx="4458789" cy="5519124"/>
          </a:xfrm>
          <a:prstGeom prst="rect">
            <a:avLst/>
          </a:prstGeom>
        </p:spPr>
      </p:pic>
      <p:sp>
        <p:nvSpPr>
          <p:cNvPr id="5" name="TextBox 4"/>
          <p:cNvSpPr txBox="1"/>
          <p:nvPr/>
        </p:nvSpPr>
        <p:spPr>
          <a:xfrm>
            <a:off x="640080" y="2217807"/>
            <a:ext cx="4859383" cy="3231654"/>
          </a:xfrm>
          <a:prstGeom prst="rect">
            <a:avLst/>
          </a:prstGeom>
          <a:noFill/>
        </p:spPr>
        <p:txBody>
          <a:bodyPr wrap="square" rtlCol="0">
            <a:spAutoFit/>
          </a:bodyPr>
          <a:lstStyle/>
          <a:p>
            <a:r>
              <a:rPr lang="en-GB" sz="2400" dirty="0" smtClean="0">
                <a:latin typeface="+mj-lt"/>
              </a:rPr>
              <a:t>The Amazon River</a:t>
            </a:r>
          </a:p>
          <a:p>
            <a:r>
              <a:rPr lang="en-GB" sz="2400" dirty="0" smtClean="0">
                <a:latin typeface="+mj-lt"/>
              </a:rPr>
              <a:t>Orinoco River</a:t>
            </a:r>
          </a:p>
          <a:p>
            <a:r>
              <a:rPr lang="en-GB" sz="2400" dirty="0" smtClean="0">
                <a:latin typeface="+mj-lt"/>
              </a:rPr>
              <a:t>Parana River </a:t>
            </a:r>
          </a:p>
          <a:p>
            <a:r>
              <a:rPr lang="en-GB" sz="2400" dirty="0" smtClean="0">
                <a:latin typeface="+mj-lt"/>
              </a:rPr>
              <a:t>Rio de la Plata</a:t>
            </a:r>
          </a:p>
          <a:p>
            <a:r>
              <a:rPr lang="en-GB" sz="2400" dirty="0" smtClean="0">
                <a:latin typeface="+mj-lt"/>
              </a:rPr>
              <a:t>Negro River</a:t>
            </a:r>
          </a:p>
          <a:p>
            <a:r>
              <a:rPr lang="en-GB" sz="2400" dirty="0" smtClean="0">
                <a:latin typeface="+mj-lt"/>
              </a:rPr>
              <a:t>Madeira River</a:t>
            </a:r>
          </a:p>
          <a:p>
            <a:r>
              <a:rPr lang="en-GB" sz="2400" dirty="0" smtClean="0">
                <a:latin typeface="+mj-lt"/>
              </a:rPr>
              <a:t>Xingu River </a:t>
            </a:r>
          </a:p>
          <a:p>
            <a:endParaRPr lang="en-GB" dirty="0" smtClean="0"/>
          </a:p>
          <a:p>
            <a:endParaRPr lang="en-GB" dirty="0"/>
          </a:p>
        </p:txBody>
      </p:sp>
      <p:sp>
        <p:nvSpPr>
          <p:cNvPr id="6" name="Rectangle 5"/>
          <p:cNvSpPr/>
          <p:nvPr/>
        </p:nvSpPr>
        <p:spPr>
          <a:xfrm>
            <a:off x="640080" y="5765460"/>
            <a:ext cx="6096000" cy="646331"/>
          </a:xfrm>
          <a:prstGeom prst="rect">
            <a:avLst/>
          </a:prstGeom>
        </p:spPr>
        <p:txBody>
          <a:bodyPr>
            <a:spAutoFit/>
          </a:bodyPr>
          <a:lstStyle/>
          <a:p>
            <a:r>
              <a:rPr lang="en-GB" dirty="0"/>
              <a:t>If you are unable print this off you could add labels to the map on PowerPoint </a:t>
            </a:r>
          </a:p>
        </p:txBody>
      </p:sp>
    </p:spTree>
    <p:extLst>
      <p:ext uri="{BB962C8B-B14F-4D97-AF65-F5344CB8AC3E}">
        <p14:creationId xmlns:p14="http://schemas.microsoft.com/office/powerpoint/2010/main" val="4236967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did you do?</a:t>
            </a:r>
            <a:endParaRPr lang="en-GB" dirty="0"/>
          </a:p>
        </p:txBody>
      </p:sp>
      <p:pic>
        <p:nvPicPr>
          <p:cNvPr id="4" name="Picture 3"/>
          <p:cNvPicPr>
            <a:picLocks noChangeAspect="1"/>
          </p:cNvPicPr>
          <p:nvPr/>
        </p:nvPicPr>
        <p:blipFill rotWithShape="1">
          <a:blip r:embed="rId2"/>
          <a:srcRect b="1803"/>
          <a:stretch/>
        </p:blipFill>
        <p:spPr>
          <a:xfrm>
            <a:off x="5402255" y="644779"/>
            <a:ext cx="5951545" cy="6047825"/>
          </a:xfrm>
          <a:prstGeom prst="rect">
            <a:avLst/>
          </a:prstGeom>
        </p:spPr>
      </p:pic>
    </p:spTree>
    <p:extLst>
      <p:ext uri="{BB962C8B-B14F-4D97-AF65-F5344CB8AC3E}">
        <p14:creationId xmlns:p14="http://schemas.microsoft.com/office/powerpoint/2010/main" val="3813969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smtClean="0"/>
              <a:t>Subject</a:t>
            </a:r>
            <a:r>
              <a:rPr lang="en-GB" dirty="0" smtClean="0"/>
              <a:t>: </a:t>
            </a:r>
            <a:r>
              <a:rPr lang="en-GB" sz="2400" dirty="0" smtClean="0"/>
              <a:t>Art &amp; Design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Friday 8</a:t>
            </a:r>
            <a:r>
              <a:rPr lang="en-GB" sz="3200" baseline="30000" dirty="0"/>
              <a:t>th</a:t>
            </a:r>
            <a:r>
              <a:rPr lang="en-GB" sz="3200" dirty="0"/>
              <a:t> January 2021</a:t>
            </a: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61401" y="3045965"/>
            <a:ext cx="10429593" cy="707886"/>
          </a:xfrm>
          <a:prstGeom prst="rect">
            <a:avLst/>
          </a:prstGeom>
          <a:solidFill>
            <a:schemeClr val="bg1"/>
          </a:solidFill>
        </p:spPr>
        <p:txBody>
          <a:bodyPr wrap="square" rtlCol="0">
            <a:spAutoFit/>
          </a:bodyPr>
          <a:lstStyle/>
          <a:p>
            <a:r>
              <a:rPr lang="en-GB" sz="4000" dirty="0" smtClean="0"/>
              <a:t>LO To be able to </a:t>
            </a:r>
            <a:r>
              <a:rPr lang="en-GB" sz="4000" dirty="0" smtClean="0"/>
              <a:t>draw </a:t>
            </a:r>
            <a:r>
              <a:rPr lang="en-GB" sz="4000" dirty="0" smtClean="0"/>
              <a:t>Christ the Redeemer</a:t>
            </a:r>
            <a:endParaRPr lang="en-GB" sz="4000" dirty="0"/>
          </a:p>
        </p:txBody>
      </p:sp>
      <p:pic>
        <p:nvPicPr>
          <p:cNvPr id="2" name="Picture 1"/>
          <p:cNvPicPr>
            <a:picLocks noChangeAspect="1"/>
          </p:cNvPicPr>
          <p:nvPr/>
        </p:nvPicPr>
        <p:blipFill>
          <a:blip r:embed="rId4"/>
          <a:stretch>
            <a:fillRect/>
          </a:stretch>
        </p:blipFill>
        <p:spPr>
          <a:xfrm>
            <a:off x="4730620" y="5956124"/>
            <a:ext cx="750138" cy="588818"/>
          </a:xfrm>
          <a:prstGeom prst="rect">
            <a:avLst/>
          </a:prstGeom>
        </p:spPr>
      </p:pic>
    </p:spTree>
    <p:extLst>
      <p:ext uri="{BB962C8B-B14F-4D97-AF65-F5344CB8AC3E}">
        <p14:creationId xmlns:p14="http://schemas.microsoft.com/office/powerpoint/2010/main" val="1369482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Christ the Redeemer </a:t>
            </a:r>
            <a:endParaRPr lang="en-GB" dirty="0"/>
          </a:p>
        </p:txBody>
      </p:sp>
      <p:sp>
        <p:nvSpPr>
          <p:cNvPr id="3" name="Content Placeholder 2"/>
          <p:cNvSpPr>
            <a:spLocks noGrp="1"/>
          </p:cNvSpPr>
          <p:nvPr>
            <p:ph idx="1"/>
          </p:nvPr>
        </p:nvSpPr>
        <p:spPr>
          <a:xfrm>
            <a:off x="140677" y="1825625"/>
            <a:ext cx="6611815" cy="4351338"/>
          </a:xfrm>
        </p:spPr>
        <p:txBody>
          <a:bodyPr/>
          <a:lstStyle/>
          <a:p>
            <a:r>
              <a:rPr lang="en-GB" dirty="0">
                <a:solidFill>
                  <a:srgbClr val="1C1C1C"/>
                </a:solidFill>
                <a:latin typeface="+mj-lt"/>
              </a:rPr>
              <a:t>Christ the Redeemer is a statue on top of Corcovado mountain in Brazil. It overlooks the country’s largest city and former capital, Rio de Janeiro</a:t>
            </a:r>
            <a:r>
              <a:rPr lang="en-GB" dirty="0" smtClean="0">
                <a:solidFill>
                  <a:srgbClr val="1C1C1C"/>
                </a:solidFill>
                <a:latin typeface="+mj-lt"/>
              </a:rPr>
              <a:t>.</a:t>
            </a:r>
          </a:p>
          <a:p>
            <a:endParaRPr lang="en-GB" dirty="0">
              <a:solidFill>
                <a:srgbClr val="1C1C1C"/>
              </a:solidFill>
              <a:latin typeface="+mj-lt"/>
            </a:endParaRPr>
          </a:p>
          <a:p>
            <a:r>
              <a:rPr lang="en-GB" dirty="0">
                <a:solidFill>
                  <a:srgbClr val="1C1C1C"/>
                </a:solidFill>
                <a:latin typeface="+mj-lt"/>
              </a:rPr>
              <a:t>The statue shows Jesus Christ with his arms outstretched. Around 89% of Brazil’s population belong to the Christian faith. </a:t>
            </a:r>
            <a:endParaRPr lang="en-GB" dirty="0">
              <a:latin typeface="+mj-lt"/>
            </a:endParaRPr>
          </a:p>
          <a:p>
            <a:endParaRPr lang="en-GB" dirty="0">
              <a:latin typeface="+mj-lt"/>
            </a:endParaRPr>
          </a:p>
          <a:p>
            <a:endParaRPr lang="en-GB" dirty="0">
              <a:latin typeface="+mj-lt"/>
            </a:endParaRPr>
          </a:p>
        </p:txBody>
      </p:sp>
      <p:pic>
        <p:nvPicPr>
          <p:cNvPr id="5" name="Picture 4"/>
          <p:cNvPicPr>
            <a:picLocks noChangeAspect="1"/>
          </p:cNvPicPr>
          <p:nvPr/>
        </p:nvPicPr>
        <p:blipFill>
          <a:blip r:embed="rId2"/>
          <a:stretch>
            <a:fillRect/>
          </a:stretch>
        </p:blipFill>
        <p:spPr>
          <a:xfrm>
            <a:off x="7753593" y="662500"/>
            <a:ext cx="3808563" cy="5667962"/>
          </a:xfrm>
          <a:prstGeom prst="rect">
            <a:avLst/>
          </a:prstGeom>
        </p:spPr>
      </p:pic>
    </p:spTree>
    <p:extLst>
      <p:ext uri="{BB962C8B-B14F-4D97-AF65-F5344CB8AC3E}">
        <p14:creationId xmlns:p14="http://schemas.microsoft.com/office/powerpoint/2010/main" val="286250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History of Christ the Redeemer</a:t>
            </a:r>
            <a:endParaRPr lang="en-GB" dirty="0"/>
          </a:p>
        </p:txBody>
      </p:sp>
      <p:sp>
        <p:nvSpPr>
          <p:cNvPr id="4" name="Rectangle 3"/>
          <p:cNvSpPr/>
          <p:nvPr/>
        </p:nvSpPr>
        <p:spPr>
          <a:xfrm>
            <a:off x="323557" y="1875819"/>
            <a:ext cx="5416062" cy="4524315"/>
          </a:xfrm>
          <a:prstGeom prst="rect">
            <a:avLst/>
          </a:prstGeom>
        </p:spPr>
        <p:txBody>
          <a:bodyPr wrap="square">
            <a:spAutoFit/>
          </a:bodyPr>
          <a:lstStyle/>
          <a:p>
            <a:pPr algn="just"/>
            <a:r>
              <a:rPr lang="en-GB" sz="2400" dirty="0">
                <a:solidFill>
                  <a:srgbClr val="1C1C1C"/>
                </a:solidFill>
                <a:latin typeface="+mj-lt"/>
              </a:rPr>
              <a:t>In 1920, a group of Brazilians started ‘</a:t>
            </a:r>
            <a:r>
              <a:rPr lang="en-GB" sz="2400" dirty="0" err="1">
                <a:solidFill>
                  <a:srgbClr val="202122"/>
                </a:solidFill>
                <a:latin typeface="+mj-lt"/>
              </a:rPr>
              <a:t>Semana</a:t>
            </a:r>
            <a:r>
              <a:rPr lang="en-GB" sz="2400" dirty="0">
                <a:solidFill>
                  <a:srgbClr val="202122"/>
                </a:solidFill>
                <a:latin typeface="+mj-lt"/>
              </a:rPr>
              <a:t> do </a:t>
            </a:r>
            <a:r>
              <a:rPr lang="en-GB" sz="2400" dirty="0" err="1">
                <a:solidFill>
                  <a:srgbClr val="202122"/>
                </a:solidFill>
                <a:latin typeface="+mj-lt"/>
              </a:rPr>
              <a:t>Monumento</a:t>
            </a:r>
            <a:r>
              <a:rPr lang="en-GB" sz="2400" dirty="0">
                <a:solidFill>
                  <a:srgbClr val="202122"/>
                </a:solidFill>
                <a:latin typeface="+mj-lt"/>
              </a:rPr>
              <a:t>’, which is Portuguese for ‘Monument Week’. The group campaigned for a religious statue to overlook Rio de Janeiro and collected donations to pay for it</a:t>
            </a:r>
            <a:r>
              <a:rPr lang="en-GB" sz="2400" dirty="0" smtClean="0">
                <a:solidFill>
                  <a:srgbClr val="202122"/>
                </a:solidFill>
                <a:latin typeface="+mj-lt"/>
              </a:rPr>
              <a:t>.</a:t>
            </a:r>
          </a:p>
          <a:p>
            <a:pPr algn="just"/>
            <a:endParaRPr lang="en-GB" sz="2400" dirty="0">
              <a:latin typeface="+mj-lt"/>
            </a:endParaRPr>
          </a:p>
          <a:p>
            <a:r>
              <a:rPr lang="en-GB" sz="2400" dirty="0" smtClean="0">
                <a:solidFill>
                  <a:srgbClr val="202122"/>
                </a:solidFill>
                <a:latin typeface="+mj-lt"/>
              </a:rPr>
              <a:t>Different </a:t>
            </a:r>
            <a:r>
              <a:rPr lang="en-GB" sz="2400" dirty="0">
                <a:solidFill>
                  <a:srgbClr val="202122"/>
                </a:solidFill>
                <a:latin typeface="+mj-lt"/>
              </a:rPr>
              <a:t>designs were made, including one of a cross and one of Jesus holding a globe. The winning design was created by </a:t>
            </a:r>
            <a:r>
              <a:rPr lang="en-GB" sz="2400" dirty="0" err="1">
                <a:solidFill>
                  <a:srgbClr val="202122"/>
                </a:solidFill>
                <a:latin typeface="+mj-lt"/>
              </a:rPr>
              <a:t>Heitor</a:t>
            </a:r>
            <a:r>
              <a:rPr lang="en-GB" sz="2400" dirty="0">
                <a:solidFill>
                  <a:srgbClr val="202122"/>
                </a:solidFill>
                <a:latin typeface="+mj-lt"/>
              </a:rPr>
              <a:t> da Silva Costa and the sculptor Paul </a:t>
            </a:r>
            <a:r>
              <a:rPr lang="en-GB" sz="2400" dirty="0" err="1">
                <a:solidFill>
                  <a:srgbClr val="202122"/>
                </a:solidFill>
                <a:latin typeface="+mj-lt"/>
              </a:rPr>
              <a:t>Landowski</a:t>
            </a:r>
            <a:endParaRPr lang="en-GB" sz="2400" dirty="0">
              <a:latin typeface="+mj-lt"/>
            </a:endParaRPr>
          </a:p>
        </p:txBody>
      </p:sp>
      <p:pic>
        <p:nvPicPr>
          <p:cNvPr id="5" name="Picture 4">
            <a:extLst>
              <a:ext uri="{FF2B5EF4-FFF2-40B4-BE49-F238E27FC236}">
                <a16:creationId xmlns:a16="http://schemas.microsoft.com/office/drawing/2014/main" id="{EA23B553-2DA0-4A34-9E7B-1D158F22AF6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262" t="8332" b="6510"/>
          <a:stretch/>
        </p:blipFill>
        <p:spPr>
          <a:xfrm>
            <a:off x="5890954" y="2176364"/>
            <a:ext cx="5688175" cy="3338171"/>
          </a:xfrm>
          <a:prstGeom prst="rect">
            <a:avLst/>
          </a:prstGeom>
        </p:spPr>
      </p:pic>
    </p:spTree>
    <p:extLst>
      <p:ext uri="{BB962C8B-B14F-4D97-AF65-F5344CB8AC3E}">
        <p14:creationId xmlns:p14="http://schemas.microsoft.com/office/powerpoint/2010/main" val="327136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History of Christ the Redeemer</a:t>
            </a:r>
          </a:p>
        </p:txBody>
      </p:sp>
      <p:sp>
        <p:nvSpPr>
          <p:cNvPr id="3" name="Content Placeholder 2"/>
          <p:cNvSpPr>
            <a:spLocks noGrp="1"/>
          </p:cNvSpPr>
          <p:nvPr>
            <p:ph idx="1"/>
          </p:nvPr>
        </p:nvSpPr>
        <p:spPr>
          <a:xfrm>
            <a:off x="472440" y="1825625"/>
            <a:ext cx="6294120" cy="4012467"/>
          </a:xfrm>
        </p:spPr>
        <p:txBody>
          <a:bodyPr>
            <a:normAutofit lnSpcReduction="10000"/>
          </a:bodyPr>
          <a:lstStyle/>
          <a:p>
            <a:r>
              <a:rPr lang="en-GB" dirty="0">
                <a:solidFill>
                  <a:srgbClr val="000000"/>
                </a:solidFill>
                <a:latin typeface="+mj-lt"/>
              </a:rPr>
              <a:t>The statue has been struck by lightning and severely damaged several times. In 2008, the fingers, head and eyebrows of the statue were badly damaged. </a:t>
            </a:r>
            <a:endParaRPr lang="en-GB" dirty="0" smtClean="0">
              <a:solidFill>
                <a:srgbClr val="000000"/>
              </a:solidFill>
              <a:latin typeface="+mj-lt"/>
            </a:endParaRPr>
          </a:p>
          <a:p>
            <a:r>
              <a:rPr lang="en-GB" dirty="0" smtClean="0">
                <a:solidFill>
                  <a:srgbClr val="000000"/>
                </a:solidFill>
                <a:latin typeface="+mj-lt"/>
              </a:rPr>
              <a:t>In </a:t>
            </a:r>
            <a:r>
              <a:rPr lang="en-GB" dirty="0">
                <a:solidFill>
                  <a:srgbClr val="000000"/>
                </a:solidFill>
                <a:latin typeface="+mj-lt"/>
              </a:rPr>
              <a:t>2014, another thunderstorm caused one of the statue’s fingers to fall off.</a:t>
            </a:r>
            <a:endParaRPr lang="en-GB" dirty="0">
              <a:latin typeface="+mj-lt"/>
            </a:endParaRPr>
          </a:p>
          <a:p>
            <a:r>
              <a:rPr lang="en-GB" dirty="0">
                <a:solidFill>
                  <a:srgbClr val="000000"/>
                </a:solidFill>
                <a:latin typeface="+mj-lt"/>
              </a:rPr>
              <a:t>The statue needs regular </a:t>
            </a:r>
            <a:r>
              <a:rPr lang="en-GB" dirty="0" smtClean="0">
                <a:solidFill>
                  <a:srgbClr val="000000"/>
                </a:solidFill>
                <a:latin typeface="+mj-lt"/>
              </a:rPr>
              <a:t>maintenance</a:t>
            </a:r>
            <a:r>
              <a:rPr lang="en-GB" dirty="0">
                <a:solidFill>
                  <a:srgbClr val="000000"/>
                </a:solidFill>
                <a:latin typeface="+mj-lt"/>
              </a:rPr>
              <a:t>. The </a:t>
            </a:r>
            <a:r>
              <a:rPr lang="en-GB" dirty="0" smtClean="0">
                <a:solidFill>
                  <a:srgbClr val="000000"/>
                </a:solidFill>
                <a:latin typeface="+mj-lt"/>
              </a:rPr>
              <a:t>original soapstone is no longer available so modern additions are in a slightly darker stone.</a:t>
            </a:r>
            <a:endParaRPr lang="en-GB" dirty="0">
              <a:latin typeface="+mj-lt"/>
            </a:endParaRPr>
          </a:p>
        </p:txBody>
      </p:sp>
      <p:pic>
        <p:nvPicPr>
          <p:cNvPr id="4" name="Picture 3">
            <a:extLst>
              <a:ext uri="{FF2B5EF4-FFF2-40B4-BE49-F238E27FC236}">
                <a16:creationId xmlns:a16="http://schemas.microsoft.com/office/drawing/2014/main" id="{1C428E81-146E-465D-A98B-4BCA73C051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428" t="14904" r="4808"/>
          <a:stretch/>
        </p:blipFill>
        <p:spPr>
          <a:xfrm>
            <a:off x="6766560" y="1825625"/>
            <a:ext cx="5273098" cy="3393489"/>
          </a:xfrm>
          <a:prstGeom prst="rect">
            <a:avLst/>
          </a:prstGeom>
          <a:ln w="12700">
            <a:solidFill>
              <a:schemeClr val="bg1"/>
            </a:solidFill>
          </a:ln>
        </p:spPr>
      </p:pic>
    </p:spTree>
    <p:extLst>
      <p:ext uri="{BB962C8B-B14F-4D97-AF65-F5344CB8AC3E}">
        <p14:creationId xmlns:p14="http://schemas.microsoft.com/office/powerpoint/2010/main" val="3587119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22D69C-3E83-4903-9099-48CF7D20D9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1102" y="1839816"/>
            <a:ext cx="5866537" cy="3911025"/>
          </a:xfrm>
          <a:prstGeom prst="rect">
            <a:avLst/>
          </a:prstGeom>
        </p:spPr>
      </p:pic>
      <p:sp>
        <p:nvSpPr>
          <p:cNvPr id="5" name="TextBox 4">
            <a:extLst>
              <a:ext uri="{FF2B5EF4-FFF2-40B4-BE49-F238E27FC236}">
                <a16:creationId xmlns:a16="http://schemas.microsoft.com/office/drawing/2014/main" id="{D6554F30-FB7D-4C06-8B89-C3E9D4A31B3C}"/>
              </a:ext>
            </a:extLst>
          </p:cNvPr>
          <p:cNvSpPr txBox="1"/>
          <p:nvPr/>
        </p:nvSpPr>
        <p:spPr>
          <a:xfrm>
            <a:off x="6334249" y="1420630"/>
            <a:ext cx="5665494" cy="4524315"/>
          </a:xfrm>
          <a:prstGeom prst="rect">
            <a:avLst/>
          </a:prstGeom>
          <a:noFill/>
        </p:spPr>
        <p:txBody>
          <a:bodyPr wrap="square">
            <a:spAutoFit/>
          </a:bodyPr>
          <a:lstStyle/>
          <a:p>
            <a:pPr algn="just"/>
            <a:r>
              <a:rPr lang="en-GB" sz="3200" b="0" i="0" u="none" strike="noStrike" dirty="0">
                <a:solidFill>
                  <a:srgbClr val="000000"/>
                </a:solidFill>
                <a:effectLst/>
                <a:latin typeface="+mj-lt"/>
              </a:rPr>
              <a:t>In 2003, escalators and walkways were built to make it easier to reach the statue. Over 1m tourists visit the statue each year. At Easter in 2011, the statue received a record number of visitors in one day, with 14,000 tourists making the trip up Corcovado mountain.  </a:t>
            </a:r>
            <a:endParaRPr lang="en-GB" sz="3200" dirty="0">
              <a:latin typeface="+mj-lt"/>
            </a:endParaRPr>
          </a:p>
        </p:txBody>
      </p:sp>
    </p:spTree>
    <p:extLst>
      <p:ext uri="{BB962C8B-B14F-4D97-AF65-F5344CB8AC3E}">
        <p14:creationId xmlns:p14="http://schemas.microsoft.com/office/powerpoint/2010/main" val="19304093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9489" y="365125"/>
            <a:ext cx="11662117" cy="1325563"/>
          </a:xfrm>
        </p:spPr>
        <p:txBody>
          <a:bodyPr/>
          <a:lstStyle/>
          <a:p>
            <a:r>
              <a:rPr lang="en-GB" dirty="0" smtClean="0"/>
              <a:t>Use this step by step guide to help you to draw Christ the Redeemer </a:t>
            </a:r>
            <a:endParaRPr lang="en-GB" dirty="0"/>
          </a:p>
        </p:txBody>
      </p:sp>
      <p:pic>
        <p:nvPicPr>
          <p:cNvPr id="4" name="Picture 3"/>
          <p:cNvPicPr>
            <a:picLocks noChangeAspect="1"/>
          </p:cNvPicPr>
          <p:nvPr/>
        </p:nvPicPr>
        <p:blipFill rotWithShape="1">
          <a:blip r:embed="rId2"/>
          <a:srcRect l="6343" b="7944"/>
          <a:stretch/>
        </p:blipFill>
        <p:spPr>
          <a:xfrm>
            <a:off x="422031" y="2251727"/>
            <a:ext cx="2997814" cy="1701294"/>
          </a:xfrm>
          <a:prstGeom prst="rect">
            <a:avLst/>
          </a:prstGeom>
        </p:spPr>
      </p:pic>
      <p:pic>
        <p:nvPicPr>
          <p:cNvPr id="5" name="Picture 4"/>
          <p:cNvPicPr>
            <a:picLocks noChangeAspect="1"/>
          </p:cNvPicPr>
          <p:nvPr/>
        </p:nvPicPr>
        <p:blipFill>
          <a:blip r:embed="rId3"/>
          <a:stretch>
            <a:fillRect/>
          </a:stretch>
        </p:blipFill>
        <p:spPr>
          <a:xfrm>
            <a:off x="4057820" y="2243045"/>
            <a:ext cx="2810267" cy="3419952"/>
          </a:xfrm>
          <a:prstGeom prst="rect">
            <a:avLst/>
          </a:prstGeom>
        </p:spPr>
      </p:pic>
      <p:pic>
        <p:nvPicPr>
          <p:cNvPr id="6" name="Picture 5"/>
          <p:cNvPicPr>
            <a:picLocks noChangeAspect="1"/>
          </p:cNvPicPr>
          <p:nvPr/>
        </p:nvPicPr>
        <p:blipFill>
          <a:blip r:embed="rId4"/>
          <a:stretch>
            <a:fillRect/>
          </a:stretch>
        </p:blipFill>
        <p:spPr>
          <a:xfrm>
            <a:off x="7618605" y="1961384"/>
            <a:ext cx="3376302" cy="4279660"/>
          </a:xfrm>
          <a:prstGeom prst="rect">
            <a:avLst/>
          </a:prstGeom>
        </p:spPr>
      </p:pic>
    </p:spTree>
    <p:extLst>
      <p:ext uri="{BB962C8B-B14F-4D97-AF65-F5344CB8AC3E}">
        <p14:creationId xmlns:p14="http://schemas.microsoft.com/office/powerpoint/2010/main" val="30274042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4896" y="1465583"/>
            <a:ext cx="3309443" cy="4006749"/>
          </a:xfrm>
          <a:prstGeom prst="rect">
            <a:avLst/>
          </a:prstGeom>
        </p:spPr>
      </p:pic>
      <p:pic>
        <p:nvPicPr>
          <p:cNvPr id="5" name="Picture 4"/>
          <p:cNvPicPr>
            <a:picLocks noChangeAspect="1"/>
          </p:cNvPicPr>
          <p:nvPr/>
        </p:nvPicPr>
        <p:blipFill>
          <a:blip r:embed="rId3"/>
          <a:stretch>
            <a:fillRect/>
          </a:stretch>
        </p:blipFill>
        <p:spPr>
          <a:xfrm>
            <a:off x="4372516" y="1437004"/>
            <a:ext cx="3158083" cy="4035328"/>
          </a:xfrm>
          <a:prstGeom prst="rect">
            <a:avLst/>
          </a:prstGeom>
        </p:spPr>
      </p:pic>
      <p:pic>
        <p:nvPicPr>
          <p:cNvPr id="6" name="Picture 5"/>
          <p:cNvPicPr>
            <a:picLocks noChangeAspect="1"/>
          </p:cNvPicPr>
          <p:nvPr/>
        </p:nvPicPr>
        <p:blipFill>
          <a:blip r:embed="rId4"/>
          <a:stretch>
            <a:fillRect/>
          </a:stretch>
        </p:blipFill>
        <p:spPr>
          <a:xfrm>
            <a:off x="7907161" y="1338530"/>
            <a:ext cx="3374076" cy="4133802"/>
          </a:xfrm>
          <a:prstGeom prst="rect">
            <a:avLst/>
          </a:prstGeom>
        </p:spPr>
      </p:pic>
    </p:spTree>
    <p:extLst>
      <p:ext uri="{BB962C8B-B14F-4D97-AF65-F5344CB8AC3E}">
        <p14:creationId xmlns:p14="http://schemas.microsoft.com/office/powerpoint/2010/main" val="15943168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745" y="832315"/>
            <a:ext cx="3770142" cy="4516580"/>
          </a:xfrm>
          <a:prstGeom prst="rect">
            <a:avLst/>
          </a:prstGeom>
        </p:spPr>
      </p:pic>
      <p:pic>
        <p:nvPicPr>
          <p:cNvPr id="6" name="Picture 5"/>
          <p:cNvPicPr>
            <a:picLocks noChangeAspect="1"/>
          </p:cNvPicPr>
          <p:nvPr/>
        </p:nvPicPr>
        <p:blipFill>
          <a:blip r:embed="rId3"/>
          <a:stretch>
            <a:fillRect/>
          </a:stretch>
        </p:blipFill>
        <p:spPr>
          <a:xfrm>
            <a:off x="4355202" y="832315"/>
            <a:ext cx="3250240" cy="4133580"/>
          </a:xfrm>
          <a:prstGeom prst="rect">
            <a:avLst/>
          </a:prstGeom>
        </p:spPr>
      </p:pic>
      <p:pic>
        <p:nvPicPr>
          <p:cNvPr id="7" name="Picture 6"/>
          <p:cNvPicPr>
            <a:picLocks noChangeAspect="1"/>
          </p:cNvPicPr>
          <p:nvPr/>
        </p:nvPicPr>
        <p:blipFill>
          <a:blip r:embed="rId4"/>
          <a:stretch>
            <a:fillRect/>
          </a:stretch>
        </p:blipFill>
        <p:spPr>
          <a:xfrm>
            <a:off x="8035757" y="832315"/>
            <a:ext cx="3610804" cy="4133580"/>
          </a:xfrm>
          <a:prstGeom prst="rect">
            <a:avLst/>
          </a:prstGeom>
        </p:spPr>
      </p:pic>
    </p:spTree>
    <p:extLst>
      <p:ext uri="{BB962C8B-B14F-4D97-AF65-F5344CB8AC3E}">
        <p14:creationId xmlns:p14="http://schemas.microsoft.com/office/powerpoint/2010/main" val="3325835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8748" y="469628"/>
            <a:ext cx="4426131" cy="392521"/>
          </a:xfrm>
        </p:spPr>
        <p:txBody>
          <a:bodyPr>
            <a:normAutofit fontScale="90000"/>
          </a:bodyPr>
          <a:lstStyle/>
          <a:p>
            <a:r>
              <a:rPr lang="en-GB" dirty="0" smtClean="0"/>
              <a:t>South America </a:t>
            </a:r>
            <a:endParaRPr lang="en-GB" dirty="0"/>
          </a:p>
        </p:txBody>
      </p:sp>
      <p:sp>
        <p:nvSpPr>
          <p:cNvPr id="3" name="Content Placeholder 2"/>
          <p:cNvSpPr>
            <a:spLocks noGrp="1"/>
          </p:cNvSpPr>
          <p:nvPr>
            <p:ph idx="1"/>
          </p:nvPr>
        </p:nvSpPr>
        <p:spPr>
          <a:xfrm>
            <a:off x="144779" y="1420677"/>
            <a:ext cx="7761263" cy="4496797"/>
          </a:xfrm>
        </p:spPr>
        <p:txBody>
          <a:bodyPr>
            <a:normAutofit fontScale="62500" lnSpcReduction="20000"/>
          </a:bodyPr>
          <a:lstStyle/>
          <a:p>
            <a:pPr>
              <a:lnSpc>
                <a:spcPct val="100000"/>
              </a:lnSpc>
              <a:spcBef>
                <a:spcPct val="0"/>
              </a:spcBef>
            </a:pPr>
            <a:r>
              <a:rPr lang="en-US" altLang="en-US" sz="2900" dirty="0">
                <a:cs typeface="Twinkl" pitchFamily="2" charset="0"/>
              </a:rPr>
              <a:t>South America only has </a:t>
            </a:r>
            <a:r>
              <a:rPr lang="en-US" altLang="en-US" sz="2900" dirty="0" smtClean="0">
                <a:cs typeface="Twinkl" pitchFamily="2" charset="0"/>
              </a:rPr>
              <a:t>12 </a:t>
            </a:r>
            <a:r>
              <a:rPr lang="en-US" altLang="en-US" sz="2900" dirty="0">
                <a:cs typeface="Twinkl" pitchFamily="2" charset="0"/>
              </a:rPr>
              <a:t>countries.</a:t>
            </a:r>
          </a:p>
          <a:p>
            <a:pPr>
              <a:lnSpc>
                <a:spcPct val="100000"/>
              </a:lnSpc>
              <a:spcBef>
                <a:spcPct val="0"/>
              </a:spcBef>
            </a:pPr>
            <a:endParaRPr lang="en-US" altLang="en-US" sz="2900" dirty="0">
              <a:cs typeface="Twinkl" pitchFamily="2" charset="0"/>
            </a:endParaRPr>
          </a:p>
          <a:p>
            <a:pPr>
              <a:lnSpc>
                <a:spcPct val="100000"/>
              </a:lnSpc>
              <a:spcBef>
                <a:spcPct val="0"/>
              </a:spcBef>
            </a:pPr>
            <a:r>
              <a:rPr lang="en-US" altLang="en-US" sz="2900" dirty="0">
                <a:cs typeface="Twinkl" pitchFamily="2" charset="0"/>
              </a:rPr>
              <a:t>Major countries include Brazil and Argentina.</a:t>
            </a:r>
          </a:p>
          <a:p>
            <a:pPr>
              <a:lnSpc>
                <a:spcPct val="100000"/>
              </a:lnSpc>
              <a:spcBef>
                <a:spcPct val="0"/>
              </a:spcBef>
            </a:pPr>
            <a:endParaRPr lang="en-US" altLang="en-US" sz="2900" dirty="0">
              <a:cs typeface="Twinkl" pitchFamily="2" charset="0"/>
            </a:endParaRPr>
          </a:p>
          <a:p>
            <a:pPr>
              <a:lnSpc>
                <a:spcPct val="100000"/>
              </a:lnSpc>
              <a:spcBef>
                <a:spcPct val="0"/>
              </a:spcBef>
            </a:pPr>
            <a:r>
              <a:rPr lang="en-US" altLang="en-US" sz="2900" dirty="0">
                <a:cs typeface="Twinkl" pitchFamily="2" charset="0"/>
              </a:rPr>
              <a:t>The </a:t>
            </a:r>
            <a:r>
              <a:rPr lang="en-US" altLang="en-US" sz="2900" dirty="0" smtClean="0">
                <a:cs typeface="Twinkl" pitchFamily="2" charset="0"/>
              </a:rPr>
              <a:t>Amazon Rainforest is </a:t>
            </a:r>
            <a:r>
              <a:rPr lang="en-US" altLang="en-US" sz="2900" dirty="0">
                <a:cs typeface="Twinkl" pitchFamily="2" charset="0"/>
              </a:rPr>
              <a:t>the world’s biggest </a:t>
            </a:r>
            <a:r>
              <a:rPr lang="en-US" altLang="en-US" sz="2900" dirty="0" smtClean="0">
                <a:cs typeface="Twinkl" pitchFamily="2" charset="0"/>
              </a:rPr>
              <a:t>rainforest and is </a:t>
            </a:r>
            <a:r>
              <a:rPr lang="en-US" altLang="en-US" sz="2900" dirty="0">
                <a:cs typeface="Twinkl" pitchFamily="2" charset="0"/>
              </a:rPr>
              <a:t>found here.</a:t>
            </a:r>
          </a:p>
          <a:p>
            <a:pPr>
              <a:lnSpc>
                <a:spcPct val="100000"/>
              </a:lnSpc>
              <a:spcBef>
                <a:spcPct val="0"/>
              </a:spcBef>
            </a:pPr>
            <a:endParaRPr lang="en-US" altLang="en-US" sz="2900" dirty="0">
              <a:cs typeface="Twinkl" pitchFamily="2" charset="0"/>
            </a:endParaRPr>
          </a:p>
          <a:p>
            <a:r>
              <a:rPr lang="en-GB" sz="2900" dirty="0" smtClean="0"/>
              <a:t>South </a:t>
            </a:r>
            <a:r>
              <a:rPr lang="en-GB" sz="2900" dirty="0"/>
              <a:t>America is a huge continent and so the climate can vary depending on where you are.</a:t>
            </a:r>
          </a:p>
          <a:p>
            <a:endParaRPr lang="en-GB" sz="2900" dirty="0"/>
          </a:p>
          <a:p>
            <a:r>
              <a:rPr lang="en-GB" sz="2900" dirty="0"/>
              <a:t>Most of South America is warm for most of the year. The climate is generally tropical so it never gets too cold but there are higher areas where it does get cold and the temperature drops below freezing.</a:t>
            </a:r>
          </a:p>
          <a:p>
            <a:endParaRPr lang="en-GB" sz="2900" dirty="0"/>
          </a:p>
          <a:p>
            <a:r>
              <a:rPr lang="en-GB" sz="2900" dirty="0"/>
              <a:t>Most of South America receives plenty of rain. </a:t>
            </a:r>
            <a:r>
              <a:rPr lang="en-GB" sz="2900" dirty="0" smtClean="0"/>
              <a:t>There are areas that receive downpours, like the rainforest, but there are also areas that receive little or no rain.</a:t>
            </a:r>
            <a:endParaRPr lang="en-GB" sz="2900" dirty="0"/>
          </a:p>
          <a:p>
            <a:pPr marL="0" indent="0">
              <a:buNone/>
            </a:pPr>
            <a:endParaRPr lang="en-GB" sz="1800" dirty="0"/>
          </a:p>
        </p:txBody>
      </p:sp>
      <p:pic>
        <p:nvPicPr>
          <p:cNvPr id="5" name="Picture 4"/>
          <p:cNvPicPr>
            <a:picLocks noChangeAspect="1"/>
          </p:cNvPicPr>
          <p:nvPr/>
        </p:nvPicPr>
        <p:blipFill>
          <a:blip r:embed="rId2"/>
          <a:stretch>
            <a:fillRect/>
          </a:stretch>
        </p:blipFill>
        <p:spPr>
          <a:xfrm>
            <a:off x="7743541" y="1027906"/>
            <a:ext cx="3610259" cy="5083246"/>
          </a:xfrm>
          <a:prstGeom prst="rect">
            <a:avLst/>
          </a:prstGeom>
        </p:spPr>
      </p:pic>
      <p:sp>
        <p:nvSpPr>
          <p:cNvPr id="6" name="Rectangle 5"/>
          <p:cNvSpPr/>
          <p:nvPr/>
        </p:nvSpPr>
        <p:spPr>
          <a:xfrm>
            <a:off x="3777343" y="6111152"/>
            <a:ext cx="7786300" cy="369332"/>
          </a:xfrm>
          <a:prstGeom prst="rect">
            <a:avLst/>
          </a:prstGeom>
        </p:spPr>
        <p:txBody>
          <a:bodyPr wrap="square">
            <a:spAutoFit/>
          </a:bodyPr>
          <a:lstStyle/>
          <a:p>
            <a:r>
              <a:rPr lang="en-GB" b="1" dirty="0"/>
              <a:t>Did you know that some parts of South America are the driest areas on Earth?</a:t>
            </a:r>
          </a:p>
        </p:txBody>
      </p:sp>
    </p:spTree>
    <p:extLst>
      <p:ext uri="{BB962C8B-B14F-4D97-AF65-F5344CB8AC3E}">
        <p14:creationId xmlns:p14="http://schemas.microsoft.com/office/powerpoint/2010/main" val="41431022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8743" y="1648907"/>
            <a:ext cx="2876951" cy="3391373"/>
          </a:xfrm>
          <a:prstGeom prst="rect">
            <a:avLst/>
          </a:prstGeom>
        </p:spPr>
      </p:pic>
      <p:pic>
        <p:nvPicPr>
          <p:cNvPr id="5" name="Picture 4"/>
          <p:cNvPicPr>
            <a:picLocks noChangeAspect="1"/>
          </p:cNvPicPr>
          <p:nvPr/>
        </p:nvPicPr>
        <p:blipFill>
          <a:blip r:embed="rId3"/>
          <a:stretch>
            <a:fillRect/>
          </a:stretch>
        </p:blipFill>
        <p:spPr>
          <a:xfrm>
            <a:off x="4695629" y="1833340"/>
            <a:ext cx="2800741" cy="3191320"/>
          </a:xfrm>
          <a:prstGeom prst="rect">
            <a:avLst/>
          </a:prstGeom>
        </p:spPr>
      </p:pic>
      <p:pic>
        <p:nvPicPr>
          <p:cNvPr id="7" name="Picture 6"/>
          <p:cNvPicPr>
            <a:picLocks noChangeAspect="1"/>
          </p:cNvPicPr>
          <p:nvPr/>
        </p:nvPicPr>
        <p:blipFill>
          <a:blip r:embed="rId4"/>
          <a:stretch>
            <a:fillRect/>
          </a:stretch>
        </p:blipFill>
        <p:spPr>
          <a:xfrm>
            <a:off x="8779801" y="1427699"/>
            <a:ext cx="2819794" cy="3496163"/>
          </a:xfrm>
          <a:prstGeom prst="rect">
            <a:avLst/>
          </a:prstGeom>
        </p:spPr>
      </p:pic>
    </p:spTree>
    <p:extLst>
      <p:ext uri="{BB962C8B-B14F-4D97-AF65-F5344CB8AC3E}">
        <p14:creationId xmlns:p14="http://schemas.microsoft.com/office/powerpoint/2010/main" val="2075755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Human and physical features of South America</a:t>
            </a:r>
            <a:endParaRPr lang="en-GB" dirty="0"/>
          </a:p>
        </p:txBody>
      </p:sp>
      <p:sp>
        <p:nvSpPr>
          <p:cNvPr id="3" name="Content Placeholder 2"/>
          <p:cNvSpPr>
            <a:spLocks noGrp="1"/>
          </p:cNvSpPr>
          <p:nvPr>
            <p:ph idx="1"/>
          </p:nvPr>
        </p:nvSpPr>
        <p:spPr/>
        <p:txBody>
          <a:bodyPr>
            <a:normAutofit/>
          </a:bodyPr>
          <a:lstStyle/>
          <a:p>
            <a:pPr marL="0" indent="0">
              <a:buNone/>
            </a:pPr>
            <a:r>
              <a:rPr lang="en-GB" u="sng" dirty="0" smtClean="0"/>
              <a:t>What is a human feature of a place?</a:t>
            </a:r>
          </a:p>
          <a:p>
            <a:pPr marL="0" indent="0">
              <a:buNone/>
            </a:pPr>
            <a:r>
              <a:rPr lang="en-GB" dirty="0" smtClean="0"/>
              <a:t>A human feature is something that is man-made, </a:t>
            </a:r>
            <a:br>
              <a:rPr lang="en-GB" dirty="0" smtClean="0"/>
            </a:br>
            <a:r>
              <a:rPr lang="en-GB" dirty="0" smtClean="0"/>
              <a:t>for example a building or monument. </a:t>
            </a:r>
          </a:p>
          <a:p>
            <a:pPr marL="0" indent="0">
              <a:buNone/>
            </a:pPr>
            <a:endParaRPr lang="en-GB" sz="2000" dirty="0" smtClean="0"/>
          </a:p>
        </p:txBody>
      </p:sp>
      <p:pic>
        <p:nvPicPr>
          <p:cNvPr id="4" name="Picture 3">
            <a:extLst>
              <a:ext uri="{FF2B5EF4-FFF2-40B4-BE49-F238E27FC236}">
                <a16:creationId xmlns:a16="http://schemas.microsoft.com/office/drawing/2014/main" id="{DBB4BB5B-3931-49A7-90B8-54EB3EAEE61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623937" y="1690688"/>
            <a:ext cx="2329017" cy="1632299"/>
          </a:xfrm>
          <a:prstGeom prst="rect">
            <a:avLst/>
          </a:prstGeom>
        </p:spPr>
      </p:pic>
      <p:pic>
        <p:nvPicPr>
          <p:cNvPr id="5" name="Picture 4">
            <a:extLst>
              <a:ext uri="{FF2B5EF4-FFF2-40B4-BE49-F238E27FC236}">
                <a16:creationId xmlns:a16="http://schemas.microsoft.com/office/drawing/2014/main" id="{794F222F-3431-43B0-8924-00C472E0EB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38200" y="4305010"/>
            <a:ext cx="1999490" cy="1610455"/>
          </a:xfrm>
          <a:prstGeom prst="rect">
            <a:avLst/>
          </a:prstGeom>
        </p:spPr>
      </p:pic>
      <p:sp>
        <p:nvSpPr>
          <p:cNvPr id="6" name="Rectangle 5"/>
          <p:cNvSpPr/>
          <p:nvPr/>
        </p:nvSpPr>
        <p:spPr>
          <a:xfrm>
            <a:off x="3221502" y="4305010"/>
            <a:ext cx="8820443" cy="1661993"/>
          </a:xfrm>
          <a:prstGeom prst="rect">
            <a:avLst/>
          </a:prstGeom>
        </p:spPr>
        <p:txBody>
          <a:bodyPr wrap="square">
            <a:spAutoFit/>
          </a:bodyPr>
          <a:lstStyle/>
          <a:p>
            <a:r>
              <a:rPr lang="en-GB" sz="2800" u="sng" dirty="0"/>
              <a:t>What is a physical feature of a place?</a:t>
            </a:r>
          </a:p>
          <a:p>
            <a:r>
              <a:rPr lang="en-GB" sz="2800" dirty="0"/>
              <a:t>A physical feature is a natural landmark, such as a river or mountain.</a:t>
            </a:r>
          </a:p>
          <a:p>
            <a:endParaRPr lang="en-GB" dirty="0"/>
          </a:p>
        </p:txBody>
      </p:sp>
    </p:spTree>
    <p:extLst>
      <p:ext uri="{BB962C8B-B14F-4D97-AF65-F5344CB8AC3E}">
        <p14:creationId xmlns:p14="http://schemas.microsoft.com/office/powerpoint/2010/main" val="261476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a:xfrm>
            <a:off x="725825" y="361231"/>
            <a:ext cx="8220075" cy="723698"/>
          </a:xfrm>
        </p:spPr>
        <p:txBody>
          <a:bodyPr/>
          <a:lstStyle/>
          <a:p>
            <a:r>
              <a:rPr lang="en-GB" dirty="0">
                <a:latin typeface="+mj-lt"/>
              </a:rPr>
              <a:t>Famous Landmarks</a:t>
            </a:r>
          </a:p>
        </p:txBody>
      </p:sp>
      <p:sp>
        <p:nvSpPr>
          <p:cNvPr id="5" name="Rectangle 4"/>
          <p:cNvSpPr/>
          <p:nvPr/>
        </p:nvSpPr>
        <p:spPr>
          <a:xfrm>
            <a:off x="127636" y="1171186"/>
            <a:ext cx="9484376" cy="646331"/>
          </a:xfrm>
          <a:prstGeom prst="rect">
            <a:avLst/>
          </a:prstGeom>
        </p:spPr>
        <p:txBody>
          <a:bodyPr wrap="square" lIns="0" tIns="0" rIns="0" bIns="0">
            <a:spAutoFit/>
          </a:bodyPr>
          <a:lstStyle/>
          <a:p>
            <a:pPr algn="ctr"/>
            <a:r>
              <a:rPr lang="en-GB" sz="2400" dirty="0"/>
              <a:t>Are these landmarks human or physical features of South America?</a:t>
            </a:r>
          </a:p>
          <a:p>
            <a:pPr algn="ctr"/>
            <a:endParaRPr lang="en-GB" dirty="0"/>
          </a:p>
        </p:txBody>
      </p:sp>
      <p:grpSp>
        <p:nvGrpSpPr>
          <p:cNvPr id="7" name="Group 6">
            <a:extLst>
              <a:ext uri="{FF2B5EF4-FFF2-40B4-BE49-F238E27FC236}">
                <a16:creationId xmlns:a16="http://schemas.microsoft.com/office/drawing/2014/main" id="{648DB403-434F-4DAE-AFF3-DA35BCBF69D9}"/>
              </a:ext>
            </a:extLst>
          </p:cNvPr>
          <p:cNvGrpSpPr/>
          <p:nvPr/>
        </p:nvGrpSpPr>
        <p:grpSpPr>
          <a:xfrm>
            <a:off x="4835863" y="2087118"/>
            <a:ext cx="2368660" cy="1942354"/>
            <a:chOff x="3235407" y="1935818"/>
            <a:chExt cx="2673185" cy="2130551"/>
          </a:xfrm>
        </p:grpSpPr>
        <p:pic>
          <p:nvPicPr>
            <p:cNvPr id="3" name="Picture 2">
              <a:hlinkClick r:id="rId2" action="ppaction://hlinksldjump"/>
              <a:extLst>
                <a:ext uri="{FF2B5EF4-FFF2-40B4-BE49-F238E27FC236}">
                  <a16:creationId xmlns:a16="http://schemas.microsoft.com/office/drawing/2014/main" id="{7BF8D730-C1D4-496B-B4E8-8AEA96D56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3734" y="1935818"/>
              <a:ext cx="2594092" cy="1973272"/>
            </a:xfrm>
            <a:prstGeom prst="rect">
              <a:avLst/>
            </a:prstGeom>
            <a:ln w="38100">
              <a:solidFill>
                <a:srgbClr val="F08215"/>
              </a:solidFill>
            </a:ln>
          </p:spPr>
        </p:pic>
        <p:sp>
          <p:nvSpPr>
            <p:cNvPr id="9" name="Rectangle 8">
              <a:hlinkClick r:id="rId2" action="ppaction://hlinksldjump"/>
              <a:extLst>
                <a:ext uri="{FF2B5EF4-FFF2-40B4-BE49-F238E27FC236}">
                  <a16:creationId xmlns:a16="http://schemas.microsoft.com/office/drawing/2014/main" id="{07FA354D-3BAD-4776-AE23-4FEF5E0B4352}"/>
                </a:ext>
              </a:extLst>
            </p:cNvPr>
            <p:cNvSpPr/>
            <p:nvPr/>
          </p:nvSpPr>
          <p:spPr>
            <a:xfrm>
              <a:off x="3235407" y="3571261"/>
              <a:ext cx="2673185" cy="495108"/>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The Amazon River</a:t>
              </a:r>
              <a:endParaRPr lang="en-GB" dirty="0"/>
            </a:p>
          </p:txBody>
        </p:sp>
      </p:grpSp>
      <p:grpSp>
        <p:nvGrpSpPr>
          <p:cNvPr id="12" name="Group 11">
            <a:extLst>
              <a:ext uri="{FF2B5EF4-FFF2-40B4-BE49-F238E27FC236}">
                <a16:creationId xmlns:a16="http://schemas.microsoft.com/office/drawing/2014/main" id="{D643E1F5-0324-45FB-A191-C4FE9D81D685}"/>
              </a:ext>
            </a:extLst>
          </p:cNvPr>
          <p:cNvGrpSpPr/>
          <p:nvPr/>
        </p:nvGrpSpPr>
        <p:grpSpPr>
          <a:xfrm>
            <a:off x="9235376" y="2049434"/>
            <a:ext cx="2150490" cy="1938675"/>
            <a:chOff x="5980906" y="1988824"/>
            <a:chExt cx="2426966" cy="2073510"/>
          </a:xfrm>
        </p:grpSpPr>
        <p:pic>
          <p:nvPicPr>
            <p:cNvPr id="6" name="Picture 5">
              <a:hlinkClick r:id="rId4" action="ppaction://hlinksldjump"/>
              <a:extLst>
                <a:ext uri="{FF2B5EF4-FFF2-40B4-BE49-F238E27FC236}">
                  <a16:creationId xmlns:a16="http://schemas.microsoft.com/office/drawing/2014/main" id="{C2221B48-1776-4081-A50A-E6033E7FE1D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021777" y="1988824"/>
              <a:ext cx="2345224" cy="1563482"/>
            </a:xfrm>
            <a:prstGeom prst="rect">
              <a:avLst/>
            </a:prstGeom>
            <a:ln w="38100">
              <a:solidFill>
                <a:srgbClr val="F08215"/>
              </a:solidFill>
            </a:ln>
          </p:spPr>
        </p:pic>
        <p:sp>
          <p:nvSpPr>
            <p:cNvPr id="10" name="Rectangle 9">
              <a:hlinkClick r:id="rId4" action="ppaction://hlinksldjump"/>
              <a:extLst>
                <a:ext uri="{FF2B5EF4-FFF2-40B4-BE49-F238E27FC236}">
                  <a16:creationId xmlns:a16="http://schemas.microsoft.com/office/drawing/2014/main" id="{3251A58A-4A0D-452C-831D-5EBFB0095232}"/>
                </a:ext>
              </a:extLst>
            </p:cNvPr>
            <p:cNvSpPr/>
            <p:nvPr/>
          </p:nvSpPr>
          <p:spPr>
            <a:xfrm>
              <a:off x="5980906" y="3567226"/>
              <a:ext cx="2426966" cy="495108"/>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The Atacama Desert</a:t>
              </a:r>
              <a:endParaRPr lang="en-GB" dirty="0"/>
            </a:p>
          </p:txBody>
        </p:sp>
      </p:grpSp>
      <p:grpSp>
        <p:nvGrpSpPr>
          <p:cNvPr id="4" name="Group 3">
            <a:extLst>
              <a:ext uri="{FF2B5EF4-FFF2-40B4-BE49-F238E27FC236}">
                <a16:creationId xmlns:a16="http://schemas.microsoft.com/office/drawing/2014/main" id="{080ED7C5-E4AE-43CB-8760-09A7AD86B251}"/>
              </a:ext>
            </a:extLst>
          </p:cNvPr>
          <p:cNvGrpSpPr/>
          <p:nvPr/>
        </p:nvGrpSpPr>
        <p:grpSpPr>
          <a:xfrm>
            <a:off x="807539" y="2051821"/>
            <a:ext cx="2165493" cy="1943870"/>
            <a:chOff x="716756" y="1981918"/>
            <a:chExt cx="2443898" cy="2086114"/>
          </a:xfrm>
        </p:grpSpPr>
        <p:pic>
          <p:nvPicPr>
            <p:cNvPr id="8" name="Picture 7">
              <a:hlinkClick r:id="rId6" action="ppaction://hlinksldjump"/>
              <a:extLst>
                <a:ext uri="{FF2B5EF4-FFF2-40B4-BE49-F238E27FC236}">
                  <a16:creationId xmlns:a16="http://schemas.microsoft.com/office/drawing/2014/main" id="{A50D42BE-782A-4279-8FBF-4A9292BB1E3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55650" y="1981918"/>
              <a:ext cx="2371339" cy="1582994"/>
            </a:xfrm>
            <a:prstGeom prst="rect">
              <a:avLst/>
            </a:prstGeom>
            <a:ln w="38100">
              <a:solidFill>
                <a:srgbClr val="F08215"/>
              </a:solidFill>
            </a:ln>
          </p:spPr>
        </p:pic>
        <p:sp>
          <p:nvSpPr>
            <p:cNvPr id="16" name="Rectangle 15">
              <a:hlinkClick r:id="rId6" action="ppaction://hlinksldjump"/>
              <a:extLst>
                <a:ext uri="{FF2B5EF4-FFF2-40B4-BE49-F238E27FC236}">
                  <a16:creationId xmlns:a16="http://schemas.microsoft.com/office/drawing/2014/main" id="{FDCC2347-EAC3-4F90-84F5-172F6D65466C}"/>
                </a:ext>
              </a:extLst>
            </p:cNvPr>
            <p:cNvSpPr/>
            <p:nvPr/>
          </p:nvSpPr>
          <p:spPr>
            <a:xfrm>
              <a:off x="716756" y="3603701"/>
              <a:ext cx="2443898" cy="464331"/>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b="1" dirty="0"/>
                <a:t>The Amazon Rainforest</a:t>
              </a:r>
              <a:endParaRPr lang="en-GB" sz="1600" dirty="0"/>
            </a:p>
          </p:txBody>
        </p:sp>
      </p:grpSp>
      <p:grpSp>
        <p:nvGrpSpPr>
          <p:cNvPr id="13" name="Group 12">
            <a:extLst>
              <a:ext uri="{FF2B5EF4-FFF2-40B4-BE49-F238E27FC236}">
                <a16:creationId xmlns:a16="http://schemas.microsoft.com/office/drawing/2014/main" id="{1C169826-4C67-4242-85BD-A6A81B9A2A51}"/>
              </a:ext>
            </a:extLst>
          </p:cNvPr>
          <p:cNvGrpSpPr/>
          <p:nvPr/>
        </p:nvGrpSpPr>
        <p:grpSpPr>
          <a:xfrm>
            <a:off x="1683180" y="4696418"/>
            <a:ext cx="2870866" cy="1781492"/>
            <a:chOff x="755728" y="4183871"/>
            <a:chExt cx="3239956" cy="1954103"/>
          </a:xfrm>
        </p:grpSpPr>
        <p:pic>
          <p:nvPicPr>
            <p:cNvPr id="11" name="Picture 10">
              <a:hlinkClick r:id="rId8" action="ppaction://hlinksldjump"/>
              <a:extLst>
                <a:ext uri="{FF2B5EF4-FFF2-40B4-BE49-F238E27FC236}">
                  <a16:creationId xmlns:a16="http://schemas.microsoft.com/office/drawing/2014/main" id="{182690CD-026A-4F69-BE28-DDE81222057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55728" y="4183871"/>
              <a:ext cx="3239956" cy="1943970"/>
            </a:xfrm>
            <a:prstGeom prst="rect">
              <a:avLst/>
            </a:prstGeom>
            <a:ln w="38100">
              <a:solidFill>
                <a:srgbClr val="F08215"/>
              </a:solidFill>
            </a:ln>
          </p:spPr>
        </p:pic>
        <p:sp>
          <p:nvSpPr>
            <p:cNvPr id="17" name="Rectangle 16">
              <a:hlinkClick r:id="rId8" action="ppaction://hlinksldjump"/>
              <a:extLst>
                <a:ext uri="{FF2B5EF4-FFF2-40B4-BE49-F238E27FC236}">
                  <a16:creationId xmlns:a16="http://schemas.microsoft.com/office/drawing/2014/main" id="{4B14610D-E16B-455E-9CDE-DD51AFA38907}"/>
                </a:ext>
              </a:extLst>
            </p:cNvPr>
            <p:cNvSpPr/>
            <p:nvPr/>
          </p:nvSpPr>
          <p:spPr>
            <a:xfrm>
              <a:off x="755729" y="5642866"/>
              <a:ext cx="3239955" cy="495108"/>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Andes Mountains</a:t>
              </a:r>
              <a:endParaRPr lang="en-GB" dirty="0"/>
            </a:p>
          </p:txBody>
        </p:sp>
      </p:grpSp>
      <p:grpSp>
        <p:nvGrpSpPr>
          <p:cNvPr id="14" name="Group 13">
            <a:extLst>
              <a:ext uri="{FF2B5EF4-FFF2-40B4-BE49-F238E27FC236}">
                <a16:creationId xmlns:a16="http://schemas.microsoft.com/office/drawing/2014/main" id="{DA718B90-15E4-48C8-8E06-76506A8361B5}"/>
              </a:ext>
            </a:extLst>
          </p:cNvPr>
          <p:cNvGrpSpPr/>
          <p:nvPr/>
        </p:nvGrpSpPr>
        <p:grpSpPr>
          <a:xfrm>
            <a:off x="7294042" y="4696418"/>
            <a:ext cx="2864525" cy="1804960"/>
            <a:chOff x="4110963" y="4174331"/>
            <a:chExt cx="3232800" cy="1979845"/>
          </a:xfrm>
        </p:grpSpPr>
        <p:pic>
          <p:nvPicPr>
            <p:cNvPr id="19" name="Picture 18">
              <a:hlinkClick r:id="rId10" action="ppaction://hlinksldjump"/>
              <a:extLst>
                <a:ext uri="{FF2B5EF4-FFF2-40B4-BE49-F238E27FC236}">
                  <a16:creationId xmlns:a16="http://schemas.microsoft.com/office/drawing/2014/main" id="{A28DF64F-9DCB-4045-9706-2C9B0629AB24}"/>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147887" y="4174331"/>
              <a:ext cx="3154343" cy="1717516"/>
            </a:xfrm>
            <a:prstGeom prst="rect">
              <a:avLst/>
            </a:prstGeom>
            <a:ln w="38100">
              <a:solidFill>
                <a:srgbClr val="F08215"/>
              </a:solidFill>
            </a:ln>
          </p:spPr>
        </p:pic>
        <p:sp>
          <p:nvSpPr>
            <p:cNvPr id="22" name="Rectangle 21">
              <a:hlinkClick r:id="rId10" action="ppaction://hlinksldjump"/>
              <a:extLst>
                <a:ext uri="{FF2B5EF4-FFF2-40B4-BE49-F238E27FC236}">
                  <a16:creationId xmlns:a16="http://schemas.microsoft.com/office/drawing/2014/main" id="{43684981-E3A8-40B3-B7E1-04DE61CB3B97}"/>
                </a:ext>
              </a:extLst>
            </p:cNvPr>
            <p:cNvSpPr/>
            <p:nvPr/>
          </p:nvSpPr>
          <p:spPr>
            <a:xfrm>
              <a:off x="4110963" y="5659068"/>
              <a:ext cx="3232800" cy="495108"/>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Cape Horn</a:t>
              </a:r>
              <a:endParaRPr lang="en-GB" dirty="0"/>
            </a:p>
          </p:txBody>
        </p:sp>
      </p:grpSp>
    </p:spTree>
    <p:extLst>
      <p:ext uri="{BB962C8B-B14F-4D97-AF65-F5344CB8AC3E}">
        <p14:creationId xmlns:p14="http://schemas.microsoft.com/office/powerpoint/2010/main" val="1485819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a:xfrm>
            <a:off x="848274" y="756248"/>
            <a:ext cx="9941646" cy="723698"/>
          </a:xfrm>
        </p:spPr>
        <p:txBody>
          <a:bodyPr/>
          <a:lstStyle/>
          <a:p>
            <a:r>
              <a:rPr lang="en-GB" dirty="0" smtClean="0">
                <a:latin typeface="+mj-lt"/>
              </a:rPr>
              <a:t>They are all physical features of South America</a:t>
            </a:r>
            <a:endParaRPr lang="en-GB" dirty="0">
              <a:latin typeface="+mj-lt"/>
            </a:endParaRPr>
          </a:p>
        </p:txBody>
      </p:sp>
      <p:grpSp>
        <p:nvGrpSpPr>
          <p:cNvPr id="7" name="Group 6">
            <a:extLst>
              <a:ext uri="{FF2B5EF4-FFF2-40B4-BE49-F238E27FC236}">
                <a16:creationId xmlns:a16="http://schemas.microsoft.com/office/drawing/2014/main" id="{648DB403-434F-4DAE-AFF3-DA35BCBF69D9}"/>
              </a:ext>
            </a:extLst>
          </p:cNvPr>
          <p:cNvGrpSpPr/>
          <p:nvPr/>
        </p:nvGrpSpPr>
        <p:grpSpPr>
          <a:xfrm>
            <a:off x="4759408" y="1935819"/>
            <a:ext cx="2673185" cy="2130551"/>
            <a:chOff x="3235407" y="1935818"/>
            <a:chExt cx="2673185" cy="2130551"/>
          </a:xfrm>
        </p:grpSpPr>
        <p:pic>
          <p:nvPicPr>
            <p:cNvPr id="3" name="Picture 2">
              <a:hlinkClick r:id="rId2" action="ppaction://hlinksldjump"/>
              <a:extLst>
                <a:ext uri="{FF2B5EF4-FFF2-40B4-BE49-F238E27FC236}">
                  <a16:creationId xmlns:a16="http://schemas.microsoft.com/office/drawing/2014/main" id="{7BF8D730-C1D4-496B-B4E8-8AEA96D56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3734" y="1935818"/>
              <a:ext cx="2594092" cy="1973272"/>
            </a:xfrm>
            <a:prstGeom prst="rect">
              <a:avLst/>
            </a:prstGeom>
            <a:ln w="38100">
              <a:solidFill>
                <a:srgbClr val="F08215"/>
              </a:solidFill>
            </a:ln>
          </p:spPr>
        </p:pic>
        <p:sp>
          <p:nvSpPr>
            <p:cNvPr id="9" name="Rectangle 8">
              <a:hlinkClick r:id="rId2" action="ppaction://hlinksldjump"/>
              <a:extLst>
                <a:ext uri="{FF2B5EF4-FFF2-40B4-BE49-F238E27FC236}">
                  <a16:creationId xmlns:a16="http://schemas.microsoft.com/office/drawing/2014/main" id="{07FA354D-3BAD-4776-AE23-4FEF5E0B4352}"/>
                </a:ext>
              </a:extLst>
            </p:cNvPr>
            <p:cNvSpPr/>
            <p:nvPr/>
          </p:nvSpPr>
          <p:spPr>
            <a:xfrm>
              <a:off x="3235407" y="3571261"/>
              <a:ext cx="2673185" cy="495108"/>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The Amazon River</a:t>
              </a:r>
              <a:endParaRPr lang="en-GB" dirty="0"/>
            </a:p>
          </p:txBody>
        </p:sp>
      </p:grpSp>
      <p:grpSp>
        <p:nvGrpSpPr>
          <p:cNvPr id="12" name="Group 11">
            <a:extLst>
              <a:ext uri="{FF2B5EF4-FFF2-40B4-BE49-F238E27FC236}">
                <a16:creationId xmlns:a16="http://schemas.microsoft.com/office/drawing/2014/main" id="{D643E1F5-0324-45FB-A191-C4FE9D81D685}"/>
              </a:ext>
            </a:extLst>
          </p:cNvPr>
          <p:cNvGrpSpPr/>
          <p:nvPr/>
        </p:nvGrpSpPr>
        <p:grpSpPr>
          <a:xfrm>
            <a:off x="7504906" y="1935818"/>
            <a:ext cx="2426966" cy="2126516"/>
            <a:chOff x="5980906" y="1988824"/>
            <a:chExt cx="2426966" cy="2073510"/>
          </a:xfrm>
        </p:grpSpPr>
        <p:pic>
          <p:nvPicPr>
            <p:cNvPr id="6" name="Picture 5">
              <a:hlinkClick r:id="rId4" action="ppaction://hlinksldjump"/>
              <a:extLst>
                <a:ext uri="{FF2B5EF4-FFF2-40B4-BE49-F238E27FC236}">
                  <a16:creationId xmlns:a16="http://schemas.microsoft.com/office/drawing/2014/main" id="{C2221B48-1776-4081-A50A-E6033E7FE1D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021777" y="1988824"/>
              <a:ext cx="2345224" cy="1563482"/>
            </a:xfrm>
            <a:prstGeom prst="rect">
              <a:avLst/>
            </a:prstGeom>
            <a:ln w="38100">
              <a:solidFill>
                <a:srgbClr val="F08215"/>
              </a:solidFill>
            </a:ln>
          </p:spPr>
        </p:pic>
        <p:sp>
          <p:nvSpPr>
            <p:cNvPr id="10" name="Rectangle 9">
              <a:hlinkClick r:id="rId4" action="ppaction://hlinksldjump"/>
              <a:extLst>
                <a:ext uri="{FF2B5EF4-FFF2-40B4-BE49-F238E27FC236}">
                  <a16:creationId xmlns:a16="http://schemas.microsoft.com/office/drawing/2014/main" id="{3251A58A-4A0D-452C-831D-5EBFB0095232}"/>
                </a:ext>
              </a:extLst>
            </p:cNvPr>
            <p:cNvSpPr/>
            <p:nvPr/>
          </p:nvSpPr>
          <p:spPr>
            <a:xfrm>
              <a:off x="5980906" y="3567226"/>
              <a:ext cx="2426966" cy="495108"/>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The Atacama Desert</a:t>
              </a:r>
              <a:endParaRPr lang="en-GB" dirty="0"/>
            </a:p>
          </p:txBody>
        </p:sp>
      </p:grpSp>
      <p:sp>
        <p:nvSpPr>
          <p:cNvPr id="15" name="TextBox 21">
            <a:extLst>
              <a:ext uri="{FF2B5EF4-FFF2-40B4-BE49-F238E27FC236}">
                <a16:creationId xmlns:a16="http://schemas.microsoft.com/office/drawing/2014/main" id="{C30B2A36-60A2-4862-B3DD-C83F56FA8534}"/>
              </a:ext>
            </a:extLst>
          </p:cNvPr>
          <p:cNvSpPr txBox="1">
            <a:spLocks noChangeArrowheads="1"/>
          </p:cNvSpPr>
          <p:nvPr/>
        </p:nvSpPr>
        <p:spPr bwMode="auto">
          <a:xfrm>
            <a:off x="2637526" y="3360165"/>
            <a:ext cx="1650116" cy="1687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Roboto" panose="02000000000000000000" pitchFamily="2" charset="0"/>
                <a:ea typeface="Roboto" panose="02000000000000000000" pitchFamily="2" charset="0"/>
                <a:cs typeface="Arial" panose="020B0604020202020204" pitchFamily="34" charset="0"/>
              </a:rPr>
              <a:t>“</a:t>
            </a:r>
            <a:r>
              <a:rPr lang="en-GB" altLang="en-US" sz="500" b="1" dirty="0">
                <a:solidFill>
                  <a:schemeClr val="bg1"/>
                </a:solidFill>
                <a:latin typeface="Roboto" panose="02000000000000000000" pitchFamily="2" charset="0"/>
                <a:ea typeface="Roboto" panose="02000000000000000000" pitchFamily="2" charset="0"/>
                <a:cs typeface="Arial" panose="020B0604020202020204" pitchFamily="34" charset="0"/>
              </a:rPr>
              <a:t>Amazon rainforest near Puerto Maldonado</a:t>
            </a:r>
            <a:r>
              <a:rPr lang="en-GB" altLang="en-US" sz="500" dirty="0">
                <a:solidFill>
                  <a:schemeClr val="bg1"/>
                </a:solidFill>
                <a:latin typeface="Roboto" panose="02000000000000000000" pitchFamily="2" charset="0"/>
                <a:ea typeface="Roboto" panose="02000000000000000000" pitchFamily="2" charset="0"/>
                <a:cs typeface="Arial" panose="020B0604020202020204" pitchFamily="34" charset="0"/>
              </a:rPr>
              <a:t>” by [</a:t>
            </a:r>
            <a:r>
              <a:rPr lang="en-GB" altLang="en-US" sz="500" b="1" dirty="0">
                <a:solidFill>
                  <a:schemeClr val="bg1"/>
                </a:solidFill>
                <a:latin typeface="Roboto" panose="02000000000000000000" pitchFamily="2" charset="0"/>
                <a:ea typeface="Roboto" panose="02000000000000000000" pitchFamily="2" charset="0"/>
                <a:cs typeface="Arial" panose="020B0604020202020204" pitchFamily="34" charset="0"/>
              </a:rPr>
              <a:t>Ivan </a:t>
            </a:r>
            <a:r>
              <a:rPr lang="en-GB" altLang="en-US" sz="500" b="1" dirty="0" err="1">
                <a:solidFill>
                  <a:schemeClr val="bg1"/>
                </a:solidFill>
                <a:latin typeface="Roboto" panose="02000000000000000000" pitchFamily="2" charset="0"/>
                <a:ea typeface="Roboto" panose="02000000000000000000" pitchFamily="2" charset="0"/>
                <a:cs typeface="Arial" panose="020B0604020202020204" pitchFamily="34" charset="0"/>
              </a:rPr>
              <a:t>Mlinaric</a:t>
            </a:r>
            <a:r>
              <a:rPr lang="en-GB" altLang="en-US" sz="500" dirty="0">
                <a:solidFill>
                  <a:schemeClr val="bg1"/>
                </a:solidFill>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solidFill>
                  <a:schemeClr val="bg1"/>
                </a:solidFill>
                <a:latin typeface="Roboto" panose="02000000000000000000" pitchFamily="2" charset="0"/>
                <a:ea typeface="Roboto" panose="02000000000000000000" pitchFamily="2" charset="0"/>
                <a:cs typeface="Arial" panose="020B0604020202020204" pitchFamily="34" charset="0"/>
                <a:hlinkClick r:id="rId6"/>
              </a:rPr>
              <a:t>CC BY 2.0</a:t>
            </a:r>
            <a:endParaRPr lang="en-GB" altLang="en-US" sz="500" b="1"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grpSp>
        <p:nvGrpSpPr>
          <p:cNvPr id="4" name="Group 3">
            <a:extLst>
              <a:ext uri="{FF2B5EF4-FFF2-40B4-BE49-F238E27FC236}">
                <a16:creationId xmlns:a16="http://schemas.microsoft.com/office/drawing/2014/main" id="{080ED7C5-E4AE-43CB-8760-09A7AD86B251}"/>
              </a:ext>
            </a:extLst>
          </p:cNvPr>
          <p:cNvGrpSpPr/>
          <p:nvPr/>
        </p:nvGrpSpPr>
        <p:grpSpPr>
          <a:xfrm>
            <a:off x="2240756" y="1935818"/>
            <a:ext cx="2443898" cy="2132214"/>
            <a:chOff x="716756" y="1981918"/>
            <a:chExt cx="2443898" cy="2086114"/>
          </a:xfrm>
        </p:grpSpPr>
        <p:pic>
          <p:nvPicPr>
            <p:cNvPr id="8" name="Picture 7">
              <a:hlinkClick r:id="rId7" action="ppaction://hlinksldjump"/>
              <a:extLst>
                <a:ext uri="{FF2B5EF4-FFF2-40B4-BE49-F238E27FC236}">
                  <a16:creationId xmlns:a16="http://schemas.microsoft.com/office/drawing/2014/main" id="{A50D42BE-782A-4279-8FBF-4A9292BB1E3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55650" y="1981918"/>
              <a:ext cx="2371339" cy="1582994"/>
            </a:xfrm>
            <a:prstGeom prst="rect">
              <a:avLst/>
            </a:prstGeom>
            <a:ln w="38100">
              <a:solidFill>
                <a:srgbClr val="F08215"/>
              </a:solidFill>
            </a:ln>
          </p:spPr>
        </p:pic>
        <p:sp>
          <p:nvSpPr>
            <p:cNvPr id="16" name="Rectangle 15">
              <a:hlinkClick r:id="rId7" action="ppaction://hlinksldjump"/>
              <a:extLst>
                <a:ext uri="{FF2B5EF4-FFF2-40B4-BE49-F238E27FC236}">
                  <a16:creationId xmlns:a16="http://schemas.microsoft.com/office/drawing/2014/main" id="{FDCC2347-EAC3-4F90-84F5-172F6D65466C}"/>
                </a:ext>
              </a:extLst>
            </p:cNvPr>
            <p:cNvSpPr/>
            <p:nvPr/>
          </p:nvSpPr>
          <p:spPr>
            <a:xfrm>
              <a:off x="716756" y="3603701"/>
              <a:ext cx="2443898" cy="464331"/>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600" b="1" dirty="0"/>
                <a:t>The Amazon Rainforest</a:t>
              </a:r>
              <a:endParaRPr lang="en-GB" sz="1600" dirty="0"/>
            </a:p>
          </p:txBody>
        </p:sp>
      </p:grpSp>
      <p:grpSp>
        <p:nvGrpSpPr>
          <p:cNvPr id="13" name="Group 12">
            <a:extLst>
              <a:ext uri="{FF2B5EF4-FFF2-40B4-BE49-F238E27FC236}">
                <a16:creationId xmlns:a16="http://schemas.microsoft.com/office/drawing/2014/main" id="{1C169826-4C67-4242-85BD-A6A81B9A2A51}"/>
              </a:ext>
            </a:extLst>
          </p:cNvPr>
          <p:cNvGrpSpPr/>
          <p:nvPr/>
        </p:nvGrpSpPr>
        <p:grpSpPr>
          <a:xfrm>
            <a:off x="2871913" y="4183872"/>
            <a:ext cx="3239956" cy="1954103"/>
            <a:chOff x="755728" y="4183871"/>
            <a:chExt cx="3239956" cy="1954103"/>
          </a:xfrm>
        </p:grpSpPr>
        <p:pic>
          <p:nvPicPr>
            <p:cNvPr id="11" name="Picture 10">
              <a:hlinkClick r:id="rId9" action="ppaction://hlinksldjump"/>
              <a:extLst>
                <a:ext uri="{FF2B5EF4-FFF2-40B4-BE49-F238E27FC236}">
                  <a16:creationId xmlns:a16="http://schemas.microsoft.com/office/drawing/2014/main" id="{182690CD-026A-4F69-BE28-DDE81222057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55728" y="4183871"/>
              <a:ext cx="3239956" cy="1943970"/>
            </a:xfrm>
            <a:prstGeom prst="rect">
              <a:avLst/>
            </a:prstGeom>
            <a:ln w="38100">
              <a:solidFill>
                <a:srgbClr val="F08215"/>
              </a:solidFill>
            </a:ln>
          </p:spPr>
        </p:pic>
        <p:sp>
          <p:nvSpPr>
            <p:cNvPr id="17" name="Rectangle 16">
              <a:hlinkClick r:id="rId9" action="ppaction://hlinksldjump"/>
              <a:extLst>
                <a:ext uri="{FF2B5EF4-FFF2-40B4-BE49-F238E27FC236}">
                  <a16:creationId xmlns:a16="http://schemas.microsoft.com/office/drawing/2014/main" id="{4B14610D-E16B-455E-9CDE-DD51AFA38907}"/>
                </a:ext>
              </a:extLst>
            </p:cNvPr>
            <p:cNvSpPr/>
            <p:nvPr/>
          </p:nvSpPr>
          <p:spPr>
            <a:xfrm>
              <a:off x="755729" y="5642866"/>
              <a:ext cx="3239955" cy="495108"/>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Andes Mountains</a:t>
              </a:r>
              <a:endParaRPr lang="en-GB" dirty="0"/>
            </a:p>
          </p:txBody>
        </p:sp>
      </p:grpSp>
      <p:sp>
        <p:nvSpPr>
          <p:cNvPr id="20" name="TextBox 21">
            <a:extLst>
              <a:ext uri="{FF2B5EF4-FFF2-40B4-BE49-F238E27FC236}">
                <a16:creationId xmlns:a16="http://schemas.microsoft.com/office/drawing/2014/main" id="{8564ED2D-2E82-4816-8B72-C1C93848ADF0}"/>
              </a:ext>
            </a:extLst>
          </p:cNvPr>
          <p:cNvSpPr txBox="1">
            <a:spLocks noChangeArrowheads="1"/>
          </p:cNvSpPr>
          <p:nvPr/>
        </p:nvSpPr>
        <p:spPr bwMode="auto">
          <a:xfrm>
            <a:off x="6592645" y="5500859"/>
            <a:ext cx="2584754" cy="70744"/>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Cape horn</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Boris Kasimov</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6"/>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grpSp>
        <p:nvGrpSpPr>
          <p:cNvPr id="14" name="Group 13">
            <a:extLst>
              <a:ext uri="{FF2B5EF4-FFF2-40B4-BE49-F238E27FC236}">
                <a16:creationId xmlns:a16="http://schemas.microsoft.com/office/drawing/2014/main" id="{DA718B90-15E4-48C8-8E06-76506A8361B5}"/>
              </a:ext>
            </a:extLst>
          </p:cNvPr>
          <p:cNvGrpSpPr/>
          <p:nvPr/>
        </p:nvGrpSpPr>
        <p:grpSpPr>
          <a:xfrm>
            <a:off x="6227148" y="4174332"/>
            <a:ext cx="3232800" cy="1979845"/>
            <a:chOff x="4110963" y="4174331"/>
            <a:chExt cx="3232800" cy="1979845"/>
          </a:xfrm>
        </p:grpSpPr>
        <p:pic>
          <p:nvPicPr>
            <p:cNvPr id="19" name="Picture 18">
              <a:hlinkClick r:id="rId11" action="ppaction://hlinksldjump"/>
              <a:extLst>
                <a:ext uri="{FF2B5EF4-FFF2-40B4-BE49-F238E27FC236}">
                  <a16:creationId xmlns:a16="http://schemas.microsoft.com/office/drawing/2014/main" id="{A28DF64F-9DCB-4045-9706-2C9B0629AB24}"/>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147887" y="4174331"/>
              <a:ext cx="3154343" cy="1717516"/>
            </a:xfrm>
            <a:prstGeom prst="rect">
              <a:avLst/>
            </a:prstGeom>
            <a:ln w="38100">
              <a:solidFill>
                <a:srgbClr val="F08215"/>
              </a:solidFill>
            </a:ln>
          </p:spPr>
        </p:pic>
        <p:sp>
          <p:nvSpPr>
            <p:cNvPr id="22" name="Rectangle 21">
              <a:hlinkClick r:id="rId11" action="ppaction://hlinksldjump"/>
              <a:extLst>
                <a:ext uri="{FF2B5EF4-FFF2-40B4-BE49-F238E27FC236}">
                  <a16:creationId xmlns:a16="http://schemas.microsoft.com/office/drawing/2014/main" id="{43684981-E3A8-40B3-B7E1-04DE61CB3B97}"/>
                </a:ext>
              </a:extLst>
            </p:cNvPr>
            <p:cNvSpPr/>
            <p:nvPr/>
          </p:nvSpPr>
          <p:spPr>
            <a:xfrm>
              <a:off x="4110963" y="5659068"/>
              <a:ext cx="3232800" cy="495108"/>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Cape Horn</a:t>
              </a:r>
              <a:endParaRPr lang="en-GB" dirty="0"/>
            </a:p>
          </p:txBody>
        </p:sp>
      </p:grpSp>
      <p:sp>
        <p:nvSpPr>
          <p:cNvPr id="18" name="TextBox 17"/>
          <p:cNvSpPr txBox="1"/>
          <p:nvPr/>
        </p:nvSpPr>
        <p:spPr>
          <a:xfrm>
            <a:off x="4877909" y="6410837"/>
            <a:ext cx="7680960" cy="369332"/>
          </a:xfrm>
          <a:prstGeom prst="rect">
            <a:avLst/>
          </a:prstGeom>
          <a:noFill/>
        </p:spPr>
        <p:txBody>
          <a:bodyPr wrap="square" rtlCol="0">
            <a:spAutoFit/>
          </a:bodyPr>
          <a:lstStyle/>
          <a:p>
            <a:r>
              <a:rPr lang="en-GB" dirty="0" smtClean="0"/>
              <a:t>Click on each photo below to find out more information about the landmark </a:t>
            </a:r>
            <a:endParaRPr lang="en-GB" dirty="0"/>
          </a:p>
        </p:txBody>
      </p:sp>
    </p:spTree>
    <p:extLst>
      <p:ext uri="{BB962C8B-B14F-4D97-AF65-F5344CB8AC3E}">
        <p14:creationId xmlns:p14="http://schemas.microsoft.com/office/powerpoint/2010/main" val="177984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a:xfrm>
            <a:off x="1981199" y="478896"/>
            <a:ext cx="8220075" cy="839365"/>
          </a:xfrm>
        </p:spPr>
        <p:txBody>
          <a:bodyPr/>
          <a:lstStyle/>
          <a:p>
            <a:r>
              <a:rPr lang="en-GB" dirty="0">
                <a:latin typeface="+mj-lt"/>
              </a:rPr>
              <a:t>The Amazon Rainforest</a:t>
            </a:r>
          </a:p>
        </p:txBody>
      </p:sp>
      <p:sp>
        <p:nvSpPr>
          <p:cNvPr id="5" name="Rectangle 4"/>
          <p:cNvSpPr/>
          <p:nvPr/>
        </p:nvSpPr>
        <p:spPr>
          <a:xfrm>
            <a:off x="998806" y="1356548"/>
            <a:ext cx="5485781" cy="3385542"/>
          </a:xfrm>
          <a:prstGeom prst="rect">
            <a:avLst/>
          </a:prstGeom>
        </p:spPr>
        <p:txBody>
          <a:bodyPr wrap="square" lIns="0" tIns="0" rIns="0" bIns="0">
            <a:spAutoFit/>
          </a:bodyPr>
          <a:lstStyle/>
          <a:p>
            <a:pPr marL="285750" indent="-285750">
              <a:buFont typeface="Arial" panose="020B0604020202020204" pitchFamily="34" charset="0"/>
              <a:buChar char="•"/>
            </a:pPr>
            <a:r>
              <a:rPr lang="en-GB" sz="2000" dirty="0"/>
              <a:t>Rainforests are warm and wet areas.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Amazon Rainforest is the largest tropical rainforest in the world with more than half located in Brazil. It is full of wildlife.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Tribes of people still live in some areas of the rainforest with no contact with the outside world.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20% of the world’s bird species live here including toucans, hummingbirds and the hoatzin.</a:t>
            </a:r>
          </a:p>
        </p:txBody>
      </p:sp>
      <p:pic>
        <p:nvPicPr>
          <p:cNvPr id="10" name="Picture 9">
            <a:extLst>
              <a:ext uri="{FF2B5EF4-FFF2-40B4-BE49-F238E27FC236}">
                <a16:creationId xmlns:a16="http://schemas.microsoft.com/office/drawing/2014/main" id="{9C1005E0-6849-4396-A0CC-F6651D11C8F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30"/>
          <a:stretch/>
        </p:blipFill>
        <p:spPr>
          <a:xfrm>
            <a:off x="6773510" y="1356550"/>
            <a:ext cx="3138841" cy="3764091"/>
          </a:xfrm>
          <a:prstGeom prst="rect">
            <a:avLst/>
          </a:prstGeom>
          <a:ln w="38100">
            <a:solidFill>
              <a:srgbClr val="F1884C"/>
            </a:solidFill>
          </a:ln>
        </p:spPr>
      </p:pic>
      <p:sp>
        <p:nvSpPr>
          <p:cNvPr id="7" name="Oval 6">
            <a:extLst>
              <a:ext uri="{FF2B5EF4-FFF2-40B4-BE49-F238E27FC236}">
                <a16:creationId xmlns:a16="http://schemas.microsoft.com/office/drawing/2014/main" id="{0ADC8906-D7E2-4190-A930-974168437724}"/>
              </a:ext>
            </a:extLst>
          </p:cNvPr>
          <p:cNvSpPr/>
          <p:nvPr/>
        </p:nvSpPr>
        <p:spPr>
          <a:xfrm>
            <a:off x="8649687" y="2731166"/>
            <a:ext cx="975992" cy="674855"/>
          </a:xfrm>
          <a:prstGeom prst="ellipse">
            <a:avLst/>
          </a:prstGeom>
          <a:no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A9F446DC-AF95-4CE6-B2B9-B2FBEE1C50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73510" y="3739590"/>
            <a:ext cx="3138841" cy="2314946"/>
          </a:xfrm>
          <a:prstGeom prst="rect">
            <a:avLst/>
          </a:prstGeom>
          <a:ln w="38100">
            <a:solidFill>
              <a:srgbClr val="F08215"/>
            </a:solidFill>
          </a:ln>
        </p:spPr>
      </p:pic>
      <p:sp>
        <p:nvSpPr>
          <p:cNvPr id="15" name="Rectangle: Rounded Corners 14">
            <a:extLst>
              <a:ext uri="{FF2B5EF4-FFF2-40B4-BE49-F238E27FC236}">
                <a16:creationId xmlns:a16="http://schemas.microsoft.com/office/drawing/2014/main" id="{58184AEB-533E-4354-BDDA-8957E4076D18}"/>
              </a:ext>
            </a:extLst>
          </p:cNvPr>
          <p:cNvSpPr/>
          <p:nvPr/>
        </p:nvSpPr>
        <p:spPr>
          <a:xfrm>
            <a:off x="5268686" y="6436716"/>
            <a:ext cx="1349828" cy="373248"/>
          </a:xfrm>
          <a:prstGeom prst="round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hlinkClick r:id="rId4" action="ppaction://hlinksldjump"/>
            <a:extLst>
              <a:ext uri="{FF2B5EF4-FFF2-40B4-BE49-F238E27FC236}">
                <a16:creationId xmlns:a16="http://schemas.microsoft.com/office/drawing/2014/main" id="{8E836D24-ECE6-4355-8440-06851850F42A}"/>
              </a:ext>
            </a:extLst>
          </p:cNvPr>
          <p:cNvSpPr/>
          <p:nvPr/>
        </p:nvSpPr>
        <p:spPr>
          <a:xfrm>
            <a:off x="5384769" y="6489104"/>
            <a:ext cx="1128713" cy="258636"/>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Back</a:t>
            </a:r>
          </a:p>
        </p:txBody>
      </p:sp>
    </p:spTree>
    <p:extLst>
      <p:ext uri="{BB962C8B-B14F-4D97-AF65-F5344CB8AC3E}">
        <p14:creationId xmlns:p14="http://schemas.microsoft.com/office/powerpoint/2010/main" val="393870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500"/>
                                        <p:tgtEl>
                                          <p:spTgt spid="5">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a:xfrm>
            <a:off x="1981199" y="478895"/>
            <a:ext cx="8220075" cy="807218"/>
          </a:xfrm>
        </p:spPr>
        <p:txBody>
          <a:bodyPr/>
          <a:lstStyle/>
          <a:p>
            <a:r>
              <a:rPr lang="en-GB" dirty="0">
                <a:latin typeface="+mj-lt"/>
              </a:rPr>
              <a:t>The Atacama Desert</a:t>
            </a:r>
          </a:p>
        </p:txBody>
      </p:sp>
      <p:sp>
        <p:nvSpPr>
          <p:cNvPr id="5" name="Rectangle 4"/>
          <p:cNvSpPr/>
          <p:nvPr/>
        </p:nvSpPr>
        <p:spPr>
          <a:xfrm>
            <a:off x="872197" y="1323086"/>
            <a:ext cx="5844458" cy="2323713"/>
          </a:xfrm>
          <a:prstGeom prst="rect">
            <a:avLst/>
          </a:prstGeom>
        </p:spPr>
        <p:txBody>
          <a:bodyPr wrap="square" lIns="0" tIns="0" rIns="0" bIns="0">
            <a:spAutoFit/>
          </a:bodyPr>
          <a:lstStyle/>
          <a:p>
            <a:pPr marL="285750" indent="-285750">
              <a:buFont typeface="Arial" panose="020B0604020202020204" pitchFamily="34" charset="0"/>
              <a:buChar char="•"/>
            </a:pPr>
            <a:r>
              <a:rPr lang="en-GB" sz="2000" dirty="0"/>
              <a:t>The Atacama Desert is 600 miles long.</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It is the driest desert in the world despite living right next door to the Pacific Ocean!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areas around the Atacama desert are arid areas which are also severely dry.</a:t>
            </a:r>
          </a:p>
          <a:p>
            <a:pPr marL="285750" indent="-285750">
              <a:buFont typeface="Arial" panose="020B0604020202020204" pitchFamily="34" charset="0"/>
              <a:buChar char="•"/>
            </a:pPr>
            <a:endParaRPr lang="en-GB" sz="1100" dirty="0"/>
          </a:p>
        </p:txBody>
      </p:sp>
      <p:pic>
        <p:nvPicPr>
          <p:cNvPr id="10" name="Picture 9">
            <a:extLst>
              <a:ext uri="{FF2B5EF4-FFF2-40B4-BE49-F238E27FC236}">
                <a16:creationId xmlns:a16="http://schemas.microsoft.com/office/drawing/2014/main" id="{9C1005E0-6849-4396-A0CC-F6651D11C8F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80"/>
          <a:stretch/>
        </p:blipFill>
        <p:spPr>
          <a:xfrm>
            <a:off x="7144624" y="1035288"/>
            <a:ext cx="4292409" cy="5173794"/>
          </a:xfrm>
          <a:prstGeom prst="rect">
            <a:avLst/>
          </a:prstGeom>
        </p:spPr>
      </p:pic>
      <p:sp>
        <p:nvSpPr>
          <p:cNvPr id="11" name="Oval 10">
            <a:extLst>
              <a:ext uri="{FF2B5EF4-FFF2-40B4-BE49-F238E27FC236}">
                <a16:creationId xmlns:a16="http://schemas.microsoft.com/office/drawing/2014/main" id="{1C732F11-00F3-4663-967C-31DBE7599DC4}"/>
              </a:ext>
            </a:extLst>
          </p:cNvPr>
          <p:cNvSpPr/>
          <p:nvPr/>
        </p:nvSpPr>
        <p:spPr>
          <a:xfrm>
            <a:off x="8680118" y="3204040"/>
            <a:ext cx="900186" cy="543557"/>
          </a:xfrm>
          <a:prstGeom prst="ellipse">
            <a:avLst/>
          </a:prstGeom>
          <a:no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795F14D-2E89-4090-9BE1-EA6EEC7590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4836" y="3779085"/>
            <a:ext cx="3616441" cy="2710019"/>
          </a:xfrm>
          <a:prstGeom prst="rect">
            <a:avLst/>
          </a:prstGeom>
        </p:spPr>
      </p:pic>
      <p:sp>
        <p:nvSpPr>
          <p:cNvPr id="13" name="Rectangle: Rounded Corners 12">
            <a:extLst>
              <a:ext uri="{FF2B5EF4-FFF2-40B4-BE49-F238E27FC236}">
                <a16:creationId xmlns:a16="http://schemas.microsoft.com/office/drawing/2014/main" id="{77CFB36F-A9BF-43A1-8871-0115A2E30576}"/>
              </a:ext>
            </a:extLst>
          </p:cNvPr>
          <p:cNvSpPr/>
          <p:nvPr/>
        </p:nvSpPr>
        <p:spPr>
          <a:xfrm>
            <a:off x="5268686" y="6436716"/>
            <a:ext cx="1349828" cy="373248"/>
          </a:xfrm>
          <a:prstGeom prst="round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hlinkClick r:id="rId4" action="ppaction://hlinksldjump"/>
            <a:extLst>
              <a:ext uri="{FF2B5EF4-FFF2-40B4-BE49-F238E27FC236}">
                <a16:creationId xmlns:a16="http://schemas.microsoft.com/office/drawing/2014/main" id="{0F5DFA70-7A32-4DD0-AEB2-BC7170C27A57}"/>
              </a:ext>
            </a:extLst>
          </p:cNvPr>
          <p:cNvSpPr/>
          <p:nvPr/>
        </p:nvSpPr>
        <p:spPr>
          <a:xfrm>
            <a:off x="5384769" y="6489104"/>
            <a:ext cx="1128713" cy="258636"/>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Back</a:t>
            </a:r>
          </a:p>
        </p:txBody>
      </p:sp>
    </p:spTree>
    <p:extLst>
      <p:ext uri="{BB962C8B-B14F-4D97-AF65-F5344CB8AC3E}">
        <p14:creationId xmlns:p14="http://schemas.microsoft.com/office/powerpoint/2010/main" val="88225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2055</Words>
  <Application>Microsoft Office PowerPoint</Application>
  <PresentationFormat>Widescreen</PresentationFormat>
  <Paragraphs>246</Paragraphs>
  <Slides>40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ＭＳ Ｐゴシック</vt:lpstr>
      <vt:lpstr>Arial</vt:lpstr>
      <vt:lpstr>Calibri</vt:lpstr>
      <vt:lpstr>Calibri Light</vt:lpstr>
      <vt:lpstr>Kozuka Gothic Pro B</vt:lpstr>
      <vt:lpstr>Roboto</vt:lpstr>
      <vt:lpstr>Sassoon Infant Rg</vt:lpstr>
      <vt:lpstr>Twinkl</vt:lpstr>
      <vt:lpstr>Office Theme</vt:lpstr>
      <vt:lpstr>PowerPoint Presentation</vt:lpstr>
      <vt:lpstr>Did you know there are 7 continents in the world? </vt:lpstr>
      <vt:lpstr>How did you do? </vt:lpstr>
      <vt:lpstr>South America </vt:lpstr>
      <vt:lpstr>Human and physical features of South America</vt:lpstr>
      <vt:lpstr>Famous Landmarks</vt:lpstr>
      <vt:lpstr>They are all physical features of South America</vt:lpstr>
      <vt:lpstr>The Amazon Rainforest</vt:lpstr>
      <vt:lpstr>The Atacama Desert</vt:lpstr>
      <vt:lpstr>The Andes</vt:lpstr>
      <vt:lpstr>Cape Horn</vt:lpstr>
      <vt:lpstr>The Amazon River</vt:lpstr>
      <vt:lpstr>Can you identify and mark on a map the different countries of South America using a map? </vt:lpstr>
      <vt:lpstr>How did you do?</vt:lpstr>
      <vt:lpstr>PowerPoint Presentation</vt:lpstr>
      <vt:lpstr>Where is Brazil?</vt:lpstr>
      <vt:lpstr>PowerPoint Presentation</vt:lpstr>
      <vt:lpstr>PowerPoint Presentation</vt:lpstr>
      <vt:lpstr>PowerPoint Presentation</vt:lpstr>
      <vt:lpstr>PowerPoint Presentation</vt:lpstr>
      <vt:lpstr>PowerPoint Presentation</vt:lpstr>
      <vt:lpstr>PowerPoint Presentation</vt:lpstr>
      <vt:lpstr>Can you  identify these major Brazilian cities on a map  </vt:lpstr>
      <vt:lpstr>How did you do?</vt:lpstr>
      <vt:lpstr>PowerPoint Presentation</vt:lpstr>
      <vt:lpstr>Human or Physical?</vt:lpstr>
      <vt:lpstr>The Amazon River</vt:lpstr>
      <vt:lpstr>The Orinoco River</vt:lpstr>
      <vt:lpstr>The Parana River</vt:lpstr>
      <vt:lpstr>Can you identify six these rivers in South America using a map?</vt:lpstr>
      <vt:lpstr>How did you do?</vt:lpstr>
      <vt:lpstr>PowerPoint Presentation</vt:lpstr>
      <vt:lpstr>Christ the Redeemer </vt:lpstr>
      <vt:lpstr>The History of Christ the Redeemer</vt:lpstr>
      <vt:lpstr>The History of Christ the Redeemer</vt:lpstr>
      <vt:lpstr>PowerPoint Presentation</vt:lpstr>
      <vt:lpstr>Use this step by step guide to help you to draw Christ the Redeemer </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Sally-Jo Harkness</dc:creator>
  <cp:lastModifiedBy>Paul Gingell</cp:lastModifiedBy>
  <cp:revision>38</cp:revision>
  <dcterms:created xsi:type="dcterms:W3CDTF">2021-01-04T09:48:55Z</dcterms:created>
  <dcterms:modified xsi:type="dcterms:W3CDTF">2021-01-04T14:59:51Z</dcterms:modified>
</cp:coreProperties>
</file>