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388" r:id="rId2"/>
    <p:sldId id="289" r:id="rId3"/>
    <p:sldId id="343" r:id="rId4"/>
    <p:sldId id="256" r:id="rId5"/>
    <p:sldId id="389" r:id="rId6"/>
    <p:sldId id="390" r:id="rId7"/>
    <p:sldId id="391" r:id="rId8"/>
    <p:sldId id="392" r:id="rId9"/>
    <p:sldId id="393" r:id="rId10"/>
    <p:sldId id="394" r:id="rId11"/>
    <p:sldId id="395" r:id="rId12"/>
    <p:sldId id="396" r:id="rId13"/>
    <p:sldId id="397" r:id="rId14"/>
    <p:sldId id="398" r:id="rId15"/>
    <p:sldId id="399" r:id="rId16"/>
    <p:sldId id="400" r:id="rId17"/>
    <p:sldId id="401" r:id="rId18"/>
    <p:sldId id="381" r:id="rId19"/>
    <p:sldId id="425" r:id="rId20"/>
    <p:sldId id="426" r:id="rId21"/>
    <p:sldId id="427" r:id="rId22"/>
    <p:sldId id="428" r:id="rId23"/>
    <p:sldId id="429" r:id="rId24"/>
    <p:sldId id="430" r:id="rId25"/>
    <p:sldId id="431" r:id="rId26"/>
    <p:sldId id="432" r:id="rId27"/>
    <p:sldId id="433" r:id="rId28"/>
    <p:sldId id="434" r:id="rId29"/>
    <p:sldId id="268" r:id="rId30"/>
    <p:sldId id="345" r:id="rId31"/>
    <p:sldId id="444" r:id="rId32"/>
    <p:sldId id="402" r:id="rId33"/>
    <p:sldId id="403" r:id="rId34"/>
    <p:sldId id="404" r:id="rId35"/>
    <p:sldId id="405" r:id="rId36"/>
    <p:sldId id="406" r:id="rId37"/>
    <p:sldId id="407" r:id="rId38"/>
    <p:sldId id="408" r:id="rId39"/>
    <p:sldId id="409" r:id="rId40"/>
    <p:sldId id="363" r:id="rId41"/>
    <p:sldId id="274" r:id="rId42"/>
    <p:sldId id="346" r:id="rId43"/>
    <p:sldId id="412" r:id="rId44"/>
    <p:sldId id="413" r:id="rId45"/>
    <p:sldId id="416" r:id="rId46"/>
    <p:sldId id="441" r:id="rId47"/>
    <p:sldId id="414" r:id="rId48"/>
    <p:sldId id="415" r:id="rId49"/>
    <p:sldId id="380" r:id="rId50"/>
    <p:sldId id="322" r:id="rId51"/>
    <p:sldId id="348" r:id="rId52"/>
    <p:sldId id="435" r:id="rId53"/>
    <p:sldId id="436" r:id="rId54"/>
    <p:sldId id="437" r:id="rId55"/>
    <p:sldId id="439" r:id="rId56"/>
    <p:sldId id="440" r:id="rId57"/>
    <p:sldId id="442" r:id="rId58"/>
    <p:sldId id="443" r:id="rId59"/>
    <p:sldId id="382" r:id="rId60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8DFF284-E938-4C79-AE45-8DA7268CE9AE}">
          <p14:sldIdLst>
            <p14:sldId id="388"/>
            <p14:sldId id="289"/>
            <p14:sldId id="343"/>
            <p14:sldId id="256"/>
            <p14:sldId id="389"/>
            <p14:sldId id="390"/>
            <p14:sldId id="391"/>
            <p14:sldId id="392"/>
            <p14:sldId id="393"/>
            <p14:sldId id="394"/>
            <p14:sldId id="395"/>
            <p14:sldId id="396"/>
            <p14:sldId id="397"/>
            <p14:sldId id="398"/>
            <p14:sldId id="399"/>
            <p14:sldId id="400"/>
            <p14:sldId id="401"/>
            <p14:sldId id="381"/>
            <p14:sldId id="425"/>
            <p14:sldId id="426"/>
            <p14:sldId id="427"/>
            <p14:sldId id="428"/>
            <p14:sldId id="429"/>
            <p14:sldId id="430"/>
            <p14:sldId id="431"/>
            <p14:sldId id="432"/>
            <p14:sldId id="433"/>
            <p14:sldId id="434"/>
            <p14:sldId id="268"/>
            <p14:sldId id="345"/>
            <p14:sldId id="444"/>
            <p14:sldId id="402"/>
            <p14:sldId id="403"/>
            <p14:sldId id="404"/>
            <p14:sldId id="405"/>
            <p14:sldId id="406"/>
            <p14:sldId id="407"/>
            <p14:sldId id="408"/>
            <p14:sldId id="409"/>
            <p14:sldId id="363"/>
            <p14:sldId id="274"/>
            <p14:sldId id="346"/>
            <p14:sldId id="412"/>
            <p14:sldId id="413"/>
            <p14:sldId id="416"/>
            <p14:sldId id="441"/>
            <p14:sldId id="414"/>
            <p14:sldId id="415"/>
            <p14:sldId id="380"/>
            <p14:sldId id="322"/>
            <p14:sldId id="348"/>
            <p14:sldId id="435"/>
            <p14:sldId id="436"/>
            <p14:sldId id="437"/>
            <p14:sldId id="439"/>
            <p14:sldId id="440"/>
            <p14:sldId id="442"/>
            <p14:sldId id="443"/>
            <p14:sldId id="382"/>
          </p14:sldIdLst>
        </p14:section>
        <p14:section name="Untitled Section" id="{A9C10E01-0C8F-43B2-BA66-AEF789A39BE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FF"/>
    <a:srgbClr val="CC00FF"/>
    <a:srgbClr val="CC00CC"/>
    <a:srgbClr val="FF00FF"/>
    <a:srgbClr val="CC0099"/>
    <a:srgbClr val="FF66CC"/>
    <a:srgbClr val="FF33CC"/>
    <a:srgbClr val="FF3399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ACCE9-C9DA-4ADD-B129-4FE93EFDA1D7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06FE94-7B88-4AED-AD7C-C55B1CC9A6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4291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DBF01-2E21-4778-B3AE-9CE212D2F467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2248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A86F8-713D-4DE2-9DB6-D09567B5E5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F5F5E5-1678-4D1B-A603-972D98163E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321418-98E7-42C0-8E2C-1B5359F9D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E375-2EFF-4C74-B748-AF73AE78D5AE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7EF93-0756-463B-894B-ABAB83EC4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857774-2BC6-4EB5-BF3A-708C36309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4388F-67C1-4CD6-8B28-F88125DD7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1331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5AF0B-C776-4E3D-9B8C-2E1970898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4AA440-30F8-42DA-8911-A8ECC0DAE8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2DBFF0-4634-49C9-909F-A83E04CC4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E375-2EFF-4C74-B748-AF73AE78D5AE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E1E01-6CD0-4941-BABA-D649B5577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9CB2A-5100-4292-88AA-E6DB28B44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4388F-67C1-4CD6-8B28-F88125DD7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380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6DDE92-F301-49CB-8781-FF593E5D44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0CDA00-6CF0-4BBD-BA07-B9A74C812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88FFA-148D-42FD-BD59-80F7D5FEC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E375-2EFF-4C74-B748-AF73AE78D5AE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98CA7C-A815-4007-A484-9CD309990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64177-5F47-4FD2-8A0E-DEBD85DDE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4388F-67C1-4CD6-8B28-F88125DD7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1241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90D26-B739-44FF-807B-5D4158F31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3F1C2-07C8-4332-B8CF-DE36A971FB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9B1AE-8C40-4D90-A4D9-DB547A940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E375-2EFF-4C74-B748-AF73AE78D5AE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E29CFB-6586-4618-8D9F-6C6991D3D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7A4640-2EC0-4A98-B860-FB626B9C3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4388F-67C1-4CD6-8B28-F88125DD7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1087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6B222-8E55-4D15-8256-7A57711B1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0584F-7CE6-4358-B1E9-10C423A7A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BC575-6A7C-4AD1-8B88-D4846AD88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E375-2EFF-4C74-B748-AF73AE78D5AE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41A9D-2DC1-4C89-B93A-F386A1A3B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0E061D-ED6C-44EA-A7CD-E50E941C0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4388F-67C1-4CD6-8B28-F88125DD7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160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23DDF-E884-4955-84D1-BDBE219EE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D30FD-79A4-442C-85E2-B299D6EF35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085033-841F-4926-85C3-21A0394948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55CE7E-5C88-45A7-B8B4-77F135A63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E375-2EFF-4C74-B748-AF73AE78D5AE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564008-271C-47C8-A40A-4C2F9BEA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14C3F0-4D6D-4946-9965-F492022D6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4388F-67C1-4CD6-8B28-F88125DD7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1541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61AD9-F475-4390-92B5-0CDC3DB71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35C32-0C06-4F1A-BCD5-E951D01B3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34522F-46B3-493D-B999-6A4EFF28D7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045698-A701-4F4D-9B09-9598A49CA6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144B80-09C7-4043-9A9F-92C96FCF0A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0317DE-90F3-4F2B-8B9D-97FABEA6D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E375-2EFF-4C74-B748-AF73AE78D5AE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AE60A4-55EC-4320-99AD-DAF61C4B8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860FAE-4BF2-491D-8DF9-E59C5664A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4388F-67C1-4CD6-8B28-F88125DD7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428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4B335-1C55-4C5D-A4FC-5A53E8B8D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E26138-6D09-4131-B64B-41DAF639B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E375-2EFF-4C74-B748-AF73AE78D5AE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5BB4BE-7539-4FAD-9C71-D143063E1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959F3B-2446-4A90-86CB-720064A62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4388F-67C1-4CD6-8B28-F88125DD7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883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0C8AED-B9B5-4C1B-B57A-8F6343A47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E375-2EFF-4C74-B748-AF73AE78D5AE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554082-9369-4554-A499-64542F154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7A2E1F-A602-46F4-A642-F2410CACF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4388F-67C1-4CD6-8B28-F88125DD7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1729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BDCFE-C4AC-4935-83BB-0E7F67412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7D270-CD47-434F-BEC8-22A45B50B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C830A5-8E70-4D7A-9C17-B312F12BD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4EF6E6-89ED-4100-B8E7-1804747D5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E375-2EFF-4C74-B748-AF73AE78D5AE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8E6254-B6AD-4E03-817D-DD1B2DCFC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84967C-D602-48AC-BAF9-4115196E8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4388F-67C1-4CD6-8B28-F88125DD7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388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E86D2-25FB-4E9B-AB8A-A144FAE89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ED8B33-F4A9-454A-BE16-A03D570306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9035D5-F917-48DD-9F53-0CECD98F89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074322-1661-4706-B6FB-5E2BCBDB5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E375-2EFF-4C74-B748-AF73AE78D5AE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CB4626-4BC1-46AD-A247-066BA99AF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7986F8-DDE6-41FE-B5AD-08E944895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4388F-67C1-4CD6-8B28-F88125DD7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1959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8F1C8A-9E83-4B2D-BCF2-EEED1E220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9F8023-3404-43A1-9A44-0B1350F13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22F37F-4477-40DB-901C-AB990776E9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3E375-2EFF-4C74-B748-AF73AE78D5AE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D2A0B-16BC-4169-A06A-49FAEDFBC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6CD214-2699-471B-8481-C994957B7C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4388F-67C1-4CD6-8B28-F88125DD7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776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teachers.thenational.academy/lessons/to-introduce-apostrophes-for-singular-possession-6wr66d?from_query=apostrophes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teachers.thenational.academy/lessons/to-use-subordinating-conjunctions-c9k3ed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teachers.thenational.academy/lessons/punctuating-speech-correctly-crwp6c?from_query=direct+speech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lassroom.thenational.academy/lessons/to-recognise-and-describe-repeating-patterns-6hjk4c?step=1&amp;activity=video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" y="5987219"/>
            <a:ext cx="588390" cy="5883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4066" y="6033803"/>
            <a:ext cx="1101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Pack: </a:t>
            </a:r>
            <a:r>
              <a:rPr lang="en-GB" sz="2400" dirty="0"/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3361" y="222475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Subject: English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03" y="5970440"/>
            <a:ext cx="588390" cy="5883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5971" t="15979" r="15639" b="15451"/>
          <a:stretch/>
        </p:blipFill>
        <p:spPr>
          <a:xfrm>
            <a:off x="3744685" y="1092200"/>
            <a:ext cx="4667268" cy="467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575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\\ljs-sr-001\clairecoleman$\My Pictures\stone age boy\IMG_00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111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2061" y="5891111"/>
            <a:ext cx="1019317" cy="7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114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\\ljs-sr-001\clairecoleman$\My Pictures\stone age boy\IMG_0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111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2061" y="5891111"/>
            <a:ext cx="1019317" cy="7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328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\\ljs-sr-001\clairecoleman$\My Pictures\stone age boy\IMG_0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111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2061" y="5891111"/>
            <a:ext cx="1019317" cy="7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97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\\ljs-sr-001\clairecoleman$\My Pictures\stone age boy\IMG_0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111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2061" y="5891111"/>
            <a:ext cx="1019317" cy="7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210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\\ljs-sr-001\clairecoleman$\My Pictures\stone age boy\IMG_00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111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2061" y="5891111"/>
            <a:ext cx="1019317" cy="7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71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\\ljs-sr-001\clairecoleman$\My Pictures\stone age boy\IMG_0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111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2061" y="5891111"/>
            <a:ext cx="1019317" cy="7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577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\\ljs-sr-001\clairecoleman$\My Pictures\stone age boy\IMG_0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111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2061" y="5891111"/>
            <a:ext cx="1019317" cy="7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713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1963" y="114300"/>
            <a:ext cx="11730037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What made the paintings in the cave look real?</a:t>
            </a:r>
          </a:p>
          <a:p>
            <a:r>
              <a:rPr lang="en-GB" dirty="0" smtClean="0"/>
              <a:t>_____________________________________________________________________________________</a:t>
            </a:r>
          </a:p>
          <a:p>
            <a:endParaRPr lang="en-GB" dirty="0" smtClean="0"/>
          </a:p>
          <a:p>
            <a:r>
              <a:rPr lang="en-GB" dirty="0"/>
              <a:t>_____________________________________________________________________________________</a:t>
            </a:r>
          </a:p>
          <a:p>
            <a:endParaRPr lang="en-GB" dirty="0" smtClean="0"/>
          </a:p>
          <a:p>
            <a:r>
              <a:rPr lang="en-GB" dirty="0" smtClean="0"/>
              <a:t>How do we know the bear was angry?</a:t>
            </a:r>
          </a:p>
          <a:p>
            <a:r>
              <a:rPr lang="en-GB" dirty="0"/>
              <a:t>_____________________________________________________________________________________</a:t>
            </a:r>
          </a:p>
          <a:p>
            <a:endParaRPr lang="en-GB" dirty="0" smtClean="0"/>
          </a:p>
          <a:p>
            <a:r>
              <a:rPr lang="en-GB" dirty="0"/>
              <a:t>_____________________________________________________________________________________</a:t>
            </a:r>
          </a:p>
          <a:p>
            <a:endParaRPr lang="en-GB" dirty="0" smtClean="0"/>
          </a:p>
          <a:p>
            <a:r>
              <a:rPr lang="en-GB" dirty="0" smtClean="0"/>
              <a:t>Why did the boy’s parents not believe him when he told them about being in the Stone Age?</a:t>
            </a:r>
          </a:p>
          <a:p>
            <a:r>
              <a:rPr lang="en-GB" dirty="0"/>
              <a:t>_____________________________________________________________________________________</a:t>
            </a:r>
          </a:p>
          <a:p>
            <a:endParaRPr lang="en-GB" dirty="0" smtClean="0"/>
          </a:p>
          <a:p>
            <a:r>
              <a:rPr lang="en-GB" dirty="0"/>
              <a:t>_____________________________________________________________________________________</a:t>
            </a:r>
          </a:p>
          <a:p>
            <a:endParaRPr lang="en-GB" dirty="0" smtClean="0"/>
          </a:p>
          <a:p>
            <a:r>
              <a:rPr lang="en-GB" dirty="0"/>
              <a:t>What does the Stone Age boy mean when he says that he never stops learning from Om and her people?</a:t>
            </a:r>
          </a:p>
          <a:p>
            <a:r>
              <a:rPr lang="en-GB" dirty="0"/>
              <a:t>_____________________________________________________________________________________</a:t>
            </a:r>
          </a:p>
          <a:p>
            <a:endParaRPr lang="en-GB" dirty="0"/>
          </a:p>
          <a:p>
            <a:r>
              <a:rPr lang="en-GB" dirty="0"/>
              <a:t>_____________________________________________________________________________________</a:t>
            </a:r>
          </a:p>
          <a:p>
            <a:r>
              <a:rPr lang="en-GB" dirty="0" smtClean="0"/>
              <a:t>Why does the boy think that his experience in the Stone Age wasn’t a dream?</a:t>
            </a:r>
          </a:p>
          <a:p>
            <a:r>
              <a:rPr lang="en-GB" dirty="0"/>
              <a:t>_____________________________________________________________________________________</a:t>
            </a:r>
          </a:p>
          <a:p>
            <a:endParaRPr lang="en-GB" dirty="0" smtClean="0"/>
          </a:p>
          <a:p>
            <a:r>
              <a:rPr lang="en-GB" dirty="0"/>
              <a:t>_____________________________________________________________________________________</a:t>
            </a:r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2647" y="5992768"/>
            <a:ext cx="847843" cy="63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466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End of lesson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6851" y="1881780"/>
            <a:ext cx="6558298" cy="394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572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50D494-36E0-4CAA-BDF2-DF4F969B893B}"/>
              </a:ext>
            </a:extLst>
          </p:cNvPr>
          <p:cNvSpPr/>
          <p:nvPr/>
        </p:nvSpPr>
        <p:spPr>
          <a:xfrm>
            <a:off x="189471" y="5858142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6EC816-606F-4CDF-83B9-8B00337F4F5F}"/>
              </a:ext>
            </a:extLst>
          </p:cNvPr>
          <p:cNvSpPr txBox="1"/>
          <p:nvPr/>
        </p:nvSpPr>
        <p:spPr>
          <a:xfrm>
            <a:off x="864066" y="5986095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Subject</a:t>
            </a:r>
            <a:r>
              <a:rPr lang="en-GB" dirty="0"/>
              <a:t>: </a:t>
            </a:r>
            <a:r>
              <a:rPr lang="en-GB" sz="2400" dirty="0"/>
              <a:t>English 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F00CD2-479E-4C56-91BA-A1E727661121}"/>
              </a:ext>
            </a:extLst>
          </p:cNvPr>
          <p:cNvSpPr/>
          <p:nvPr/>
        </p:nvSpPr>
        <p:spPr>
          <a:xfrm>
            <a:off x="189471" y="117047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FBEB69-A9BA-4EB5-B669-DDFA76D48D5E}"/>
              </a:ext>
            </a:extLst>
          </p:cNvPr>
          <p:cNvSpPr txBox="1"/>
          <p:nvPr/>
        </p:nvSpPr>
        <p:spPr>
          <a:xfrm>
            <a:off x="273361" y="174767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  </a:t>
            </a:r>
            <a:r>
              <a:rPr lang="en-GB" sz="3200" dirty="0" smtClean="0"/>
              <a:t>Tuesday 9</a:t>
            </a:r>
            <a:r>
              <a:rPr lang="en-GB" sz="3200" baseline="30000" dirty="0" smtClean="0"/>
              <a:t>th</a:t>
            </a:r>
            <a:r>
              <a:rPr lang="en-GB" sz="3200" dirty="0" smtClean="0"/>
              <a:t> February 2021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C8183C-BAA0-4C94-A4F0-AFCA7679A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93" y="1680352"/>
            <a:ext cx="2219325" cy="11049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21B0E8B-34D4-4ABF-AA83-725EE25D968F}"/>
              </a:ext>
            </a:extLst>
          </p:cNvPr>
          <p:cNvSpPr/>
          <p:nvPr/>
        </p:nvSpPr>
        <p:spPr>
          <a:xfrm>
            <a:off x="569871" y="2788274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59A686-26E2-40E6-A962-30D462E7E297}"/>
              </a:ext>
            </a:extLst>
          </p:cNvPr>
          <p:cNvSpPr txBox="1"/>
          <p:nvPr/>
        </p:nvSpPr>
        <p:spPr>
          <a:xfrm>
            <a:off x="635485" y="2785252"/>
            <a:ext cx="104295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L.O. </a:t>
            </a:r>
            <a:r>
              <a:rPr lang="en-GB" sz="4000" dirty="0" smtClean="0"/>
              <a:t>To be able to use apostrophes to show </a:t>
            </a:r>
            <a:r>
              <a:rPr lang="en-GB" sz="4000" dirty="0" smtClean="0"/>
              <a:t>possession.</a:t>
            </a:r>
            <a:endParaRPr lang="en-GB" sz="4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E784D4E-1643-4C19-881C-458674B55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197" y="5915432"/>
            <a:ext cx="834561" cy="640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384053-BE67-4253-98E6-4691BA8BA0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03" y="5922732"/>
            <a:ext cx="588390" cy="5883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4727" y="214802"/>
            <a:ext cx="1085208" cy="111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781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https://www.myon.co.uk/index.html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97540"/>
            <a:ext cx="10515600" cy="6719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 smtClean="0"/>
              <a:t>Example login - 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Username</a:t>
            </a:r>
          </a:p>
          <a:p>
            <a:pPr marL="0" indent="0">
              <a:buNone/>
            </a:pPr>
            <a:r>
              <a:rPr lang="en-GB" dirty="0" err="1" smtClean="0"/>
              <a:t>DavidW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Password</a:t>
            </a:r>
          </a:p>
          <a:p>
            <a:pPr marL="0" indent="0">
              <a:buNone/>
            </a:pPr>
            <a:r>
              <a:rPr lang="en-GB" dirty="0" smtClean="0"/>
              <a:t>password1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2321" y="2210935"/>
            <a:ext cx="5268667" cy="4299045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1690688"/>
            <a:ext cx="10515600" cy="6719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 smtClean="0"/>
              <a:t>Remember to use </a:t>
            </a:r>
            <a:r>
              <a:rPr lang="en-GB" dirty="0" err="1" smtClean="0"/>
              <a:t>myon</a:t>
            </a:r>
            <a:r>
              <a:rPr lang="en-GB" dirty="0" smtClean="0"/>
              <a:t> for online reading 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4727" y="201739"/>
            <a:ext cx="1085208" cy="111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818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B59A686-26E2-40E6-A962-30D462E7E297}"/>
              </a:ext>
            </a:extLst>
          </p:cNvPr>
          <p:cNvSpPr txBox="1"/>
          <p:nvPr/>
        </p:nvSpPr>
        <p:spPr>
          <a:xfrm>
            <a:off x="471487" y="0"/>
            <a:ext cx="104295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u="sng" dirty="0" smtClean="0"/>
          </a:p>
          <a:p>
            <a:r>
              <a:rPr lang="en-GB" sz="2800" u="sng" dirty="0" smtClean="0"/>
              <a:t>L.O </a:t>
            </a:r>
            <a:r>
              <a:rPr lang="en-GB" sz="2800" u="sng" dirty="0"/>
              <a:t>To </a:t>
            </a:r>
            <a:r>
              <a:rPr lang="en-GB" sz="2800" u="sng" dirty="0" smtClean="0"/>
              <a:t>be able to spell words from the Y3/4 word list  </a:t>
            </a:r>
            <a:endParaRPr lang="en-GB" sz="2800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395" y="1275546"/>
            <a:ext cx="4039164" cy="49822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430" y="1213411"/>
            <a:ext cx="3858163" cy="495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78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64320" y="100310"/>
            <a:ext cx="6482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Pre-recorded Teaching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62" y="3318918"/>
            <a:ext cx="4098916" cy="22247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23950" y="1201783"/>
            <a:ext cx="99533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ysClr val="windowText" lastClr="000000"/>
                </a:solidFill>
              </a:rPr>
              <a:t>Access the online teaching video below that will support you to complete the work in this lesson. This video will act as a support but all of the work can still be successfully understood &amp; completed using paper-based versions of this pack. If you need further support to understand / complete work then please contact school via e-mail or telephone.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9" name="Rectangle 8">
            <a:hlinkClick r:id="rId3"/>
          </p:cNvPr>
          <p:cNvSpPr/>
          <p:nvPr/>
        </p:nvSpPr>
        <p:spPr>
          <a:xfrm>
            <a:off x="6217920" y="3779520"/>
            <a:ext cx="4415246" cy="141078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Play Video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404526" y="5720733"/>
            <a:ext cx="1120877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You can also copy and paste this link if you would prefer: https://teachers.thenational.academy/lessons/to-introduce-apostrophes-for-singular-possession-6wr66d?from_query=apostrophes</a:t>
            </a:r>
          </a:p>
        </p:txBody>
      </p:sp>
    </p:spTree>
    <p:extLst>
      <p:ext uri="{BB962C8B-B14F-4D97-AF65-F5344CB8AC3E}">
        <p14:creationId xmlns:p14="http://schemas.microsoft.com/office/powerpoint/2010/main" val="208964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137" y="0"/>
            <a:ext cx="10258425" cy="67253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2061" y="5905399"/>
            <a:ext cx="1019317" cy="7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5327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937" y="313690"/>
            <a:ext cx="11930063" cy="73501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Today we are looking at apostrophes to show singular  possession.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541417"/>
            <a:ext cx="11039475" cy="463554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 smtClean="0"/>
              <a:t>Apostrophes are used to show something belongs to something or someone. </a:t>
            </a:r>
          </a:p>
          <a:p>
            <a:pPr marL="0" indent="0">
              <a:buNone/>
            </a:pPr>
            <a:endParaRPr lang="en-GB" u="sng" dirty="0" smtClean="0"/>
          </a:p>
          <a:p>
            <a:pPr marL="0" indent="0">
              <a:buNone/>
            </a:pPr>
            <a:r>
              <a:rPr lang="en-GB" u="sng" dirty="0" smtClean="0"/>
              <a:t>Example:</a:t>
            </a:r>
          </a:p>
          <a:p>
            <a:pPr marL="0" indent="0">
              <a:buNone/>
            </a:pPr>
            <a:r>
              <a:rPr lang="en-GB" dirty="0" smtClean="0"/>
              <a:t>The </a:t>
            </a:r>
            <a:r>
              <a:rPr lang="en-GB" dirty="0" smtClean="0">
                <a:solidFill>
                  <a:srgbClr val="FF0000"/>
                </a:solidFill>
              </a:rPr>
              <a:t>cat’s </a:t>
            </a:r>
            <a:r>
              <a:rPr lang="en-GB" dirty="0" smtClean="0"/>
              <a:t>tail was fluffy.</a:t>
            </a:r>
            <a:endParaRPr lang="en-GB" dirty="0"/>
          </a:p>
          <a:p>
            <a:pPr marL="0" indent="0">
              <a:buNone/>
            </a:pPr>
            <a:r>
              <a:rPr lang="en-GB" dirty="0" smtClean="0"/>
              <a:t>Cat is a singular noun meaning there is only one so we add an apostrophe and then an ‘s’ at the end to show the tail belongs to the cat. </a:t>
            </a:r>
          </a:p>
          <a:p>
            <a:pPr marL="0" indent="0">
              <a:buNone/>
            </a:pPr>
            <a:endParaRPr lang="en-GB" u="sng" dirty="0" smtClean="0"/>
          </a:p>
          <a:p>
            <a:pPr marL="0" indent="0">
              <a:buNone/>
            </a:pPr>
            <a:r>
              <a:rPr lang="en-GB" u="sng" dirty="0" smtClean="0"/>
              <a:t>Example: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</a:rPr>
              <a:t>Charles’ </a:t>
            </a:r>
            <a:r>
              <a:rPr lang="en-GB" dirty="0" smtClean="0"/>
              <a:t>cat was naughty.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Charles is a singular noun that already ends in an ‘s’, so you need to add an apostrophe to show that the cat belongs to Charles.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2061" y="5905399"/>
            <a:ext cx="1019317" cy="7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7027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84202"/>
            <a:ext cx="11463338" cy="132556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Think about the different people and animals in the Stone Age boy. What kind of things could belong to them?</a:t>
            </a:r>
            <a:endParaRPr lang="en-GB" dirty="0"/>
          </a:p>
        </p:txBody>
      </p:sp>
      <p:pic>
        <p:nvPicPr>
          <p:cNvPr id="5" name="Picture 2" descr="\\ljs-sr-001\clairecoleman$\My Pictures\stone age boy\IMG_00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9" t="3891" r="30770" b="76858"/>
          <a:stretch/>
        </p:blipFill>
        <p:spPr bwMode="auto">
          <a:xfrm>
            <a:off x="3004727" y="1909765"/>
            <a:ext cx="5698742" cy="441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2061" y="5905399"/>
            <a:ext cx="1019317" cy="7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2586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Here are my </a:t>
            </a:r>
            <a:r>
              <a:rPr lang="en-GB" dirty="0" smtClean="0"/>
              <a:t>suggestions.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Glasses </a:t>
            </a:r>
          </a:p>
          <a:p>
            <a:pPr marL="0" indent="0">
              <a:buNone/>
            </a:pPr>
            <a:r>
              <a:rPr lang="en-GB" dirty="0" smtClean="0"/>
              <a:t>Top</a:t>
            </a:r>
          </a:p>
          <a:p>
            <a:pPr marL="0" indent="0">
              <a:buNone/>
            </a:pPr>
            <a:r>
              <a:rPr lang="en-GB" dirty="0" smtClean="0"/>
              <a:t>Shoes </a:t>
            </a:r>
          </a:p>
          <a:p>
            <a:pPr marL="0" indent="0">
              <a:buNone/>
            </a:pPr>
            <a:r>
              <a:rPr lang="en-GB" dirty="0" smtClean="0"/>
              <a:t>Family</a:t>
            </a:r>
          </a:p>
          <a:p>
            <a:pPr marL="0" indent="0">
              <a:buNone/>
            </a:pPr>
            <a:r>
              <a:rPr lang="en-GB" dirty="0" smtClean="0"/>
              <a:t>Tribe</a:t>
            </a:r>
          </a:p>
          <a:p>
            <a:pPr marL="0" indent="0">
              <a:buNone/>
            </a:pPr>
            <a:r>
              <a:rPr lang="en-GB" dirty="0" smtClean="0"/>
              <a:t>Hair </a:t>
            </a:r>
          </a:p>
          <a:p>
            <a:pPr marL="0" indent="0">
              <a:buNone/>
            </a:pPr>
            <a:r>
              <a:rPr lang="en-GB" dirty="0" smtClean="0"/>
              <a:t>Animals</a:t>
            </a:r>
          </a:p>
          <a:p>
            <a:pPr marL="0" indent="0">
              <a:buNone/>
            </a:pPr>
            <a:r>
              <a:rPr lang="en-GB" dirty="0" smtClean="0"/>
              <a:t>Spears 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2" descr="\\ljs-sr-001\clairecoleman$\My Pictures\stone age boy\IMG_00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6" t="1049" r="27101" b="74592"/>
          <a:stretch/>
        </p:blipFill>
        <p:spPr bwMode="auto">
          <a:xfrm>
            <a:off x="6937150" y="2171702"/>
            <a:ext cx="4207099" cy="274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67150" y="2397700"/>
            <a:ext cx="2228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Did you think of anymore?</a:t>
            </a:r>
            <a:endParaRPr lang="en-GB" sz="2400" dirty="0"/>
          </a:p>
        </p:txBody>
      </p:sp>
      <p:sp>
        <p:nvSpPr>
          <p:cNvPr id="7" name="Oval Callout 6"/>
          <p:cNvSpPr/>
          <p:nvPr/>
        </p:nvSpPr>
        <p:spPr>
          <a:xfrm>
            <a:off x="3400425" y="1825625"/>
            <a:ext cx="3000375" cy="2175669"/>
          </a:xfrm>
          <a:prstGeom prst="wedgeEllipseCallout">
            <a:avLst/>
          </a:prstGeom>
          <a:noFill/>
          <a:ln w="3810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2061" y="5891111"/>
            <a:ext cx="1019317" cy="7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4618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831" y="314325"/>
            <a:ext cx="11844337" cy="819150"/>
          </a:xfrm>
        </p:spPr>
        <p:txBody>
          <a:bodyPr>
            <a:normAutofit fontScale="90000"/>
          </a:bodyPr>
          <a:lstStyle/>
          <a:p>
            <a:r>
              <a:rPr lang="en-GB" sz="4000" dirty="0" smtClean="0"/>
              <a:t>I’m going to use my list and write some sentences about the Stone Age boy and girl using </a:t>
            </a:r>
            <a:r>
              <a:rPr lang="en-GB" sz="4000" dirty="0" smtClean="0"/>
              <a:t>apostrophes. 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The </a:t>
            </a:r>
            <a:r>
              <a:rPr lang="en-GB" dirty="0" smtClean="0">
                <a:solidFill>
                  <a:srgbClr val="FF66CC"/>
                </a:solidFill>
              </a:rPr>
              <a:t>girl’s</a:t>
            </a:r>
            <a:r>
              <a:rPr lang="en-GB" dirty="0" smtClean="0"/>
              <a:t> top was made out of animal skin.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The top belongs to the girl so we add an apostrophe and an ‘s’.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The Stone Age </a:t>
            </a:r>
            <a:r>
              <a:rPr lang="en-GB" dirty="0" smtClean="0">
                <a:solidFill>
                  <a:srgbClr val="FF66CC"/>
                </a:solidFill>
              </a:rPr>
              <a:t>boy’s</a:t>
            </a:r>
            <a:r>
              <a:rPr lang="en-GB" dirty="0" smtClean="0"/>
              <a:t> feet were sore from all of the running.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The feet belong to the boy so we add an apostrophe and an ‘s’.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2061" y="5891111"/>
            <a:ext cx="1019317" cy="7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9810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61" y="214312"/>
            <a:ext cx="12387263" cy="833438"/>
          </a:xfrm>
        </p:spPr>
        <p:txBody>
          <a:bodyPr/>
          <a:lstStyle/>
          <a:p>
            <a:r>
              <a:rPr lang="en-GB" dirty="0" smtClean="0"/>
              <a:t>Can you add the apostrophe in the correct place?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54137"/>
            <a:ext cx="11349038" cy="4789487"/>
          </a:xfrm>
        </p:spPr>
        <p:txBody>
          <a:bodyPr/>
          <a:lstStyle/>
          <a:p>
            <a:r>
              <a:rPr lang="en-GB" dirty="0" smtClean="0"/>
              <a:t>The tribes feast was full of delicious food.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The reindeers life flashed before his eyes.</a:t>
            </a:r>
          </a:p>
          <a:p>
            <a:endParaRPr lang="en-GB" dirty="0"/>
          </a:p>
          <a:p>
            <a:r>
              <a:rPr lang="en-GB" dirty="0" smtClean="0"/>
              <a:t>The bears claws were as sharp as a knife.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2762" y="5988005"/>
            <a:ext cx="905001" cy="64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150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888" y="365125"/>
            <a:ext cx="11110912" cy="132556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Add an apostrophe to punctuate the first three sentences and then write three more of your own.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888" y="1825625"/>
            <a:ext cx="1111091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1 The </a:t>
            </a:r>
            <a:r>
              <a:rPr lang="en-GB" dirty="0" err="1" smtClean="0"/>
              <a:t>childs</a:t>
            </a:r>
            <a:r>
              <a:rPr lang="en-GB" dirty="0" smtClean="0"/>
              <a:t> glasses were dirty and broken from running after the reindeer.</a:t>
            </a:r>
          </a:p>
          <a:p>
            <a:pPr marL="0" indent="0">
              <a:buNone/>
            </a:pPr>
            <a:r>
              <a:rPr lang="en-GB" dirty="0" smtClean="0"/>
              <a:t>2 Oms clothes were ragged and old unlike the Stone Age boy.</a:t>
            </a:r>
            <a:endParaRPr lang="en-GB" dirty="0"/>
          </a:p>
          <a:p>
            <a:pPr marL="0" indent="0">
              <a:buNone/>
            </a:pPr>
            <a:r>
              <a:rPr lang="en-GB" dirty="0" smtClean="0"/>
              <a:t>3 The reindeers legs were as fast as lightening when it ran away from the others. </a:t>
            </a:r>
          </a:p>
          <a:p>
            <a:pPr marL="0" indent="0">
              <a:buNone/>
            </a:pPr>
            <a:r>
              <a:rPr lang="en-GB" dirty="0" smtClean="0"/>
              <a:t>4</a:t>
            </a:r>
          </a:p>
          <a:p>
            <a:pPr marL="0" indent="0">
              <a:buNone/>
            </a:pPr>
            <a:r>
              <a:rPr lang="en-GB" dirty="0" smtClean="0"/>
              <a:t>5</a:t>
            </a:r>
          </a:p>
          <a:p>
            <a:pPr marL="0" indent="0">
              <a:buNone/>
            </a:pPr>
            <a:r>
              <a:rPr lang="en-GB" dirty="0"/>
              <a:t>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2647" y="5992768"/>
            <a:ext cx="847843" cy="63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355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50D494-36E0-4CAA-BDF2-DF4F969B893B}"/>
              </a:ext>
            </a:extLst>
          </p:cNvPr>
          <p:cNvSpPr/>
          <p:nvPr/>
        </p:nvSpPr>
        <p:spPr>
          <a:xfrm>
            <a:off x="189471" y="5858142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6EC816-606F-4CDF-83B9-8B00337F4F5F}"/>
              </a:ext>
            </a:extLst>
          </p:cNvPr>
          <p:cNvSpPr txBox="1"/>
          <p:nvPr/>
        </p:nvSpPr>
        <p:spPr>
          <a:xfrm>
            <a:off x="864066" y="5986095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Subject</a:t>
            </a:r>
            <a:r>
              <a:rPr lang="en-GB" dirty="0"/>
              <a:t>: </a:t>
            </a:r>
            <a:r>
              <a:rPr lang="en-GB" sz="2400" dirty="0"/>
              <a:t>English 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F00CD2-479E-4C56-91BA-A1E727661121}"/>
              </a:ext>
            </a:extLst>
          </p:cNvPr>
          <p:cNvSpPr/>
          <p:nvPr/>
        </p:nvSpPr>
        <p:spPr>
          <a:xfrm>
            <a:off x="189471" y="117047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FBEB69-A9BA-4EB5-B669-DDFA76D48D5E}"/>
              </a:ext>
            </a:extLst>
          </p:cNvPr>
          <p:cNvSpPr txBox="1"/>
          <p:nvPr/>
        </p:nvSpPr>
        <p:spPr>
          <a:xfrm>
            <a:off x="273361" y="174767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Wednesday 10</a:t>
            </a:r>
            <a:r>
              <a:rPr lang="en-GB" sz="3200" baseline="30000" dirty="0" smtClean="0"/>
              <a:t>th</a:t>
            </a:r>
            <a:r>
              <a:rPr lang="en-GB" sz="3200" dirty="0" smtClean="0"/>
              <a:t> February 2021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C8183C-BAA0-4C94-A4F0-AFCA7679A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93" y="1680352"/>
            <a:ext cx="2219325" cy="11049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21B0E8B-34D4-4ABF-AA83-725EE25D968F}"/>
              </a:ext>
            </a:extLst>
          </p:cNvPr>
          <p:cNvSpPr/>
          <p:nvPr/>
        </p:nvSpPr>
        <p:spPr>
          <a:xfrm>
            <a:off x="569871" y="2788274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59A686-26E2-40E6-A962-30D462E7E297}"/>
              </a:ext>
            </a:extLst>
          </p:cNvPr>
          <p:cNvSpPr txBox="1"/>
          <p:nvPr/>
        </p:nvSpPr>
        <p:spPr>
          <a:xfrm>
            <a:off x="635485" y="2785252"/>
            <a:ext cx="10429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L.O </a:t>
            </a:r>
            <a:r>
              <a:rPr lang="en-GB" sz="4000" dirty="0"/>
              <a:t>To be </a:t>
            </a:r>
            <a:r>
              <a:rPr lang="en-GB" sz="4000" dirty="0" smtClean="0"/>
              <a:t>able to use subordinating conjunctions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E784D4E-1643-4C19-881C-458674B55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197" y="5915432"/>
            <a:ext cx="834561" cy="640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384053-BE67-4253-98E6-4691BA8BA0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03" y="5922732"/>
            <a:ext cx="588390" cy="5883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4727" y="201739"/>
            <a:ext cx="1085208" cy="111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8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59A686-26E2-40E6-A962-30D462E7E297}"/>
              </a:ext>
            </a:extLst>
          </p:cNvPr>
          <p:cNvSpPr txBox="1"/>
          <p:nvPr/>
        </p:nvSpPr>
        <p:spPr>
          <a:xfrm>
            <a:off x="304350" y="385908"/>
            <a:ext cx="104295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u="sng" dirty="0" smtClean="0"/>
              <a:t>Monday 8th February 2021 </a:t>
            </a:r>
          </a:p>
          <a:p>
            <a:r>
              <a:rPr lang="en-GB" sz="2800" u="sng" dirty="0" smtClean="0"/>
              <a:t>L.O </a:t>
            </a:r>
            <a:r>
              <a:rPr lang="en-GB" sz="2800" u="sng" dirty="0"/>
              <a:t>To </a:t>
            </a:r>
            <a:r>
              <a:rPr lang="en-GB" sz="2800" u="sng" dirty="0" smtClean="0"/>
              <a:t>be able to spell words from the Y3/4 word list  </a:t>
            </a:r>
            <a:endParaRPr lang="en-GB" sz="2800" u="sn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303" y="1748383"/>
            <a:ext cx="7825686" cy="385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1950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59A686-26E2-40E6-A962-30D462E7E297}"/>
              </a:ext>
            </a:extLst>
          </p:cNvPr>
          <p:cNvSpPr txBox="1"/>
          <p:nvPr/>
        </p:nvSpPr>
        <p:spPr>
          <a:xfrm>
            <a:off x="304350" y="385908"/>
            <a:ext cx="104295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u="sng" dirty="0" smtClean="0"/>
              <a:t>Tuesday 9</a:t>
            </a:r>
            <a:r>
              <a:rPr lang="en-GB" sz="2800" u="sng" baseline="30000" dirty="0" smtClean="0"/>
              <a:t>th</a:t>
            </a:r>
            <a:r>
              <a:rPr lang="en-GB" sz="2800" u="sng" dirty="0" smtClean="0"/>
              <a:t>  February 2021</a:t>
            </a:r>
          </a:p>
          <a:p>
            <a:r>
              <a:rPr lang="en-GB" sz="2800" u="sng" dirty="0" smtClean="0"/>
              <a:t>L.O </a:t>
            </a:r>
            <a:r>
              <a:rPr lang="en-GB" sz="2800" u="sng" dirty="0"/>
              <a:t>To </a:t>
            </a:r>
            <a:r>
              <a:rPr lang="en-GB" sz="2800" u="sng" dirty="0" smtClean="0"/>
              <a:t>be able to spell words from the Y3/4 word list  </a:t>
            </a:r>
            <a:endParaRPr lang="en-GB" sz="2800" u="sn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63" t="4456" r="73996" b="2646"/>
          <a:stretch/>
        </p:blipFill>
        <p:spPr>
          <a:xfrm>
            <a:off x="535577" y="1632857"/>
            <a:ext cx="2114146" cy="41278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129" y="1944469"/>
            <a:ext cx="7312817" cy="381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029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64320" y="100310"/>
            <a:ext cx="6482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Pre-recorded Teaching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62" y="3318918"/>
            <a:ext cx="4098916" cy="22247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23950" y="1201783"/>
            <a:ext cx="99533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ysClr val="windowText" lastClr="000000"/>
                </a:solidFill>
              </a:rPr>
              <a:t>Access the online teaching video below that will support you to complete the work in this lesson. This video will act as a support but all of the work can still be successfully understood &amp; completed using paper-based versions of this pack. If you need further support to understand / complete work then please contact school via e-mail or telephone.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9" name="Rectangle 8">
            <a:hlinkClick r:id="rId3"/>
          </p:cNvPr>
          <p:cNvSpPr/>
          <p:nvPr/>
        </p:nvSpPr>
        <p:spPr>
          <a:xfrm>
            <a:off x="6217920" y="3779520"/>
            <a:ext cx="4415246" cy="141078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Play Video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404526" y="5720733"/>
            <a:ext cx="1120877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You can also copy and paste this link if you would prefer: https://teachers.thenational.academy/lessons/to-use-subordinating-conjunctions-c9k3ed</a:t>
            </a:r>
          </a:p>
        </p:txBody>
      </p:sp>
    </p:spTree>
    <p:extLst>
      <p:ext uri="{BB962C8B-B14F-4D97-AF65-F5344CB8AC3E}">
        <p14:creationId xmlns:p14="http://schemas.microsoft.com/office/powerpoint/2010/main" val="68458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582" y="1316182"/>
            <a:ext cx="11028218" cy="48607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dirty="0" smtClean="0"/>
              <a:t>A main clause is part of a sentence that makes sense on its on .</a:t>
            </a:r>
          </a:p>
          <a:p>
            <a:pPr marL="0" indent="0">
              <a:buNone/>
            </a:pPr>
            <a:r>
              <a:rPr lang="en-GB" sz="2400" dirty="0" smtClean="0"/>
              <a:t>Example – </a:t>
            </a: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The Stone Age boy fell asleep.</a:t>
            </a:r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n-GB" sz="2400" dirty="0"/>
              <a:t> </a:t>
            </a:r>
            <a:r>
              <a:rPr lang="en-GB" sz="2400" dirty="0" smtClean="0"/>
              <a:t>                             Main clause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 smtClean="0"/>
              <a:t>A conjunction joins two clauses together to give the reader more information. </a:t>
            </a:r>
          </a:p>
          <a:p>
            <a:pPr marL="0" indent="0">
              <a:buNone/>
            </a:pPr>
            <a:r>
              <a:rPr lang="en-GB" sz="2400" dirty="0" smtClean="0"/>
              <a:t>Example </a:t>
            </a:r>
            <a:r>
              <a:rPr lang="en-GB" sz="2400" dirty="0" smtClean="0">
                <a:solidFill>
                  <a:srgbClr val="FF3399"/>
                </a:solidFill>
              </a:rPr>
              <a:t>-  </a:t>
            </a: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The Stone Age boy fell asleep</a:t>
            </a:r>
            <a:r>
              <a:rPr lang="en-GB" sz="2400" dirty="0"/>
              <a:t> </a:t>
            </a:r>
            <a:r>
              <a:rPr lang="en-GB" sz="2400" dirty="0" smtClean="0">
                <a:solidFill>
                  <a:srgbClr val="FF3399"/>
                </a:solidFill>
              </a:rPr>
              <a:t>even </a:t>
            </a:r>
            <a:r>
              <a:rPr lang="en-GB" sz="2400" dirty="0">
                <a:solidFill>
                  <a:srgbClr val="FF3399"/>
                </a:solidFill>
              </a:rPr>
              <a:t>though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it was 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cold.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rgbClr val="FF33CC"/>
                </a:solidFill>
              </a:rPr>
              <a:t>                                                                          Conjunction 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		</a:t>
            </a:r>
            <a:endParaRPr lang="en-GB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3278777" y="2142309"/>
            <a:ext cx="0" cy="58782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6217240" y="4880746"/>
            <a:ext cx="0" cy="58782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00088" y="285750"/>
            <a:ext cx="8515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What is a conjunction?</a:t>
            </a:r>
            <a:endParaRPr lang="en-GB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2061" y="5905399"/>
            <a:ext cx="1019317" cy="7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4640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257" y="222069"/>
            <a:ext cx="11262360" cy="933042"/>
          </a:xfrm>
        </p:spPr>
        <p:txBody>
          <a:bodyPr>
            <a:normAutofit fontScale="90000"/>
          </a:bodyPr>
          <a:lstStyle/>
          <a:p>
            <a:r>
              <a:rPr lang="en-GB" sz="3600" dirty="0" smtClean="0"/>
              <a:t>Today we will be looking at using conjunctions to write some sentences about The Stone Age boy 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257" y="1645919"/>
            <a:ext cx="11756572" cy="50161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u="sng" dirty="0" smtClean="0"/>
              <a:t>Example:</a:t>
            </a:r>
          </a:p>
          <a:p>
            <a:pPr marL="0" indent="0">
              <a:buNone/>
            </a:pPr>
            <a:r>
              <a:rPr lang="en-GB" sz="2400" dirty="0" smtClean="0"/>
              <a:t>The Stone Age boy went for a walk </a:t>
            </a:r>
            <a:r>
              <a:rPr lang="en-GB" sz="2400" dirty="0" smtClean="0">
                <a:solidFill>
                  <a:srgbClr val="FF66CC"/>
                </a:solidFill>
              </a:rPr>
              <a:t>although</a:t>
            </a:r>
            <a:r>
              <a:rPr lang="en-GB" sz="2400" dirty="0" smtClean="0"/>
              <a:t> he was tired. 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 smtClean="0"/>
              <a:t>                                               </a:t>
            </a:r>
            <a:r>
              <a:rPr lang="en-GB" sz="2400" dirty="0">
                <a:solidFill>
                  <a:srgbClr val="FF66CC"/>
                </a:solidFill>
              </a:rPr>
              <a:t> </a:t>
            </a:r>
            <a:r>
              <a:rPr lang="en-GB" sz="2400" dirty="0" smtClean="0">
                <a:solidFill>
                  <a:srgbClr val="FF66CC"/>
                </a:solidFill>
              </a:rPr>
              <a:t>             conjunction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 smtClean="0"/>
              <a:t>The boy got up and continued to explore </a:t>
            </a:r>
            <a:r>
              <a:rPr lang="en-GB" sz="2400" dirty="0" smtClean="0">
                <a:solidFill>
                  <a:srgbClr val="FF33CC"/>
                </a:solidFill>
              </a:rPr>
              <a:t>even though </a:t>
            </a:r>
            <a:r>
              <a:rPr lang="en-GB" sz="2400" dirty="0" smtClean="0"/>
              <a:t>he fell over and hurt himself. </a:t>
            </a: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n-GB" sz="2400" dirty="0">
                <a:solidFill>
                  <a:srgbClr val="FF66CC"/>
                </a:solidFill>
              </a:rPr>
              <a:t>				</a:t>
            </a:r>
            <a:r>
              <a:rPr lang="en-GB" sz="2400" dirty="0" smtClean="0">
                <a:solidFill>
                  <a:srgbClr val="FF66CC"/>
                </a:solidFill>
              </a:rPr>
              <a:t>                        conjunction</a:t>
            </a:r>
            <a:endParaRPr lang="en-GB" sz="2400" dirty="0" smtClean="0"/>
          </a:p>
          <a:p>
            <a:pPr marL="0" indent="0">
              <a:buNone/>
            </a:pPr>
            <a:endParaRPr lang="en-GB" sz="2400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238205" y="2439827"/>
            <a:ext cx="0" cy="58782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262143" y="4335302"/>
            <a:ext cx="0" cy="58782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2061" y="5905399"/>
            <a:ext cx="1019317" cy="7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736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629" y="365125"/>
            <a:ext cx="11223171" cy="1325563"/>
          </a:xfrm>
        </p:spPr>
        <p:txBody>
          <a:bodyPr>
            <a:normAutofit/>
          </a:bodyPr>
          <a:lstStyle/>
          <a:p>
            <a:r>
              <a:rPr lang="en-GB" dirty="0" smtClean="0"/>
              <a:t>Examples of different </a:t>
            </a:r>
            <a:r>
              <a:rPr lang="en-GB" dirty="0" smtClean="0"/>
              <a:t>conjunctions. 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4217" y="1724878"/>
            <a:ext cx="3696789" cy="4351338"/>
          </a:xfrm>
        </p:spPr>
        <p:txBody>
          <a:bodyPr/>
          <a:lstStyle/>
          <a:p>
            <a:r>
              <a:rPr lang="en-GB" dirty="0" smtClean="0"/>
              <a:t>Although </a:t>
            </a:r>
          </a:p>
          <a:p>
            <a:r>
              <a:rPr lang="en-GB" dirty="0" smtClean="0"/>
              <a:t>So that </a:t>
            </a:r>
          </a:p>
          <a:p>
            <a:r>
              <a:rPr lang="en-GB" dirty="0" smtClean="0"/>
              <a:t>Even though </a:t>
            </a:r>
          </a:p>
          <a:p>
            <a:r>
              <a:rPr lang="en-GB" dirty="0" smtClean="0"/>
              <a:t>As long as</a:t>
            </a:r>
          </a:p>
          <a:p>
            <a:r>
              <a:rPr lang="en-GB" dirty="0" smtClean="0"/>
              <a:t>Since </a:t>
            </a:r>
          </a:p>
          <a:p>
            <a:r>
              <a:rPr lang="en-GB" dirty="0" smtClean="0"/>
              <a:t>While </a:t>
            </a:r>
          </a:p>
          <a:p>
            <a:r>
              <a:rPr lang="en-GB" dirty="0" smtClean="0"/>
              <a:t>Until </a:t>
            </a:r>
          </a:p>
          <a:p>
            <a:r>
              <a:rPr lang="en-GB" dirty="0" smtClean="0"/>
              <a:t>Because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8530045" y="2103120"/>
            <a:ext cx="20900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Can you think of anymore?</a:t>
            </a:r>
            <a:endParaRPr lang="en-GB" sz="2800" dirty="0"/>
          </a:p>
        </p:txBody>
      </p:sp>
      <p:sp>
        <p:nvSpPr>
          <p:cNvPr id="5" name="Oval Callout 4"/>
          <p:cNvSpPr/>
          <p:nvPr/>
        </p:nvSpPr>
        <p:spPr>
          <a:xfrm>
            <a:off x="7959362" y="1450144"/>
            <a:ext cx="2860765" cy="2690948"/>
          </a:xfrm>
          <a:prstGeom prst="wedgeEllipseCallout">
            <a:avLst/>
          </a:prstGeom>
          <a:noFill/>
          <a:ln w="57150">
            <a:solidFill>
              <a:srgbClr val="CC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9615" t="7270"/>
          <a:stretch/>
        </p:blipFill>
        <p:spPr>
          <a:xfrm rot="561673">
            <a:off x="6294140" y="4053889"/>
            <a:ext cx="2068167" cy="22317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2061" y="5905399"/>
            <a:ext cx="1019317" cy="7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6737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679450"/>
            <a:ext cx="11791950" cy="132556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Lets think about the end of the Stone Age boy. Imagine the boy fell down the hole and didn’t end up back at home. What could have happened instead?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987" y="2566987"/>
            <a:ext cx="4876800" cy="3505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2061" y="5905399"/>
            <a:ext cx="1019317" cy="7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9659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Here are some of my </a:t>
            </a:r>
            <a:r>
              <a:rPr lang="en-GB" dirty="0" smtClean="0"/>
              <a:t>ideas: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He woke up still in the Stone </a:t>
            </a:r>
            <a:r>
              <a:rPr lang="en-GB" dirty="0" smtClean="0"/>
              <a:t>Age.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Om went back to his time with </a:t>
            </a:r>
            <a:r>
              <a:rPr lang="en-GB" dirty="0" smtClean="0"/>
              <a:t>him.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He woke up in Ancient </a:t>
            </a:r>
            <a:r>
              <a:rPr lang="en-GB" dirty="0" smtClean="0"/>
              <a:t>Egypt.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He ended up in </a:t>
            </a:r>
            <a:r>
              <a:rPr lang="en-GB" dirty="0" smtClean="0"/>
              <a:t>space.</a:t>
            </a:r>
            <a:endParaRPr lang="en-GB" dirty="0" smtClean="0"/>
          </a:p>
          <a:p>
            <a:endParaRPr lang="en-GB" dirty="0"/>
          </a:p>
          <a:p>
            <a:pPr marL="0" indent="0">
              <a:buNone/>
            </a:pPr>
            <a:r>
              <a:rPr lang="en-GB" dirty="0" smtClean="0"/>
              <a:t>What ideas did you get?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2061" y="5933975"/>
            <a:ext cx="1019317" cy="7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0243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88" y="365125"/>
            <a:ext cx="12063412" cy="1325563"/>
          </a:xfrm>
        </p:spPr>
        <p:txBody>
          <a:bodyPr>
            <a:noAutofit/>
          </a:bodyPr>
          <a:lstStyle/>
          <a:p>
            <a:r>
              <a:rPr lang="en-GB" sz="3200" dirty="0" smtClean="0"/>
              <a:t>Imagine the Stone Age boy woke up back at home but he was with Om as well. Using conjunctions, I’m going to write some sentences about what could have </a:t>
            </a:r>
            <a:r>
              <a:rPr lang="en-GB" sz="3200" dirty="0" smtClean="0"/>
              <a:t>happened.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588" y="1825625"/>
            <a:ext cx="11225212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Om </a:t>
            </a:r>
            <a:r>
              <a:rPr lang="en-GB" dirty="0" smtClean="0"/>
              <a:t>was excited to see the Stone Age boy’s home </a:t>
            </a:r>
            <a:r>
              <a:rPr lang="en-GB" dirty="0" smtClean="0">
                <a:solidFill>
                  <a:srgbClr val="FF66CC"/>
                </a:solidFill>
              </a:rPr>
              <a:t>although</a:t>
            </a:r>
            <a:r>
              <a:rPr lang="en-GB" dirty="0" smtClean="0"/>
              <a:t> </a:t>
            </a:r>
            <a:r>
              <a:rPr lang="en-GB" dirty="0"/>
              <a:t>she </a:t>
            </a:r>
            <a:r>
              <a:rPr lang="en-GB" dirty="0" smtClean="0"/>
              <a:t>wasn’t sure what to expect.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Om ran off to chase a deer </a:t>
            </a:r>
            <a:r>
              <a:rPr lang="en-GB" dirty="0" smtClean="0">
                <a:solidFill>
                  <a:srgbClr val="FF66CC"/>
                </a:solidFill>
              </a:rPr>
              <a:t>while</a:t>
            </a:r>
            <a:r>
              <a:rPr lang="en-GB" dirty="0" smtClean="0"/>
              <a:t> </a:t>
            </a:r>
            <a:r>
              <a:rPr lang="en-GB" dirty="0"/>
              <a:t>the boy was </a:t>
            </a:r>
            <a:r>
              <a:rPr lang="en-GB" dirty="0" smtClean="0"/>
              <a:t>eating</a:t>
            </a:r>
            <a:r>
              <a:rPr lang="en-GB" dirty="0"/>
              <a:t>.</a:t>
            </a:r>
            <a:endParaRPr lang="en-GB" dirty="0" smtClean="0"/>
          </a:p>
          <a:p>
            <a:pPr>
              <a:buFontTx/>
              <a:buChar char="-"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Om didn’t know how to speak to other people </a:t>
            </a:r>
            <a:r>
              <a:rPr lang="en-GB" dirty="0" smtClean="0">
                <a:solidFill>
                  <a:srgbClr val="FF66CC"/>
                </a:solidFill>
              </a:rPr>
              <a:t>since</a:t>
            </a:r>
            <a:r>
              <a:rPr lang="en-GB" dirty="0" smtClean="0"/>
              <a:t> she </a:t>
            </a:r>
            <a:r>
              <a:rPr lang="en-GB" dirty="0"/>
              <a:t>was from the Stone </a:t>
            </a:r>
            <a:r>
              <a:rPr lang="en-GB" dirty="0" smtClean="0"/>
              <a:t>Age.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Notice how I have used a conjunction to join two of my ideas together. 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2061" y="5948263"/>
            <a:ext cx="1019317" cy="7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1004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8" y="365126"/>
            <a:ext cx="11758612" cy="935038"/>
          </a:xfrm>
        </p:spPr>
        <p:txBody>
          <a:bodyPr>
            <a:normAutofit/>
          </a:bodyPr>
          <a:lstStyle/>
          <a:p>
            <a:r>
              <a:rPr lang="en-GB" sz="3600" dirty="0" smtClean="0"/>
              <a:t>Complete the sentences using a subordinating </a:t>
            </a:r>
            <a:r>
              <a:rPr lang="en-GB" sz="3600" dirty="0" smtClean="0"/>
              <a:t>conjunction. 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1414462"/>
            <a:ext cx="11944350" cy="51149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Om didn’t have anything to eat ___________ she was hungry. </a:t>
            </a: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The boy said he would take Om to meet his friends ______________ she acted normal.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Om attacked a wild rabbit _____________ she wasn’t  in the Stone Age anymore.</a:t>
            </a:r>
          </a:p>
          <a:p>
            <a:pPr marL="0" indent="0">
              <a:buNone/>
            </a:pPr>
            <a:endParaRPr lang="en-GB" u="sng" dirty="0"/>
          </a:p>
          <a:p>
            <a:pPr marL="0" indent="0">
              <a:buNone/>
            </a:pPr>
            <a:r>
              <a:rPr lang="en-GB" u="sng" dirty="0" smtClean="0"/>
              <a:t>Conjunctions to use:</a:t>
            </a:r>
          </a:p>
          <a:p>
            <a:pPr marL="0" indent="0">
              <a:buNone/>
            </a:pPr>
            <a:r>
              <a:rPr lang="en-GB" dirty="0" smtClean="0"/>
              <a:t>although, so that, even though, as </a:t>
            </a:r>
            <a:r>
              <a:rPr lang="en-GB" dirty="0"/>
              <a:t>long </a:t>
            </a:r>
            <a:r>
              <a:rPr lang="en-GB" dirty="0" smtClean="0"/>
              <a:t>as, since, while, until, because </a:t>
            </a:r>
            <a:endParaRPr lang="en-GB" dirty="0"/>
          </a:p>
          <a:p>
            <a:pPr marL="0" indent="0">
              <a:buNone/>
            </a:pP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2762" y="5974942"/>
            <a:ext cx="905001" cy="64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468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175" y="379412"/>
            <a:ext cx="12192000" cy="1325563"/>
          </a:xfrm>
        </p:spPr>
        <p:txBody>
          <a:bodyPr>
            <a:noAutofit/>
          </a:bodyPr>
          <a:lstStyle/>
          <a:p>
            <a:r>
              <a:rPr lang="en-GB" sz="3200" dirty="0" smtClean="0"/>
              <a:t>Write six sentences of your own about something that could have happened after the children fell down the hole using a subordinating conjunction. 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3325" y="2139950"/>
            <a:ext cx="1112764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1. When Om and the boy woke up they knew they weren’t in the Stone Age anymore _____________everything looked different. </a:t>
            </a:r>
          </a:p>
          <a:p>
            <a:pPr marL="0" indent="0">
              <a:buNone/>
            </a:pPr>
            <a:r>
              <a:rPr lang="en-GB" dirty="0" smtClean="0"/>
              <a:t>2. The girl ran towards a deer </a:t>
            </a:r>
            <a:r>
              <a:rPr lang="en-GB" dirty="0"/>
              <a:t>_____________ </a:t>
            </a:r>
            <a:r>
              <a:rPr lang="en-GB" dirty="0" smtClean="0"/>
              <a:t> she wasn’t allowed to hunt them anymore. </a:t>
            </a:r>
            <a:endParaRPr lang="en-GB" dirty="0"/>
          </a:p>
          <a:p>
            <a:pPr marL="0" indent="0">
              <a:buNone/>
            </a:pPr>
            <a:r>
              <a:rPr lang="en-GB" dirty="0" smtClean="0"/>
              <a:t>3. The boys parents were scared of Om ____________________________.</a:t>
            </a:r>
          </a:p>
          <a:p>
            <a:pPr marL="0" indent="0">
              <a:buNone/>
            </a:pPr>
            <a:r>
              <a:rPr lang="en-GB" dirty="0" smtClean="0"/>
              <a:t>4. ___________________________________________________________</a:t>
            </a:r>
          </a:p>
          <a:p>
            <a:pPr marL="0" indent="0">
              <a:buNone/>
            </a:pPr>
            <a:r>
              <a:rPr lang="en-GB" dirty="0" smtClean="0"/>
              <a:t>5. ___________________________________________________________</a:t>
            </a:r>
          </a:p>
          <a:p>
            <a:pPr marL="0" indent="0">
              <a:buNone/>
            </a:pPr>
            <a:r>
              <a:rPr lang="en-GB" dirty="0" smtClean="0"/>
              <a:t>6. ___________________________________________________________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2647" y="5992768"/>
            <a:ext cx="847843" cy="6382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8457" y="5850235"/>
            <a:ext cx="8138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 smtClean="0"/>
              <a:t>Word list suggestions</a:t>
            </a:r>
            <a:r>
              <a:rPr lang="en-GB" dirty="0" smtClean="0"/>
              <a:t> </a:t>
            </a:r>
          </a:p>
          <a:p>
            <a:r>
              <a:rPr lang="en-GB" dirty="0" smtClean="0"/>
              <a:t>Although, So that, Even though, As </a:t>
            </a:r>
            <a:r>
              <a:rPr lang="en-GB" dirty="0"/>
              <a:t>long </a:t>
            </a:r>
            <a:r>
              <a:rPr lang="en-GB" dirty="0" smtClean="0"/>
              <a:t>as, Since, While, Until 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2921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50D494-36E0-4CAA-BDF2-DF4F969B893B}"/>
              </a:ext>
            </a:extLst>
          </p:cNvPr>
          <p:cNvSpPr/>
          <p:nvPr/>
        </p:nvSpPr>
        <p:spPr>
          <a:xfrm>
            <a:off x="189471" y="5858142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6EC816-606F-4CDF-83B9-8B00337F4F5F}"/>
              </a:ext>
            </a:extLst>
          </p:cNvPr>
          <p:cNvSpPr txBox="1"/>
          <p:nvPr/>
        </p:nvSpPr>
        <p:spPr>
          <a:xfrm>
            <a:off x="864066" y="5986095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Subject</a:t>
            </a:r>
            <a:r>
              <a:rPr lang="en-GB" dirty="0"/>
              <a:t>: </a:t>
            </a:r>
            <a:r>
              <a:rPr lang="en-GB" sz="2400" dirty="0"/>
              <a:t>English 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F00CD2-479E-4C56-91BA-A1E727661121}"/>
              </a:ext>
            </a:extLst>
          </p:cNvPr>
          <p:cNvSpPr/>
          <p:nvPr/>
        </p:nvSpPr>
        <p:spPr>
          <a:xfrm>
            <a:off x="189471" y="117047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FBEB69-A9BA-4EB5-B669-DDFA76D48D5E}"/>
              </a:ext>
            </a:extLst>
          </p:cNvPr>
          <p:cNvSpPr txBox="1"/>
          <p:nvPr/>
        </p:nvSpPr>
        <p:spPr>
          <a:xfrm>
            <a:off x="273361" y="174767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Monday 8</a:t>
            </a:r>
            <a:r>
              <a:rPr lang="en-GB" sz="3200" baseline="30000" dirty="0" smtClean="0"/>
              <a:t>th</a:t>
            </a:r>
            <a:r>
              <a:rPr lang="en-GB" sz="3200" dirty="0" smtClean="0"/>
              <a:t> February 2021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C8183C-BAA0-4C94-A4F0-AFCA7679A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93" y="1680352"/>
            <a:ext cx="2219325" cy="11049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21B0E8B-34D4-4ABF-AA83-725EE25D968F}"/>
              </a:ext>
            </a:extLst>
          </p:cNvPr>
          <p:cNvSpPr/>
          <p:nvPr/>
        </p:nvSpPr>
        <p:spPr>
          <a:xfrm>
            <a:off x="569871" y="2788274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59A686-26E2-40E6-A962-30D462E7E297}"/>
              </a:ext>
            </a:extLst>
          </p:cNvPr>
          <p:cNvSpPr txBox="1"/>
          <p:nvPr/>
        </p:nvSpPr>
        <p:spPr>
          <a:xfrm>
            <a:off x="635485" y="2785252"/>
            <a:ext cx="104295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L.O </a:t>
            </a:r>
            <a:r>
              <a:rPr lang="en-GB" sz="4000" dirty="0"/>
              <a:t>To be able </a:t>
            </a:r>
            <a:r>
              <a:rPr lang="en-GB" sz="4000" dirty="0" smtClean="0"/>
              <a:t>to answer questions based on a text</a:t>
            </a:r>
            <a:endParaRPr lang="en-GB" sz="4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E784D4E-1643-4C19-881C-458674B55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197" y="5915432"/>
            <a:ext cx="834561" cy="640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384053-BE67-4253-98E6-4691BA8BA0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03" y="5922732"/>
            <a:ext cx="588390" cy="5883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4727" y="201739"/>
            <a:ext cx="1085208" cy="111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96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End of lesson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6851" y="1881780"/>
            <a:ext cx="6558298" cy="394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215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50D494-36E0-4CAA-BDF2-DF4F969B893B}"/>
              </a:ext>
            </a:extLst>
          </p:cNvPr>
          <p:cNvSpPr/>
          <p:nvPr/>
        </p:nvSpPr>
        <p:spPr>
          <a:xfrm>
            <a:off x="189471" y="5858142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6EC816-606F-4CDF-83B9-8B00337F4F5F}"/>
              </a:ext>
            </a:extLst>
          </p:cNvPr>
          <p:cNvSpPr txBox="1"/>
          <p:nvPr/>
        </p:nvSpPr>
        <p:spPr>
          <a:xfrm>
            <a:off x="864066" y="5986095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Subject</a:t>
            </a:r>
            <a:r>
              <a:rPr lang="en-GB" dirty="0"/>
              <a:t>: </a:t>
            </a:r>
            <a:r>
              <a:rPr lang="en-GB" sz="2400" dirty="0"/>
              <a:t>English 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F00CD2-479E-4C56-91BA-A1E727661121}"/>
              </a:ext>
            </a:extLst>
          </p:cNvPr>
          <p:cNvSpPr/>
          <p:nvPr/>
        </p:nvSpPr>
        <p:spPr>
          <a:xfrm>
            <a:off x="189471" y="117047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FBEB69-A9BA-4EB5-B669-DDFA76D48D5E}"/>
              </a:ext>
            </a:extLst>
          </p:cNvPr>
          <p:cNvSpPr txBox="1"/>
          <p:nvPr/>
        </p:nvSpPr>
        <p:spPr>
          <a:xfrm>
            <a:off x="273361" y="174767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Thursday 11</a:t>
            </a:r>
            <a:r>
              <a:rPr lang="en-GB" sz="3200" baseline="30000" dirty="0" smtClean="0"/>
              <a:t>th</a:t>
            </a:r>
            <a:r>
              <a:rPr lang="en-GB" sz="3200" dirty="0" smtClean="0"/>
              <a:t> February 2021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C8183C-BAA0-4C94-A4F0-AFCA7679A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871" y="1683374"/>
            <a:ext cx="2219325" cy="11049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21B0E8B-34D4-4ABF-AA83-725EE25D968F}"/>
              </a:ext>
            </a:extLst>
          </p:cNvPr>
          <p:cNvSpPr/>
          <p:nvPr/>
        </p:nvSpPr>
        <p:spPr>
          <a:xfrm>
            <a:off x="569871" y="2788274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59A686-26E2-40E6-A962-30D462E7E297}"/>
              </a:ext>
            </a:extLst>
          </p:cNvPr>
          <p:cNvSpPr txBox="1"/>
          <p:nvPr/>
        </p:nvSpPr>
        <p:spPr>
          <a:xfrm>
            <a:off x="661401" y="3031651"/>
            <a:ext cx="104295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L.O </a:t>
            </a:r>
            <a:r>
              <a:rPr lang="en-GB" sz="4000" dirty="0"/>
              <a:t>To </a:t>
            </a:r>
            <a:r>
              <a:rPr lang="en-GB" sz="4000" dirty="0" smtClean="0"/>
              <a:t>be able to punctuate and write direct speech </a:t>
            </a:r>
            <a:endParaRPr lang="en-GB" sz="4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E784D4E-1643-4C19-881C-458674B55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197" y="5915432"/>
            <a:ext cx="834561" cy="640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384053-BE67-4253-98E6-4691BA8BA0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03" y="5922732"/>
            <a:ext cx="588390" cy="5883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4727" y="201739"/>
            <a:ext cx="1085208" cy="111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3655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59A686-26E2-40E6-A962-30D462E7E297}"/>
              </a:ext>
            </a:extLst>
          </p:cNvPr>
          <p:cNvSpPr txBox="1"/>
          <p:nvPr/>
        </p:nvSpPr>
        <p:spPr>
          <a:xfrm>
            <a:off x="304350" y="126600"/>
            <a:ext cx="104295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u="sng" dirty="0" smtClean="0"/>
              <a:t>Wednesday 10</a:t>
            </a:r>
            <a:r>
              <a:rPr lang="en-GB" sz="2800" u="sng" baseline="30000" dirty="0" smtClean="0"/>
              <a:t>th</a:t>
            </a:r>
            <a:r>
              <a:rPr lang="en-GB" sz="2800" u="sng" dirty="0" smtClean="0"/>
              <a:t> February 2021</a:t>
            </a:r>
          </a:p>
          <a:p>
            <a:r>
              <a:rPr lang="en-GB" sz="2800" u="sng" dirty="0" smtClean="0"/>
              <a:t>L.O </a:t>
            </a:r>
            <a:r>
              <a:rPr lang="en-GB" sz="2800" u="sng" dirty="0"/>
              <a:t>To </a:t>
            </a:r>
            <a:r>
              <a:rPr lang="en-GB" sz="2800" u="sng" dirty="0" smtClean="0"/>
              <a:t>be able to spell words from the Y3/4 word list  </a:t>
            </a:r>
            <a:endParaRPr lang="en-GB" sz="2800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644" y="1080707"/>
            <a:ext cx="4029637" cy="50394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790" y="1080707"/>
            <a:ext cx="3848637" cy="495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6655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64320" y="100310"/>
            <a:ext cx="6482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Pre-recorded Teaching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62" y="3318918"/>
            <a:ext cx="4098916" cy="22247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23950" y="1201783"/>
            <a:ext cx="99533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ysClr val="windowText" lastClr="000000"/>
                </a:solidFill>
              </a:rPr>
              <a:t>Access the online teaching video below that will support you to complete the work in this lesson. This video will act as a support but all of the work can still be successfully understood &amp; completed using paper-based versions of this pack. If you need further support to understand / complete work then please contact school via e-mail or telephone.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9" name="Rectangle 8">
            <a:hlinkClick r:id="rId3"/>
          </p:cNvPr>
          <p:cNvSpPr/>
          <p:nvPr/>
        </p:nvSpPr>
        <p:spPr>
          <a:xfrm>
            <a:off x="6217920" y="3779520"/>
            <a:ext cx="4415246" cy="141078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Play Video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404526" y="5720733"/>
            <a:ext cx="1120877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You can also copy and paste this link if you would prefer: https://teachers.thenational.academy/lessons/punctuating-speech-correctly-crwp6c?from_query=direct+speech</a:t>
            </a:r>
            <a:endParaRPr lang="en-GB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255550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0826"/>
            <a:ext cx="5334000" cy="1035050"/>
          </a:xfrm>
        </p:spPr>
        <p:txBody>
          <a:bodyPr/>
          <a:lstStyle/>
          <a:p>
            <a:r>
              <a:rPr lang="en-GB" dirty="0" smtClean="0"/>
              <a:t>What is direct speech?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162" y="1285876"/>
            <a:ext cx="7858125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600" dirty="0" smtClean="0"/>
              <a:t>Direct speech is all the words that are spoken by the character.</a:t>
            </a:r>
          </a:p>
          <a:p>
            <a:pPr marL="0" indent="0">
              <a:buNone/>
            </a:pPr>
            <a:r>
              <a:rPr lang="en-GB" sz="1600" u="sng" dirty="0" smtClean="0"/>
              <a:t>Example</a:t>
            </a:r>
          </a:p>
          <a:p>
            <a:pPr marL="0" indent="0">
              <a:buNone/>
            </a:pPr>
            <a:endParaRPr lang="en-GB" sz="1600" dirty="0"/>
          </a:p>
          <a:p>
            <a:r>
              <a:rPr lang="en-GB" sz="1600" dirty="0" smtClean="0"/>
              <a:t>“I’m scared of all these cars,” said </a:t>
            </a:r>
            <a:r>
              <a:rPr lang="en-GB" sz="1600" dirty="0" err="1" smtClean="0"/>
              <a:t>Om.</a:t>
            </a:r>
            <a:r>
              <a:rPr lang="en-GB" sz="1600" dirty="0" smtClean="0"/>
              <a:t> </a:t>
            </a:r>
            <a:endParaRPr lang="en-GB" sz="1600" dirty="0"/>
          </a:p>
          <a:p>
            <a:pPr marL="0" indent="0">
              <a:buNone/>
            </a:pPr>
            <a:endParaRPr lang="en-GB" sz="1600" dirty="0"/>
          </a:p>
          <a:p>
            <a:r>
              <a:rPr lang="en-GB" sz="1600" dirty="0" smtClean="0"/>
              <a:t>“Don’t be afraid, I’ll take care of you,’’ the </a:t>
            </a:r>
            <a:r>
              <a:rPr lang="en-GB" sz="1600" dirty="0"/>
              <a:t>boy </a:t>
            </a:r>
            <a:r>
              <a:rPr lang="en-GB" sz="1600" dirty="0" smtClean="0"/>
              <a:t>replied</a:t>
            </a:r>
            <a:r>
              <a:rPr lang="en-GB" sz="1600" dirty="0"/>
              <a:t>.</a:t>
            </a:r>
          </a:p>
          <a:p>
            <a:endParaRPr lang="en-GB" sz="1600" dirty="0"/>
          </a:p>
          <a:p>
            <a:r>
              <a:rPr lang="en-GB" sz="1600" b="1" u="sng" dirty="0"/>
              <a:t>Remember </a:t>
            </a:r>
          </a:p>
          <a:p>
            <a:endParaRPr lang="en-GB" sz="1600" b="1" u="sng" dirty="0"/>
          </a:p>
          <a:p>
            <a:r>
              <a:rPr lang="en-GB" sz="1600" dirty="0"/>
              <a:t>Inverted commas (speech marks) go around the part that has been spoken. </a:t>
            </a:r>
          </a:p>
          <a:p>
            <a:endParaRPr lang="en-GB" sz="1600" dirty="0"/>
          </a:p>
          <a:p>
            <a:r>
              <a:rPr lang="en-GB" sz="1600" dirty="0"/>
              <a:t>Punctuation ? ! , goes inside the inverted commas</a:t>
            </a:r>
            <a:r>
              <a:rPr lang="en-GB" sz="1600" dirty="0" smtClean="0"/>
              <a:t>.  </a:t>
            </a:r>
            <a:endParaRPr lang="en-GB" sz="1600" dirty="0"/>
          </a:p>
          <a:p>
            <a:endParaRPr lang="en-GB" sz="1600" dirty="0"/>
          </a:p>
          <a:p>
            <a:r>
              <a:rPr lang="en-GB" sz="1600" dirty="0"/>
              <a:t>Who is speaking can </a:t>
            </a:r>
            <a:r>
              <a:rPr lang="en-GB" sz="1600" dirty="0" smtClean="0"/>
              <a:t>go before </a:t>
            </a:r>
            <a:r>
              <a:rPr lang="en-GB" sz="1600" dirty="0"/>
              <a:t>or after the speech. </a:t>
            </a:r>
          </a:p>
          <a:p>
            <a:pPr marL="0" indent="0">
              <a:buNone/>
            </a:pPr>
            <a:r>
              <a:rPr lang="en-GB" sz="1600" dirty="0" smtClean="0"/>
              <a:t>.</a:t>
            </a:r>
            <a:endParaRPr lang="en-GB" sz="1600" dirty="0"/>
          </a:p>
        </p:txBody>
      </p:sp>
      <p:pic>
        <p:nvPicPr>
          <p:cNvPr id="4" name="Picture 2" descr="\\ljs-sr-001\clairecoleman$\My Pictures\stone age boy\IMG_00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6" t="1049" r="27101" b="74592"/>
          <a:stretch/>
        </p:blipFill>
        <p:spPr bwMode="auto">
          <a:xfrm>
            <a:off x="6295868" y="528639"/>
            <a:ext cx="5434170" cy="354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398" y="5564827"/>
            <a:ext cx="3459962" cy="91140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8869680" y="4598126"/>
            <a:ext cx="21814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Remember speech always starts with a capital letter! </a:t>
            </a:r>
            <a:endParaRPr lang="en-GB" dirty="0"/>
          </a:p>
        </p:txBody>
      </p:sp>
      <p:sp>
        <p:nvSpPr>
          <p:cNvPr id="8" name="Oval Callout 7"/>
          <p:cNvSpPr/>
          <p:nvPr/>
        </p:nvSpPr>
        <p:spPr>
          <a:xfrm>
            <a:off x="8595360" y="4232366"/>
            <a:ext cx="2455817" cy="1554480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2061" y="5905399"/>
            <a:ext cx="1019317" cy="7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736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</a:rPr>
              <a:t>“</a:t>
            </a:r>
            <a:r>
              <a:rPr lang="en-GB" dirty="0" smtClean="0"/>
              <a:t>In this era, we use a knife and fork to eat</a:t>
            </a:r>
            <a:r>
              <a:rPr lang="en-GB" dirty="0" smtClean="0">
                <a:solidFill>
                  <a:srgbClr val="FF0000"/>
                </a:solidFill>
              </a:rPr>
              <a:t>,’’ </a:t>
            </a:r>
            <a:r>
              <a:rPr lang="en-GB" dirty="0" smtClean="0"/>
              <a:t>replied the boy. </a:t>
            </a:r>
            <a:endParaRPr lang="en-GB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</a:rPr>
              <a:t>“</a:t>
            </a:r>
            <a:r>
              <a:rPr lang="en-GB" dirty="0" smtClean="0"/>
              <a:t>But why</a:t>
            </a:r>
            <a:r>
              <a:rPr lang="en-GB" dirty="0" smtClean="0">
                <a:solidFill>
                  <a:srgbClr val="FF0000"/>
                </a:solidFill>
              </a:rPr>
              <a:t>?’’</a:t>
            </a:r>
            <a:r>
              <a:rPr lang="en-GB" dirty="0" smtClean="0"/>
              <a:t> Asked </a:t>
            </a:r>
            <a:r>
              <a:rPr lang="en-GB" dirty="0" err="1" smtClean="0"/>
              <a:t>Om.</a:t>
            </a:r>
            <a:r>
              <a:rPr lang="en-GB" dirty="0" smtClean="0"/>
              <a:t>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The spoken words have inverted commas round them and the punctuation is inside of the inverted commas.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2061" y="5891111"/>
            <a:ext cx="1019317" cy="7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322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2683" y="6043461"/>
            <a:ext cx="1019317" cy="724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66" t="18867" r="61776" b="11767"/>
          <a:stretch/>
        </p:blipFill>
        <p:spPr>
          <a:xfrm rot="1523176">
            <a:off x="11200057" y="2277359"/>
            <a:ext cx="679737" cy="9446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174" y="365125"/>
            <a:ext cx="11934825" cy="1325563"/>
          </a:xfrm>
        </p:spPr>
        <p:txBody>
          <a:bodyPr>
            <a:normAutofit/>
          </a:bodyPr>
          <a:lstStyle/>
          <a:p>
            <a:r>
              <a:rPr lang="en-GB" dirty="0" smtClean="0"/>
              <a:t>Always remember when you are writing a conversation you need a new line for a new speaker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975" y="1854883"/>
            <a:ext cx="10515600" cy="4732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u="sng" dirty="0" smtClean="0"/>
              <a:t>Correct example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</a:rPr>
              <a:t>“ </a:t>
            </a:r>
            <a:r>
              <a:rPr lang="en-GB" dirty="0" smtClean="0"/>
              <a:t>We don’t need to make a fire to keep warm in the house Om, we have heating</a:t>
            </a:r>
            <a:r>
              <a:rPr lang="en-GB" dirty="0" smtClean="0">
                <a:solidFill>
                  <a:srgbClr val="FF0000"/>
                </a:solidFill>
              </a:rPr>
              <a:t>,’’ </a:t>
            </a:r>
            <a:r>
              <a:rPr lang="en-GB" dirty="0" smtClean="0"/>
              <a:t>said the </a:t>
            </a:r>
            <a:r>
              <a:rPr lang="en-GB" dirty="0"/>
              <a:t>boy. 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</a:rPr>
              <a:t>“</a:t>
            </a:r>
            <a:r>
              <a:rPr lang="en-GB" dirty="0" smtClean="0"/>
              <a:t>What does heating mean</a:t>
            </a:r>
            <a:r>
              <a:rPr lang="en-GB" dirty="0" smtClean="0">
                <a:solidFill>
                  <a:srgbClr val="FF0000"/>
                </a:solidFill>
              </a:rPr>
              <a:t>?’’</a:t>
            </a:r>
            <a:r>
              <a:rPr lang="en-GB" dirty="0" smtClean="0"/>
              <a:t> </a:t>
            </a:r>
            <a:r>
              <a:rPr lang="en-GB" dirty="0"/>
              <a:t>Asked </a:t>
            </a:r>
            <a:r>
              <a:rPr lang="en-GB" dirty="0" err="1"/>
              <a:t>Om.</a:t>
            </a:r>
            <a:r>
              <a:rPr lang="en-GB" dirty="0"/>
              <a:t> </a:t>
            </a:r>
          </a:p>
          <a:p>
            <a:pPr marL="0" indent="0">
              <a:buNone/>
            </a:pPr>
            <a:endParaRPr lang="en-GB" u="sng" dirty="0" smtClean="0"/>
          </a:p>
          <a:p>
            <a:pPr marL="0" indent="0">
              <a:buNone/>
            </a:pPr>
            <a:r>
              <a:rPr lang="en-GB" u="sng" dirty="0" smtClean="0"/>
              <a:t>Incorrect example</a:t>
            </a:r>
            <a:endParaRPr lang="en-GB" u="sng" dirty="0"/>
          </a:p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</a:rPr>
              <a:t>“</a:t>
            </a:r>
            <a:r>
              <a:rPr lang="en-GB" dirty="0" smtClean="0"/>
              <a:t>We </a:t>
            </a:r>
            <a:r>
              <a:rPr lang="en-GB" dirty="0"/>
              <a:t>don’t need to make a fire to keep warm in the house Om, we have heating</a:t>
            </a:r>
            <a:r>
              <a:rPr lang="en-GB" dirty="0">
                <a:solidFill>
                  <a:srgbClr val="FF0000"/>
                </a:solidFill>
              </a:rPr>
              <a:t>,’’ </a:t>
            </a:r>
            <a:r>
              <a:rPr lang="en-GB" dirty="0"/>
              <a:t>said the boy. </a:t>
            </a:r>
            <a:r>
              <a:rPr lang="en-GB" dirty="0" smtClean="0">
                <a:solidFill>
                  <a:srgbClr val="FF0000"/>
                </a:solidFill>
              </a:rPr>
              <a:t>“</a:t>
            </a:r>
            <a:r>
              <a:rPr lang="en-GB" dirty="0" smtClean="0"/>
              <a:t>What </a:t>
            </a:r>
            <a:r>
              <a:rPr lang="en-GB" dirty="0"/>
              <a:t>does heating mean</a:t>
            </a:r>
            <a:r>
              <a:rPr lang="en-GB" dirty="0" smtClean="0">
                <a:solidFill>
                  <a:srgbClr val="FF0000"/>
                </a:solidFill>
              </a:rPr>
              <a:t>?”</a:t>
            </a:r>
            <a:r>
              <a:rPr lang="en-GB" dirty="0" smtClean="0"/>
              <a:t> </a:t>
            </a:r>
            <a:r>
              <a:rPr lang="en-GB" dirty="0"/>
              <a:t>Asked </a:t>
            </a:r>
            <a:r>
              <a:rPr lang="en-GB" dirty="0" err="1"/>
              <a:t>Om</a:t>
            </a:r>
            <a:r>
              <a:rPr lang="en-GB" dirty="0" err="1" smtClean="0"/>
              <a:t>.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 </a:t>
            </a:r>
            <a:endParaRPr lang="en-GB" u="sng" dirty="0"/>
          </a:p>
        </p:txBody>
      </p:sp>
      <p:sp>
        <p:nvSpPr>
          <p:cNvPr id="4" name="Rectangle 3"/>
          <p:cNvSpPr/>
          <p:nvPr/>
        </p:nvSpPr>
        <p:spPr>
          <a:xfrm>
            <a:off x="328650" y="1865312"/>
            <a:ext cx="10572925" cy="196056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0569" t="16931" r="2463" b="13704"/>
          <a:stretch/>
        </p:blipFill>
        <p:spPr>
          <a:xfrm>
            <a:off x="11032506" y="4602701"/>
            <a:ext cx="768969" cy="8659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7174" y="4345792"/>
            <a:ext cx="10644401" cy="1277937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257174" y="5928409"/>
            <a:ext cx="115443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This is incorrect because Om is a new speaker so her speech should be on a new </a:t>
            </a:r>
            <a:r>
              <a:rPr lang="en-GB" sz="2800" dirty="0" smtClean="0">
                <a:solidFill>
                  <a:srgbClr val="FF0000"/>
                </a:solidFill>
              </a:rPr>
              <a:t>line.</a:t>
            </a:r>
            <a:endParaRPr lang="en-GB" sz="2800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486150" y="5530390"/>
            <a:ext cx="2290762" cy="5846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09336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63" y="365125"/>
            <a:ext cx="11196637" cy="1325563"/>
          </a:xfrm>
        </p:spPr>
        <p:txBody>
          <a:bodyPr>
            <a:normAutofit/>
          </a:bodyPr>
          <a:lstStyle/>
          <a:p>
            <a:r>
              <a:rPr lang="en-GB" sz="4000" dirty="0" smtClean="0"/>
              <a:t>Put the inverted commas around the words that have been </a:t>
            </a:r>
            <a:r>
              <a:rPr lang="en-GB" sz="4000" dirty="0" smtClean="0"/>
              <a:t>spoken.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775" y="1825625"/>
            <a:ext cx="10868025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Why aren’t we allowed to kill animals in the street</a:t>
            </a:r>
            <a:r>
              <a:rPr lang="en-GB" dirty="0"/>
              <a:t>? Om </a:t>
            </a:r>
            <a:r>
              <a:rPr lang="en-GB" dirty="0" smtClean="0"/>
              <a:t>asked</a:t>
            </a:r>
            <a:r>
              <a:rPr lang="en-GB" dirty="0"/>
              <a:t>.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We aren’t allowed because you buy food from the shops in this era, said the boy.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Ok, so will you show me around your strange village, asked </a:t>
            </a:r>
            <a:r>
              <a:rPr lang="en-GB" dirty="0" err="1" smtClean="0"/>
              <a:t>Om.</a:t>
            </a:r>
            <a:r>
              <a:rPr lang="en-GB" dirty="0" smtClean="0"/>
              <a:t>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Yes Om but be careful of the cars, they are very dangerous, explained the boy.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2762" y="5988005"/>
            <a:ext cx="905001" cy="64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5187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Finish the conversation with four sentences of your own.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Think about what Om and the boy would talk about if she was in his era and not the Stone </a:t>
            </a:r>
            <a:r>
              <a:rPr lang="en-GB" dirty="0" smtClean="0"/>
              <a:t>Age.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2647" y="5992768"/>
            <a:ext cx="847843" cy="638264"/>
          </a:xfrm>
          <a:prstGeom prst="rect">
            <a:avLst/>
          </a:prstGeom>
        </p:spPr>
      </p:pic>
      <p:pic>
        <p:nvPicPr>
          <p:cNvPr id="5" name="Picture 2" descr="\\ljs-sr-001\clairecoleman$\My Pictures\stone age boy\IMG_00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6" t="1049" r="27101" b="74592"/>
          <a:stretch/>
        </p:blipFill>
        <p:spPr bwMode="auto">
          <a:xfrm>
            <a:off x="5071787" y="2633664"/>
            <a:ext cx="5434170" cy="354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0854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End of lesson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6851" y="1881780"/>
            <a:ext cx="6558298" cy="394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62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393701"/>
            <a:ext cx="11739563" cy="104933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Today we are going to read the rest of the Stone Age boy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996" y="1690688"/>
            <a:ext cx="4812207" cy="48342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2061" y="5891111"/>
            <a:ext cx="1019317" cy="7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199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50D494-36E0-4CAA-BDF2-DF4F969B893B}"/>
              </a:ext>
            </a:extLst>
          </p:cNvPr>
          <p:cNvSpPr/>
          <p:nvPr/>
        </p:nvSpPr>
        <p:spPr>
          <a:xfrm>
            <a:off x="189471" y="5858142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6EC816-606F-4CDF-83B9-8B00337F4F5F}"/>
              </a:ext>
            </a:extLst>
          </p:cNvPr>
          <p:cNvSpPr txBox="1"/>
          <p:nvPr/>
        </p:nvSpPr>
        <p:spPr>
          <a:xfrm>
            <a:off x="864066" y="5986095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Subject</a:t>
            </a:r>
            <a:r>
              <a:rPr lang="en-GB" dirty="0"/>
              <a:t>: </a:t>
            </a:r>
            <a:r>
              <a:rPr lang="en-GB" sz="2400" dirty="0"/>
              <a:t>English 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F00CD2-479E-4C56-91BA-A1E727661121}"/>
              </a:ext>
            </a:extLst>
          </p:cNvPr>
          <p:cNvSpPr/>
          <p:nvPr/>
        </p:nvSpPr>
        <p:spPr>
          <a:xfrm>
            <a:off x="189471" y="117047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FBEB69-A9BA-4EB5-B669-DDFA76D48D5E}"/>
              </a:ext>
            </a:extLst>
          </p:cNvPr>
          <p:cNvSpPr txBox="1"/>
          <p:nvPr/>
        </p:nvSpPr>
        <p:spPr>
          <a:xfrm>
            <a:off x="273361" y="174767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Friday 12</a:t>
            </a:r>
            <a:r>
              <a:rPr lang="en-GB" sz="3200" baseline="30000" dirty="0" smtClean="0"/>
              <a:t>th</a:t>
            </a:r>
            <a:r>
              <a:rPr lang="en-GB" sz="3200" dirty="0" smtClean="0"/>
              <a:t> February 2021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C8183C-BAA0-4C94-A4F0-AFCA7679A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93" y="1680352"/>
            <a:ext cx="2219325" cy="11049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21B0E8B-34D4-4ABF-AA83-725EE25D968F}"/>
              </a:ext>
            </a:extLst>
          </p:cNvPr>
          <p:cNvSpPr/>
          <p:nvPr/>
        </p:nvSpPr>
        <p:spPr>
          <a:xfrm>
            <a:off x="569871" y="2788274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59A686-26E2-40E6-A962-30D462E7E297}"/>
              </a:ext>
            </a:extLst>
          </p:cNvPr>
          <p:cNvSpPr txBox="1"/>
          <p:nvPr/>
        </p:nvSpPr>
        <p:spPr>
          <a:xfrm>
            <a:off x="661401" y="3031651"/>
            <a:ext cx="10429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L.O </a:t>
            </a:r>
            <a:r>
              <a:rPr lang="en-GB" sz="4000" dirty="0"/>
              <a:t>To </a:t>
            </a:r>
            <a:r>
              <a:rPr lang="en-GB" sz="4000" dirty="0" smtClean="0"/>
              <a:t>be able to write an ending to a story</a:t>
            </a:r>
            <a:endParaRPr lang="en-GB" sz="4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E784D4E-1643-4C19-881C-458674B55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197" y="5915432"/>
            <a:ext cx="834561" cy="640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384053-BE67-4253-98E6-4691BA8BA0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03" y="5922732"/>
            <a:ext cx="588390" cy="5883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4727" y="201739"/>
            <a:ext cx="1085208" cy="111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943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59A686-26E2-40E6-A962-30D462E7E297}"/>
              </a:ext>
            </a:extLst>
          </p:cNvPr>
          <p:cNvSpPr txBox="1"/>
          <p:nvPr/>
        </p:nvSpPr>
        <p:spPr>
          <a:xfrm>
            <a:off x="304350" y="385908"/>
            <a:ext cx="10429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u="sng" dirty="0" smtClean="0"/>
              <a:t>L.O </a:t>
            </a:r>
            <a:r>
              <a:rPr lang="en-GB" sz="2800" u="sng" dirty="0"/>
              <a:t>To </a:t>
            </a:r>
            <a:r>
              <a:rPr lang="en-GB" sz="2800" u="sng" dirty="0" smtClean="0"/>
              <a:t>be able to spell words from the Y3/4 word list  </a:t>
            </a:r>
            <a:endParaRPr lang="en-GB" sz="2800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3193576" y="1171735"/>
            <a:ext cx="825689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Write your own sentences using these words</a:t>
            </a:r>
          </a:p>
          <a:p>
            <a:endParaRPr lang="en-GB" sz="2400" dirty="0"/>
          </a:p>
          <a:p>
            <a:endParaRPr lang="en-GB" sz="2400" dirty="0" smtClean="0"/>
          </a:p>
          <a:p>
            <a:r>
              <a:rPr lang="en-GB" sz="3200" dirty="0" smtClean="0"/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  <a:endParaRPr lang="en-GB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563" t="24153" r="73996" b="2646"/>
          <a:stretch/>
        </p:blipFill>
        <p:spPr>
          <a:xfrm>
            <a:off x="483325" y="2664822"/>
            <a:ext cx="2114146" cy="325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5893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Today your going to write your own ending to the Stone Age Boy!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996" y="1690688"/>
            <a:ext cx="4812207" cy="48342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2061" y="5891111"/>
            <a:ext cx="1019317" cy="7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9628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Imagine that when the boy fell down the hole he and Om ended up in his era.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3368675"/>
            <a:ext cx="1125378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 smtClean="0"/>
              <a:t>What might Om see that would be unusual to her?</a:t>
            </a:r>
            <a:endParaRPr lang="en-GB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2061" y="5891111"/>
            <a:ext cx="1019317" cy="7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44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236538"/>
            <a:ext cx="4776788" cy="1006475"/>
          </a:xfrm>
        </p:spPr>
        <p:txBody>
          <a:bodyPr/>
          <a:lstStyle/>
          <a:p>
            <a:r>
              <a:rPr lang="en-GB" dirty="0" smtClean="0"/>
              <a:t>Here are my ideas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050" y="1243013"/>
            <a:ext cx="4776788" cy="4429125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GB" dirty="0" smtClean="0"/>
              <a:t>Cars </a:t>
            </a:r>
          </a:p>
          <a:p>
            <a:pPr>
              <a:buFontTx/>
              <a:buChar char="-"/>
            </a:pPr>
            <a:r>
              <a:rPr lang="en-GB" dirty="0" smtClean="0"/>
              <a:t>Buildings</a:t>
            </a:r>
          </a:p>
          <a:p>
            <a:pPr>
              <a:buFontTx/>
              <a:buChar char="-"/>
            </a:pPr>
            <a:r>
              <a:rPr lang="en-GB" dirty="0" smtClean="0"/>
              <a:t>Ground</a:t>
            </a:r>
          </a:p>
          <a:p>
            <a:pPr>
              <a:buFontTx/>
              <a:buChar char="-"/>
            </a:pPr>
            <a:r>
              <a:rPr lang="en-GB" dirty="0" smtClean="0"/>
              <a:t>Electricity</a:t>
            </a:r>
          </a:p>
          <a:p>
            <a:pPr>
              <a:buFontTx/>
              <a:buChar char="-"/>
            </a:pPr>
            <a:r>
              <a:rPr lang="en-GB" dirty="0" smtClean="0"/>
              <a:t>Television </a:t>
            </a:r>
          </a:p>
          <a:p>
            <a:pPr>
              <a:buFontTx/>
              <a:buChar char="-"/>
            </a:pPr>
            <a:r>
              <a:rPr lang="en-GB" dirty="0" smtClean="0"/>
              <a:t>Running water </a:t>
            </a:r>
          </a:p>
          <a:p>
            <a:pPr>
              <a:buFontTx/>
              <a:buChar char="-"/>
            </a:pPr>
            <a:r>
              <a:rPr lang="en-GB" dirty="0" smtClean="0"/>
              <a:t>Mirrors</a:t>
            </a:r>
          </a:p>
          <a:p>
            <a:pPr>
              <a:buFontTx/>
              <a:buChar char="-"/>
            </a:pPr>
            <a:r>
              <a:rPr lang="en-GB" dirty="0" smtClean="0"/>
              <a:t>What people are wearing </a:t>
            </a:r>
          </a:p>
          <a:p>
            <a:pPr>
              <a:buFontTx/>
              <a:buChar char="-"/>
            </a:pPr>
            <a:r>
              <a:rPr lang="en-GB" dirty="0" smtClean="0"/>
              <a:t>Food </a:t>
            </a:r>
          </a:p>
          <a:p>
            <a:pPr marL="0" indent="0">
              <a:buNone/>
            </a:pPr>
            <a:r>
              <a:rPr lang="en-GB" dirty="0" smtClean="0"/>
              <a:t> </a:t>
            </a:r>
          </a:p>
          <a:p>
            <a:pPr>
              <a:buFontTx/>
              <a:buChar char="-"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2061" y="5891111"/>
            <a:ext cx="1019317" cy="7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6366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463" y="500063"/>
            <a:ext cx="11082337" cy="5676900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Imagine the boy and Om have fallen down the hole and have arrived back in the boy’s era. What happens next?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Your challenge is to write the end of this chapter. To start this chapter off, I want you to use the conversation that you wrote yesterday and then complete the story with what you think happened.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I have given you my example on the next page.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2061" y="5891111"/>
            <a:ext cx="1019317" cy="7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615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463" y="157163"/>
            <a:ext cx="11210925" cy="819150"/>
          </a:xfrm>
        </p:spPr>
        <p:txBody>
          <a:bodyPr>
            <a:normAutofit/>
          </a:bodyPr>
          <a:lstStyle/>
          <a:p>
            <a:r>
              <a:rPr lang="en-GB" dirty="0"/>
              <a:t>What a good one looks </a:t>
            </a:r>
            <a:r>
              <a:rPr lang="en-GB" dirty="0" smtClean="0"/>
              <a:t>like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463" y="976313"/>
            <a:ext cx="11920537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Can you fill in the missing gaps with subordinating conjunctions</a:t>
            </a:r>
            <a:r>
              <a:rPr lang="en-GB" dirty="0" smtClean="0"/>
              <a:t>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“Why </a:t>
            </a:r>
            <a:r>
              <a:rPr lang="en-GB" dirty="0"/>
              <a:t>aren’t we allowed to kill animals in the street</a:t>
            </a:r>
            <a:r>
              <a:rPr lang="en-GB" dirty="0" smtClean="0"/>
              <a:t>?’’ </a:t>
            </a:r>
            <a:r>
              <a:rPr lang="en-GB" dirty="0"/>
              <a:t>Om </a:t>
            </a:r>
            <a:r>
              <a:rPr lang="en-GB" dirty="0" smtClean="0"/>
              <a:t>asked</a:t>
            </a:r>
            <a:r>
              <a:rPr lang="en-GB" dirty="0"/>
              <a:t>.</a:t>
            </a:r>
          </a:p>
          <a:p>
            <a:pPr marL="0" indent="0">
              <a:buNone/>
            </a:pPr>
            <a:r>
              <a:rPr lang="en-GB" dirty="0" smtClean="0"/>
              <a:t>“We </a:t>
            </a:r>
            <a:r>
              <a:rPr lang="en-GB" dirty="0"/>
              <a:t>aren’t allowed because you buy food from the shops in this era,’’ said the boy.</a:t>
            </a:r>
          </a:p>
          <a:p>
            <a:pPr marL="0" indent="0">
              <a:buNone/>
            </a:pPr>
            <a:r>
              <a:rPr lang="en-GB" dirty="0" smtClean="0"/>
              <a:t>“Ok</a:t>
            </a:r>
            <a:r>
              <a:rPr lang="en-GB" dirty="0"/>
              <a:t>, so will you show me around your strange village?’’ asked </a:t>
            </a:r>
            <a:r>
              <a:rPr lang="en-GB" dirty="0" err="1"/>
              <a:t>Om.</a:t>
            </a:r>
            <a:r>
              <a:rPr lang="en-GB" dirty="0"/>
              <a:t> </a:t>
            </a:r>
          </a:p>
          <a:p>
            <a:pPr marL="0" indent="0">
              <a:buNone/>
            </a:pPr>
            <a:r>
              <a:rPr lang="en-GB" dirty="0" smtClean="0"/>
              <a:t>“Yes </a:t>
            </a:r>
            <a:r>
              <a:rPr lang="en-GB" dirty="0"/>
              <a:t>Om but be careful of the cars, they are very dangerous,’’ replied the boy.  </a:t>
            </a:r>
          </a:p>
          <a:p>
            <a:pPr marL="0" indent="0">
              <a:buNone/>
            </a:pPr>
            <a:r>
              <a:rPr lang="en-GB" dirty="0"/>
              <a:t>Since Om was from the Stone Age, she didn’t know what cars were or why they were dangerous. </a:t>
            </a:r>
            <a:r>
              <a:rPr lang="en-GB" dirty="0" smtClean="0"/>
              <a:t>Om then </a:t>
            </a:r>
            <a:r>
              <a:rPr lang="en-GB" dirty="0"/>
              <a:t>ran out into the street </a:t>
            </a:r>
            <a:r>
              <a:rPr lang="en-GB" dirty="0" smtClean="0"/>
              <a:t>and started </a:t>
            </a:r>
            <a:r>
              <a:rPr lang="en-GB" dirty="0"/>
              <a:t>chasing all of the </a:t>
            </a:r>
            <a:r>
              <a:rPr lang="en-GB" dirty="0" smtClean="0"/>
              <a:t>traffic ___________ she wasn’t in the Stone Age anymore. The boy ran after her ____________ he was tried and tried to stop her. Om </a:t>
            </a:r>
            <a:r>
              <a:rPr lang="en-GB" dirty="0"/>
              <a:t>tiptoed towards a giant, grey </a:t>
            </a:r>
            <a:r>
              <a:rPr lang="en-GB" dirty="0" smtClean="0"/>
              <a:t>building</a:t>
            </a:r>
            <a:r>
              <a:rPr lang="en-GB" dirty="0"/>
              <a:t> </a:t>
            </a:r>
            <a:r>
              <a:rPr lang="en-GB" dirty="0" smtClean="0"/>
              <a:t>_________ the boy watched her anxiously.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2762" y="5988005"/>
            <a:ext cx="905001" cy="64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637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You can use my example to help you get started or write your own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__________________________________________________________</a:t>
            </a:r>
            <a:br>
              <a:rPr lang="en-GB" dirty="0" smtClean="0"/>
            </a:br>
            <a:r>
              <a:rPr lang="en-GB" dirty="0" smtClean="0"/>
              <a:t>__________________________________________________________</a:t>
            </a:r>
            <a:br>
              <a:rPr lang="en-GB" dirty="0" smtClean="0"/>
            </a:br>
            <a:r>
              <a:rPr lang="en-GB" dirty="0" smtClean="0"/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2762" y="5988005"/>
            <a:ext cx="905001" cy="6477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2647" y="5992768"/>
            <a:ext cx="847843" cy="63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032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My work is finished when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smtClean="0"/>
              <a:t>One independent paragraph</a:t>
            </a:r>
          </a:p>
          <a:p>
            <a:pPr marL="0" indent="0">
              <a:buNone/>
            </a:pPr>
            <a:r>
              <a:rPr lang="en-GB" dirty="0" smtClean="0"/>
              <a:t>Capital letters </a:t>
            </a:r>
          </a:p>
          <a:p>
            <a:pPr marL="0" indent="0">
              <a:buNone/>
            </a:pPr>
            <a:r>
              <a:rPr lang="en-GB" dirty="0" smtClean="0"/>
              <a:t>Full stops</a:t>
            </a:r>
          </a:p>
          <a:p>
            <a:pPr marL="0" indent="0">
              <a:buNone/>
            </a:pPr>
            <a:r>
              <a:rPr lang="en-GB" dirty="0" smtClean="0"/>
              <a:t>Subordinating conjunctions</a:t>
            </a:r>
          </a:p>
          <a:p>
            <a:pPr marL="0" indent="0">
              <a:buNone/>
            </a:pPr>
            <a:r>
              <a:rPr lang="en-GB" dirty="0" smtClean="0"/>
              <a:t>Speech (inverted commas)</a:t>
            </a:r>
          </a:p>
          <a:p>
            <a:pPr marL="0" indent="0">
              <a:buNone/>
            </a:pPr>
            <a:r>
              <a:rPr lang="en-GB" dirty="0" smtClean="0"/>
              <a:t>Commas</a:t>
            </a:r>
          </a:p>
          <a:p>
            <a:pPr marL="0" indent="0">
              <a:buNone/>
            </a:pPr>
            <a:endParaRPr lang="en-GB" u="sng" dirty="0" smtClean="0"/>
          </a:p>
          <a:p>
            <a:pPr marL="0" indent="0">
              <a:buNone/>
            </a:pPr>
            <a:r>
              <a:rPr lang="en-GB" u="sng" dirty="0" smtClean="0"/>
              <a:t>Challenge</a:t>
            </a:r>
          </a:p>
          <a:p>
            <a:pPr marL="0" indent="0">
              <a:buNone/>
            </a:pPr>
            <a:r>
              <a:rPr lang="en-GB" dirty="0"/>
              <a:t>Add in an apostrophe to show possession</a:t>
            </a: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957" y="1369921"/>
            <a:ext cx="3459962" cy="911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104" y="2754285"/>
            <a:ext cx="3765550" cy="131286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3395161"/>
              </p:ext>
            </p:extLst>
          </p:nvPr>
        </p:nvGraphicFramePr>
        <p:xfrm>
          <a:off x="8007350" y="4944197"/>
          <a:ext cx="3765550" cy="1005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65550">
                  <a:extLst>
                    <a:ext uri="{9D8B030D-6E8A-4147-A177-3AD203B41FA5}">
                      <a16:colId xmlns:a16="http://schemas.microsoft.com/office/drawing/2014/main" val="3158690722"/>
                    </a:ext>
                  </a:extLst>
                </a:gridCol>
              </a:tblGrid>
              <a:tr h="756656">
                <a:tc>
                  <a:txBody>
                    <a:bodyPr/>
                    <a:lstStyle/>
                    <a:p>
                      <a:r>
                        <a:rPr lang="en-GB" sz="2000" u="sng" dirty="0" smtClean="0"/>
                        <a:t>Apostrophe</a:t>
                      </a:r>
                    </a:p>
                    <a:p>
                      <a:endParaRPr lang="en-GB" sz="2000" u="sng" dirty="0" smtClean="0"/>
                    </a:p>
                    <a:p>
                      <a:r>
                        <a:rPr lang="en-GB" sz="2000" u="none" dirty="0" smtClean="0"/>
                        <a:t>The</a:t>
                      </a:r>
                      <a:r>
                        <a:rPr lang="en-GB" sz="2000" u="none" baseline="0" dirty="0" smtClean="0"/>
                        <a:t> </a:t>
                      </a:r>
                      <a:r>
                        <a:rPr lang="en-GB" sz="2000" u="none" baseline="0" dirty="0" smtClean="0">
                          <a:solidFill>
                            <a:srgbClr val="FF0000"/>
                          </a:solidFill>
                        </a:rPr>
                        <a:t>girl’s</a:t>
                      </a:r>
                      <a:r>
                        <a:rPr lang="en-GB" sz="2000" u="none" baseline="0" dirty="0" smtClean="0"/>
                        <a:t> feet felt strange in shoes.</a:t>
                      </a:r>
                      <a:endParaRPr lang="en-GB" sz="2000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0453625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4157" y="6090686"/>
            <a:ext cx="847843" cy="63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379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End of lesson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6851" y="1881780"/>
            <a:ext cx="6558298" cy="394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82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\\ljs-sr-001\clairecoleman$\My Pictures\stone age boy\IMG_0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111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2061" y="5905399"/>
            <a:ext cx="1019317" cy="7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677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\\ljs-sr-001\clairecoleman$\My Pictures\stone age boy\IMG_0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111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2061" y="5891111"/>
            <a:ext cx="1019317" cy="7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336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\\ljs-sr-001\clairecoleman$\My Pictures\stone age boy\IMG_0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111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2061" y="5891111"/>
            <a:ext cx="1019317" cy="7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41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\\ljs-sr-001\clairecoleman$\My Pictures\stone age boy\IMG_0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111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2061" y="5891111"/>
            <a:ext cx="1019317" cy="7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175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2752</TotalTime>
  <Words>2063</Words>
  <Application>Microsoft Office PowerPoint</Application>
  <PresentationFormat>Widescreen</PresentationFormat>
  <Paragraphs>277</Paragraphs>
  <Slides>59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3" baseType="lpstr">
      <vt:lpstr>Arial</vt:lpstr>
      <vt:lpstr>Calibri</vt:lpstr>
      <vt:lpstr>Calibri Light</vt:lpstr>
      <vt:lpstr>Office Theme</vt:lpstr>
      <vt:lpstr>PowerPoint Presentation</vt:lpstr>
      <vt:lpstr>https://www.myon.co.uk/index.html</vt:lpstr>
      <vt:lpstr>PowerPoint Presentation</vt:lpstr>
      <vt:lpstr>PowerPoint Presentation</vt:lpstr>
      <vt:lpstr>Today we are going to read the rest of the Stone Age boy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End of lesson</vt:lpstr>
      <vt:lpstr>PowerPoint Presentation</vt:lpstr>
      <vt:lpstr>PowerPoint Presentation</vt:lpstr>
      <vt:lpstr>PowerPoint Presentation</vt:lpstr>
      <vt:lpstr>PowerPoint Presentation</vt:lpstr>
      <vt:lpstr>Today we are looking at apostrophes to show singular  possession.</vt:lpstr>
      <vt:lpstr>Think about the different people and animals in the Stone Age boy. What kind of things could belong to them?</vt:lpstr>
      <vt:lpstr>Here are my suggestions.</vt:lpstr>
      <vt:lpstr>I’m going to use my list and write some sentences about the Stone Age boy and girl using apostrophes. </vt:lpstr>
      <vt:lpstr>Can you add the apostrophe in the correct place?</vt:lpstr>
      <vt:lpstr>Add an apostrophe to punctuate the first three sentences and then write three more of your own.</vt:lpstr>
      <vt:lpstr>PowerPoint Presentation</vt:lpstr>
      <vt:lpstr>PowerPoint Presentation</vt:lpstr>
      <vt:lpstr>PowerPoint Presentation</vt:lpstr>
      <vt:lpstr>PowerPoint Presentation</vt:lpstr>
      <vt:lpstr>Today we will be looking at using conjunctions to write some sentences about The Stone Age boy </vt:lpstr>
      <vt:lpstr>Examples of different conjunctions.  </vt:lpstr>
      <vt:lpstr>Lets think about the end of the Stone Age boy. Imagine the boy fell down the hole and didn’t end up back at home. What could have happened instead?</vt:lpstr>
      <vt:lpstr>Here are some of my ideas:</vt:lpstr>
      <vt:lpstr>Imagine the Stone Age boy woke up back at home but he was with Om as well. Using conjunctions, I’m going to write some sentences about what could have happened.</vt:lpstr>
      <vt:lpstr>Complete the sentences using a subordinating conjunction. </vt:lpstr>
      <vt:lpstr>Write six sentences of your own about something that could have happened after the children fell down the hole using a subordinating conjunction. </vt:lpstr>
      <vt:lpstr>End of lesson</vt:lpstr>
      <vt:lpstr>PowerPoint Presentation</vt:lpstr>
      <vt:lpstr>PowerPoint Presentation</vt:lpstr>
      <vt:lpstr>PowerPoint Presentation</vt:lpstr>
      <vt:lpstr>What is direct speech?</vt:lpstr>
      <vt:lpstr>PowerPoint Presentation</vt:lpstr>
      <vt:lpstr>Always remember when you are writing a conversation you need a new line for a new speaker</vt:lpstr>
      <vt:lpstr>Put the inverted commas around the words that have been spoken.</vt:lpstr>
      <vt:lpstr>Finish the conversation with four sentences of your own. </vt:lpstr>
      <vt:lpstr>End of lesson</vt:lpstr>
      <vt:lpstr>PowerPoint Presentation</vt:lpstr>
      <vt:lpstr>PowerPoint Presentation</vt:lpstr>
      <vt:lpstr>Today your going to write your own ending to the Stone Age Boy!</vt:lpstr>
      <vt:lpstr>Imagine that when the boy fell down the hole he and Om ended up in his era. </vt:lpstr>
      <vt:lpstr>Here are my ideas</vt:lpstr>
      <vt:lpstr>PowerPoint Presentation</vt:lpstr>
      <vt:lpstr>What a good one looks like</vt:lpstr>
      <vt:lpstr>You can use my example to help you get started or write your own</vt:lpstr>
      <vt:lpstr>My work is finished when</vt:lpstr>
      <vt:lpstr>End of lesson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 Stanners</dc:creator>
  <cp:lastModifiedBy>Paul Gingell</cp:lastModifiedBy>
  <cp:revision>258</cp:revision>
  <cp:lastPrinted>2021-01-05T10:05:29Z</cp:lastPrinted>
  <dcterms:created xsi:type="dcterms:W3CDTF">2020-11-12T10:31:00Z</dcterms:created>
  <dcterms:modified xsi:type="dcterms:W3CDTF">2021-02-05T12:09:38Z</dcterms:modified>
</cp:coreProperties>
</file>