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88" r:id="rId2"/>
    <p:sldId id="289" r:id="rId3"/>
    <p:sldId id="256" r:id="rId4"/>
    <p:sldId id="343" r:id="rId5"/>
    <p:sldId id="389" r:id="rId6"/>
    <p:sldId id="440" r:id="rId7"/>
    <p:sldId id="438" r:id="rId8"/>
    <p:sldId id="401" r:id="rId9"/>
    <p:sldId id="441" r:id="rId10"/>
    <p:sldId id="270" r:id="rId11"/>
    <p:sldId id="347" r:id="rId12"/>
    <p:sldId id="468" r:id="rId13"/>
    <p:sldId id="420" r:id="rId14"/>
    <p:sldId id="442" r:id="rId15"/>
    <p:sldId id="443" r:id="rId16"/>
    <p:sldId id="444" r:id="rId17"/>
    <p:sldId id="445" r:id="rId18"/>
    <p:sldId id="446" r:id="rId19"/>
    <p:sldId id="447" r:id="rId20"/>
    <p:sldId id="268" r:id="rId21"/>
    <p:sldId id="345" r:id="rId22"/>
    <p:sldId id="448" r:id="rId23"/>
    <p:sldId id="449" r:id="rId24"/>
    <p:sldId id="450" r:id="rId25"/>
    <p:sldId id="451" r:id="rId26"/>
    <p:sldId id="452" r:id="rId27"/>
    <p:sldId id="453" r:id="rId28"/>
    <p:sldId id="274" r:id="rId29"/>
    <p:sldId id="346" r:id="rId30"/>
    <p:sldId id="454" r:id="rId31"/>
    <p:sldId id="455" r:id="rId32"/>
    <p:sldId id="456" r:id="rId33"/>
    <p:sldId id="458" r:id="rId34"/>
    <p:sldId id="460" r:id="rId35"/>
    <p:sldId id="461" r:id="rId36"/>
    <p:sldId id="322" r:id="rId37"/>
    <p:sldId id="348" r:id="rId38"/>
    <p:sldId id="462" r:id="rId39"/>
    <p:sldId id="463" r:id="rId40"/>
    <p:sldId id="464" r:id="rId41"/>
    <p:sldId id="465" r:id="rId42"/>
    <p:sldId id="466" r:id="rId43"/>
    <p:sldId id="467" r:id="rId4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DFF284-E938-4C79-AE45-8DA7268CE9AE}">
          <p14:sldIdLst>
            <p14:sldId id="388"/>
            <p14:sldId id="289"/>
            <p14:sldId id="256"/>
            <p14:sldId id="343"/>
            <p14:sldId id="389"/>
            <p14:sldId id="440"/>
            <p14:sldId id="438"/>
            <p14:sldId id="401"/>
            <p14:sldId id="441"/>
            <p14:sldId id="270"/>
            <p14:sldId id="347"/>
            <p14:sldId id="468"/>
            <p14:sldId id="420"/>
            <p14:sldId id="442"/>
            <p14:sldId id="443"/>
            <p14:sldId id="444"/>
            <p14:sldId id="445"/>
            <p14:sldId id="446"/>
            <p14:sldId id="447"/>
            <p14:sldId id="268"/>
            <p14:sldId id="345"/>
            <p14:sldId id="448"/>
            <p14:sldId id="449"/>
            <p14:sldId id="450"/>
            <p14:sldId id="451"/>
            <p14:sldId id="452"/>
            <p14:sldId id="453"/>
            <p14:sldId id="274"/>
            <p14:sldId id="346"/>
            <p14:sldId id="454"/>
            <p14:sldId id="455"/>
            <p14:sldId id="456"/>
            <p14:sldId id="458"/>
            <p14:sldId id="460"/>
            <p14:sldId id="461"/>
            <p14:sldId id="322"/>
            <p14:sldId id="348"/>
            <p14:sldId id="462"/>
            <p14:sldId id="463"/>
            <p14:sldId id="464"/>
            <p14:sldId id="465"/>
            <p14:sldId id="466"/>
            <p14:sldId id="467"/>
          </p14:sldIdLst>
        </p14:section>
        <p14:section name="Untitled Section" id="{A9C10E01-0C8F-43B2-BA66-AEF789A39BE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F66CC"/>
    <a:srgbClr val="9999FF"/>
    <a:srgbClr val="FF00FF"/>
    <a:srgbClr val="FF33CC"/>
    <a:srgbClr val="CC00CC"/>
    <a:srgbClr val="CC00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CCE9-C9DA-4ADD-B129-4FE93EFDA1D7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6FE94-7B88-4AED-AD7C-C55B1CC9A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29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248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86F8-713D-4DE2-9DB6-D09567B5E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5F5E5-1678-4D1B-A603-972D98163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21418-98E7-42C0-8E2C-1B5359F9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7EF93-0756-463B-894B-ABAB83EC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57774-2BC6-4EB5-BF3A-708C3630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3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AF0B-C776-4E3D-9B8C-2E197089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AA440-30F8-42DA-8911-A8ECC0DAE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DBFF0-4634-49C9-909F-A83E04CC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E1E01-6CD0-4941-BABA-D649B557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CB2A-5100-4292-88AA-E6DB28B4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8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6DDE92-F301-49CB-8781-FF593E5D4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CDA00-6CF0-4BBD-BA07-B9A74C812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88FFA-148D-42FD-BD59-80F7D5FEC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8CA7C-A815-4007-A484-9CD30999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64177-5F47-4FD2-8A0E-DEBD85DD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4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0D26-B739-44FF-807B-5D4158F3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3F1C2-07C8-4332-B8CF-DE36A971F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B1AE-8C40-4D90-A4D9-DB547A940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29CFB-6586-4618-8D9F-6C6991D3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A4640-2EC0-4A98-B860-FB626B9C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08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B222-8E55-4D15-8256-7A57711B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0584F-7CE6-4358-B1E9-10C423A7A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BC575-6A7C-4AD1-8B88-D4846AD8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41A9D-2DC1-4C89-B93A-F386A1A3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E061D-ED6C-44EA-A7CD-E50E941C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16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23DDF-E884-4955-84D1-BDBE219E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D30FD-79A4-442C-85E2-B299D6EF3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85033-841F-4926-85C3-21A039494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5CE7E-5C88-45A7-B8B4-77F135A63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64008-271C-47C8-A40A-4C2F9BEA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4C3F0-4D6D-4946-9965-F492022D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54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61AD9-F475-4390-92B5-0CDC3DB7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35C32-0C06-4F1A-BCD5-E951D01B3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4522F-46B3-493D-B999-6A4EFF28D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45698-A701-4F4D-9B09-9598A49CA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44B80-09C7-4043-9A9F-92C96FCF0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317DE-90F3-4F2B-8B9D-97FABEA6D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E60A4-55EC-4320-99AD-DAF61C4B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860FAE-4BF2-491D-8DF9-E59C5664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2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4B335-1C55-4C5D-A4FC-5A53E8B8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26138-6D09-4131-B64B-41DAF639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BB4BE-7539-4FAD-9C71-D143063E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59F3B-2446-4A90-86CB-720064A6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88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C8AED-B9B5-4C1B-B57A-8F6343A4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54082-9369-4554-A499-64542F15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A2E1F-A602-46F4-A642-F2410CAC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72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BDCFE-C4AC-4935-83BB-0E7F6741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7D270-CD47-434F-BEC8-22A45B50B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830A5-8E70-4D7A-9C17-B312F12BD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EF6E6-89ED-4100-B8E7-1804747D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E6254-B6AD-4E03-817D-DD1B2DCF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4967C-D602-48AC-BAF9-4115196E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38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86D2-25FB-4E9B-AB8A-A144FAE8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D8B33-F4A9-454A-BE16-A03D57030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035D5-F917-48DD-9F53-0CECD98F8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74322-1661-4706-B6FB-5E2BCBDB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B4626-4BC1-46AD-A247-066BA99AF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986F8-DDE6-41FE-B5AD-08E944895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95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8F1C8A-9E83-4B2D-BCF2-EEED1E22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F8023-3404-43A1-9A44-0B1350F13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2F37F-4477-40DB-901C-AB990776E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E375-2EFF-4C74-B748-AF73AE78D5AE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D2A0B-16BC-4169-A06A-49FAEDFBC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CD214-2699-471B-8481-C994957B7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77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s.thenational.academy/lessons/to-explore-expanded-noun-phrases-6hh36c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66" y="6033803"/>
            <a:ext cx="1101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Pack: A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Subject: English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971" t="15979" r="15639" b="15451"/>
          <a:stretch/>
        </p:blipFill>
        <p:spPr>
          <a:xfrm>
            <a:off x="3744685" y="1092200"/>
            <a:ext cx="4667268" cy="467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75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Tuesday 23rd February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 To be able to write sentences in the past tense using expanded noun phrases 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4727" y="214802"/>
            <a:ext cx="1085208" cy="111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71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0" y="0"/>
            <a:ext cx="10429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u="sng" dirty="0" smtClean="0"/>
          </a:p>
          <a:p>
            <a:r>
              <a:rPr lang="en-GB" sz="2800" u="sng" dirty="0" smtClean="0"/>
              <a:t>L.O </a:t>
            </a:r>
            <a:r>
              <a:rPr lang="en-GB" sz="2800" u="sng" dirty="0"/>
              <a:t>To </a:t>
            </a:r>
            <a:r>
              <a:rPr lang="en-GB" sz="2800" u="sng" dirty="0" smtClean="0"/>
              <a:t>be able to spell words from the Y3/4 word list  </a:t>
            </a:r>
            <a:endParaRPr lang="en-GB" sz="28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30" y="1293741"/>
            <a:ext cx="2805928" cy="4375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00" y="2019573"/>
            <a:ext cx="7596968" cy="268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3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 Video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3532" y="5998466"/>
            <a:ext cx="112087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You can also copy and paste this link if you would </a:t>
            </a:r>
            <a:r>
              <a:rPr lang="en-GB" dirty="0"/>
              <a:t>prefer</a:t>
            </a:r>
            <a:r>
              <a:rPr lang="en-GB" dirty="0" smtClean="0"/>
              <a:t>: https</a:t>
            </a:r>
            <a:r>
              <a:rPr lang="en-GB" dirty="0"/>
              <a:t>://</a:t>
            </a:r>
            <a:r>
              <a:rPr lang="en-GB" dirty="0" smtClean="0"/>
              <a:t>teachers.thenational.academy/lessons/to-explore-expanded-noun-phrases-6hh36c </a:t>
            </a:r>
          </a:p>
        </p:txBody>
      </p:sp>
    </p:spTree>
    <p:extLst>
      <p:ext uri="{BB962C8B-B14F-4D97-AF65-F5344CB8AC3E}">
        <p14:creationId xmlns:p14="http://schemas.microsoft.com/office/powerpoint/2010/main" val="1401560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063" y="5638963"/>
            <a:ext cx="1374315" cy="9761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2" y="1700846"/>
            <a:ext cx="5743576" cy="4020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3" y="128588"/>
            <a:ext cx="11830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are going to build up to writing our own non-chronological report in English. </a:t>
            </a:r>
          </a:p>
          <a:p>
            <a:r>
              <a:rPr lang="en-GB" sz="2400" dirty="0" smtClean="0"/>
              <a:t>We have looked at these in school before! </a:t>
            </a:r>
          </a:p>
          <a:p>
            <a:r>
              <a:rPr lang="en-GB" sz="2400" dirty="0" smtClean="0"/>
              <a:t>Can you remember what we might find in them? 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200775" y="1585913"/>
            <a:ext cx="43576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Title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Paragraphs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 </a:t>
            </a:r>
            <a:endParaRPr lang="en-GB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 </a:t>
            </a:r>
            <a:endParaRPr lang="en-GB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 </a:t>
            </a:r>
            <a:endParaRPr lang="en-GB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35489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5738976"/>
            <a:ext cx="1374315" cy="976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8" y="0"/>
            <a:ext cx="5372100" cy="6464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29700" y="314325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Title </a:t>
            </a:r>
            <a:endParaRPr lang="en-GB" sz="28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386638" y="357188"/>
            <a:ext cx="1643062" cy="3714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034588" y="1609071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Paragraphs  </a:t>
            </a:r>
            <a:endParaRPr lang="en-GB" sz="28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391526" y="1989711"/>
            <a:ext cx="1371599" cy="2538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553575" y="248159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Sub-headings  </a:t>
            </a:r>
            <a:endParaRPr lang="en-GB" sz="28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872163" y="2743200"/>
            <a:ext cx="3681412" cy="139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63125" y="3574677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Factual </a:t>
            </a:r>
          </a:p>
          <a:p>
            <a:r>
              <a:rPr lang="en-GB" sz="2800" b="1" dirty="0"/>
              <a:t>l</a:t>
            </a:r>
            <a:r>
              <a:rPr lang="en-GB" sz="2800" b="1" dirty="0" smtClean="0"/>
              <a:t>anguage </a:t>
            </a:r>
            <a:endParaRPr lang="en-GB" sz="28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120063" y="3242869"/>
            <a:ext cx="1643062" cy="3714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348523" y="903531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Introduction  </a:t>
            </a:r>
            <a:endParaRPr lang="en-GB" sz="2800" b="1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712869" y="1099155"/>
            <a:ext cx="1445419" cy="1506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786188" y="575935"/>
            <a:ext cx="175736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57225" y="837545"/>
            <a:ext cx="25003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Here is an example of a non-chronological report. </a:t>
            </a:r>
          </a:p>
          <a:p>
            <a:endParaRPr lang="en-GB" sz="2000" dirty="0"/>
          </a:p>
          <a:p>
            <a:r>
              <a:rPr lang="en-GB" sz="2000" dirty="0" smtClean="0"/>
              <a:t>They can be presented in slightly different ways but they contain the same features. </a:t>
            </a:r>
            <a:endParaRPr lang="en-GB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9398461" y="5098652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Pictures/photos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246338" y="4669183"/>
            <a:ext cx="1643062" cy="3714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342671" y="5900925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Third person </a:t>
            </a:r>
          </a:p>
          <a:p>
            <a:r>
              <a:rPr lang="en-GB" b="1" dirty="0" smtClean="0"/>
              <a:t>(e.g. she, he, they)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543550" y="5276099"/>
            <a:ext cx="4290060" cy="5668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691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4766" y="352697"/>
            <a:ext cx="11617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Non-chronological reports can be written in past or present tense.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6" y="868272"/>
            <a:ext cx="3719921" cy="30999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85063" y="1541417"/>
            <a:ext cx="6622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For this non-chronological report work, we will be writing in </a:t>
            </a:r>
            <a:r>
              <a:rPr lang="en-GB" sz="2400" b="1" dirty="0" smtClean="0"/>
              <a:t>past tense</a:t>
            </a:r>
            <a:r>
              <a:rPr lang="en-GB" sz="2400" dirty="0" smtClean="0"/>
              <a:t> because we are looking at how mines were used in the past. 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4137" y="4200590"/>
            <a:ext cx="95750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Underline the past tense words in the following sentences-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sz="2400" dirty="0" smtClean="0"/>
              <a:t>The boy worked  down the mine since he was 6 years old.</a:t>
            </a:r>
          </a:p>
          <a:p>
            <a:endParaRPr lang="en-GB" sz="2400" dirty="0"/>
          </a:p>
          <a:p>
            <a:r>
              <a:rPr lang="en-GB" sz="2400" dirty="0" smtClean="0"/>
              <a:t>The Trapper opened and closed  the trap doors.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537" y="5791838"/>
            <a:ext cx="1254732" cy="9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97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263" y="2247159"/>
            <a:ext cx="6752815" cy="26289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005" y="261257"/>
            <a:ext cx="1145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Here is a picture of some people working in the coal mines.</a:t>
            </a:r>
          </a:p>
          <a:p>
            <a:r>
              <a:rPr lang="en-GB" sz="2400" dirty="0" smtClean="0"/>
              <a:t>Write some adjectives (describing words) around the picture. Can you add at least 10.</a:t>
            </a: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0" y="5791838"/>
            <a:ext cx="1254732" cy="9317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09078" y="1530548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dark 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851581" y="5268618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Depressing  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34598" y="2053768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</a:t>
            </a:r>
            <a:r>
              <a:rPr lang="en-GB" sz="2800" dirty="0" smtClean="0"/>
              <a:t>ardworking  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48553" y="3386868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</a:t>
            </a:r>
            <a:r>
              <a:rPr lang="en-GB" sz="2800" dirty="0" smtClean="0"/>
              <a:t>ired 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1362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079" y="1465882"/>
            <a:ext cx="5076028" cy="19761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005" y="261257"/>
            <a:ext cx="1145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Today we are going to write sentences that contain 2 adjectives (expanded noun phrase) and are in the past tense. 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332411" y="3737630"/>
            <a:ext cx="693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coal mine </a:t>
            </a:r>
            <a:r>
              <a:rPr lang="en-GB" sz="2400" dirty="0" smtClean="0">
                <a:solidFill>
                  <a:srgbClr val="FF0000"/>
                </a:solidFill>
              </a:rPr>
              <a:t>was</a:t>
            </a:r>
            <a:r>
              <a:rPr lang="en-GB" sz="2400" dirty="0" smtClean="0"/>
              <a:t> a </a:t>
            </a:r>
            <a:r>
              <a:rPr lang="en-GB" sz="2400" dirty="0" smtClean="0">
                <a:solidFill>
                  <a:schemeClr val="accent1"/>
                </a:solidFill>
              </a:rPr>
              <a:t>dark , dangerous</a:t>
            </a:r>
            <a:r>
              <a:rPr lang="en-GB" sz="2400" dirty="0" smtClean="0"/>
              <a:t> place to work. </a:t>
            </a:r>
            <a:endParaRPr lang="en-GB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026422" y="4224691"/>
            <a:ext cx="331313" cy="809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77233" y="4251015"/>
            <a:ext cx="186653" cy="783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45020" y="5034588"/>
            <a:ext cx="189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Past tense 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539728" y="5008264"/>
            <a:ext cx="4160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</a:t>
            </a:r>
            <a:r>
              <a:rPr lang="en-GB" sz="2400" dirty="0" smtClean="0"/>
              <a:t>xpanded noun phrase </a:t>
            </a:r>
            <a:endParaRPr lang="en-GB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063" y="5638963"/>
            <a:ext cx="1374315" cy="9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66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530" y="140023"/>
            <a:ext cx="5411552" cy="21067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445" y="2985741"/>
            <a:ext cx="114561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smtClean="0"/>
              <a:t>The _________________ , ___________________ children pushed the ________________, _______________ cart. </a:t>
            </a:r>
          </a:p>
          <a:p>
            <a:pPr marL="457200" indent="-457200">
              <a:buAutoNum type="arabicPeriod"/>
            </a:pP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2.     A ___________ , _____________ candle allowed the workers to see.  </a:t>
            </a:r>
          </a:p>
          <a:p>
            <a:pPr marL="457200" indent="-457200">
              <a:buAutoNum type="arabicPeriod"/>
            </a:pPr>
            <a:endParaRPr lang="en-GB" sz="24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6" y="35066"/>
            <a:ext cx="1254830" cy="9446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4188" y="5648416"/>
            <a:ext cx="1376303" cy="103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54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533" y="261256"/>
            <a:ext cx="112863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Now continue with sentences on your own.</a:t>
            </a:r>
          </a:p>
          <a:p>
            <a:r>
              <a:rPr lang="en-GB" sz="2400" dirty="0" smtClean="0"/>
              <a:t>Remember to include </a:t>
            </a:r>
            <a:r>
              <a:rPr lang="en-GB" sz="2400" b="1" dirty="0" smtClean="0"/>
              <a:t>adjectives</a:t>
            </a:r>
            <a:r>
              <a:rPr lang="en-GB" sz="2400" dirty="0" smtClean="0"/>
              <a:t> and </a:t>
            </a:r>
            <a:r>
              <a:rPr lang="en-GB" sz="2400" b="1" dirty="0" smtClean="0"/>
              <a:t>past tense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pPr marL="457200" indent="-457200">
              <a:buAutoNum type="arabicPeriod" startAt="3"/>
            </a:pPr>
            <a:r>
              <a:rPr lang="en-GB" sz="2400" dirty="0" smtClean="0"/>
              <a:t>__________________________________________________________________________________________________________________________________________</a:t>
            </a:r>
          </a:p>
          <a:p>
            <a:pPr marL="457200" indent="-457200">
              <a:buAutoNum type="arabicPeriod" startAt="3"/>
            </a:pPr>
            <a:endParaRPr lang="en-GB" sz="2400" dirty="0" smtClean="0"/>
          </a:p>
          <a:p>
            <a:pPr marL="457200" indent="-457200">
              <a:buAutoNum type="arabicPeriod" startAt="3"/>
            </a:pPr>
            <a:r>
              <a:rPr lang="en-GB" sz="2400" dirty="0" smtClean="0"/>
              <a:t>__________________________________________________________________________________________________________________________________________ </a:t>
            </a:r>
          </a:p>
          <a:p>
            <a:pPr marL="457200" indent="-457200">
              <a:buAutoNum type="arabicPeriod" startAt="3"/>
            </a:pPr>
            <a:endParaRPr lang="en-GB" sz="2400" dirty="0"/>
          </a:p>
          <a:p>
            <a:pPr marL="457200" indent="-457200">
              <a:buAutoNum type="arabicPeriod" startAt="3"/>
            </a:pPr>
            <a:r>
              <a:rPr lang="en-GB" sz="2400" dirty="0" smtClean="0"/>
              <a:t>__________________________________________________________________________________________________________________________________________</a:t>
            </a:r>
          </a:p>
          <a:p>
            <a:pPr marL="457200" indent="-457200">
              <a:buAutoNum type="arabicPeriod" startAt="3"/>
            </a:pPr>
            <a:endParaRPr lang="en-GB" sz="2400" dirty="0"/>
          </a:p>
          <a:p>
            <a:pPr marL="457200" indent="-457200">
              <a:buAutoNum type="arabicPeriod" startAt="3"/>
            </a:pPr>
            <a:r>
              <a:rPr lang="en-GB" sz="2400" dirty="0" smtClean="0"/>
              <a:t>_________________________________________________________________________________________________________________________________________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325" y="5616148"/>
            <a:ext cx="1419166" cy="106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69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https://www.myon.co.uk/index.html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97540"/>
            <a:ext cx="10515600" cy="6719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Example login - 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Username</a:t>
            </a:r>
          </a:p>
          <a:p>
            <a:pPr marL="0" indent="0">
              <a:buNone/>
            </a:pPr>
            <a:r>
              <a:rPr lang="en-GB" dirty="0" err="1" smtClean="0"/>
              <a:t>DavidW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Password</a:t>
            </a:r>
          </a:p>
          <a:p>
            <a:pPr marL="0" indent="0">
              <a:buNone/>
            </a:pPr>
            <a:r>
              <a:rPr lang="en-GB" dirty="0" smtClean="0"/>
              <a:t>password1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321" y="2210935"/>
            <a:ext cx="5268667" cy="429904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690688"/>
            <a:ext cx="10515600" cy="671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Remember to use </a:t>
            </a:r>
            <a:r>
              <a:rPr lang="en-GB" dirty="0" err="1" smtClean="0"/>
              <a:t>myon</a:t>
            </a:r>
            <a:r>
              <a:rPr lang="en-GB" dirty="0" smtClean="0"/>
              <a:t> for online reading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4727" y="201739"/>
            <a:ext cx="1085208" cy="111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81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Wednesday 24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February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 To be able to use conjunctions to extend sentences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4727" y="201739"/>
            <a:ext cx="1085208" cy="111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8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252098" y="0"/>
            <a:ext cx="10429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L.O </a:t>
            </a:r>
            <a:r>
              <a:rPr lang="en-GB" sz="2800" u="sng" dirty="0"/>
              <a:t>To </a:t>
            </a:r>
            <a:r>
              <a:rPr lang="en-GB" sz="2800" u="sng" dirty="0" smtClean="0"/>
              <a:t>be able to spell words from the Y3/4 word list  </a:t>
            </a:r>
            <a:endParaRPr lang="en-GB" sz="28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938" y="931272"/>
            <a:ext cx="8919160" cy="555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02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037" y="100013"/>
            <a:ext cx="113728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A conjunction is a joining word that links different parts of sentences. </a:t>
            </a:r>
          </a:p>
          <a:p>
            <a:endParaRPr lang="en-GB" sz="2800" dirty="0"/>
          </a:p>
          <a:p>
            <a:r>
              <a:rPr lang="en-GB" sz="2800" dirty="0" smtClean="0"/>
              <a:t>We use 2 different types of conjunctions, </a:t>
            </a:r>
            <a:r>
              <a:rPr lang="en-GB" sz="2800" b="1" dirty="0" smtClean="0"/>
              <a:t>co-ordinating conjunctions </a:t>
            </a:r>
            <a:r>
              <a:rPr lang="en-GB" sz="2800" dirty="0" smtClean="0"/>
              <a:t>and </a:t>
            </a:r>
            <a:r>
              <a:rPr lang="en-GB" sz="2800" b="1" dirty="0" smtClean="0"/>
              <a:t>subordinating conjunctions</a:t>
            </a:r>
            <a:r>
              <a:rPr lang="en-GB" sz="2800" dirty="0" smtClean="0"/>
              <a:t>. </a:t>
            </a:r>
          </a:p>
          <a:p>
            <a:endParaRPr lang="en-GB" sz="2800" dirty="0"/>
          </a:p>
          <a:p>
            <a:r>
              <a:rPr lang="en-GB" sz="2800" dirty="0" smtClean="0"/>
              <a:t>A subordinating conjunction adds additional information to the main clause (main part of the sentence) and does not make sense on its own. </a:t>
            </a:r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>
                <a:solidFill>
                  <a:srgbClr val="FF0000"/>
                </a:solidFill>
              </a:rPr>
              <a:t>because       although      however     even though      therefore </a:t>
            </a:r>
            <a:endParaRPr lang="en-GB" sz="2800" dirty="0">
              <a:solidFill>
                <a:srgbClr val="FF0000"/>
              </a:solidFill>
            </a:endParaRPr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A co-ordinating conjunction joins two main clauses together. </a:t>
            </a:r>
          </a:p>
          <a:p>
            <a:r>
              <a:rPr lang="en-GB" sz="2800" dirty="0"/>
              <a:t> </a:t>
            </a:r>
            <a:endParaRPr lang="en-GB" sz="2800" dirty="0" smtClean="0"/>
          </a:p>
          <a:p>
            <a:r>
              <a:rPr lang="en-GB" sz="2800" dirty="0">
                <a:solidFill>
                  <a:srgbClr val="FF0000"/>
                </a:solidFill>
              </a:rPr>
              <a:t>b</a:t>
            </a:r>
            <a:r>
              <a:rPr lang="en-GB" sz="2800" dirty="0" smtClean="0">
                <a:solidFill>
                  <a:srgbClr val="FF0000"/>
                </a:solidFill>
              </a:rPr>
              <a:t>ut       and        so         or 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685" y="5717341"/>
            <a:ext cx="1374315" cy="9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39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0" y="5686424"/>
            <a:ext cx="1498303" cy="1064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" y="1514476"/>
            <a:ext cx="99583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Young children had to work long </a:t>
            </a:r>
            <a:r>
              <a:rPr lang="en-GB" sz="2400" dirty="0" smtClean="0"/>
              <a:t>hours </a:t>
            </a:r>
            <a:r>
              <a:rPr lang="en-GB" sz="2400" b="1" dirty="0" smtClean="0"/>
              <a:t>even though</a:t>
            </a:r>
            <a:r>
              <a:rPr lang="en-GB" sz="2400" dirty="0" smtClean="0"/>
              <a:t> it was very dangerous. </a:t>
            </a:r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Wealthy children went to school </a:t>
            </a:r>
            <a:r>
              <a:rPr lang="en-GB" sz="2400" b="1" dirty="0" smtClean="0"/>
              <a:t>but</a:t>
            </a:r>
            <a:r>
              <a:rPr lang="en-GB" sz="2400" dirty="0" smtClean="0"/>
              <a:t> poor children were expected to work.</a:t>
            </a:r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Children were given horrible jobs </a:t>
            </a:r>
            <a:r>
              <a:rPr lang="en-GB" sz="2400" b="1" dirty="0" smtClean="0"/>
              <a:t>because</a:t>
            </a:r>
            <a:r>
              <a:rPr lang="en-GB" sz="2400" dirty="0" smtClean="0"/>
              <a:t> there was no laws protecting them.</a:t>
            </a:r>
            <a:endParaRPr lang="en-GB" sz="2400" dirty="0"/>
          </a:p>
          <a:p>
            <a:endParaRPr lang="en-GB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82885" y="185738"/>
            <a:ext cx="11809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Here are some examples of sentences containing </a:t>
            </a:r>
            <a:r>
              <a:rPr lang="en-GB" sz="2400" dirty="0" smtClean="0"/>
              <a:t>conjunctions. Can </a:t>
            </a:r>
            <a:r>
              <a:rPr lang="en-GB" sz="2400" dirty="0" smtClean="0"/>
              <a:t>you see if they are examples of </a:t>
            </a:r>
            <a:r>
              <a:rPr lang="en-GB" sz="2400" b="1" dirty="0" smtClean="0"/>
              <a:t>subordinating</a:t>
            </a:r>
            <a:r>
              <a:rPr lang="en-GB" sz="2400" dirty="0" smtClean="0"/>
              <a:t> or </a:t>
            </a:r>
            <a:r>
              <a:rPr lang="en-GB" sz="2400" b="1" dirty="0" smtClean="0"/>
              <a:t>co-ordinating</a:t>
            </a:r>
            <a:r>
              <a:rPr lang="en-GB" sz="2400" dirty="0" smtClean="0"/>
              <a:t>  </a:t>
            </a:r>
            <a:r>
              <a:rPr lang="en-GB" sz="2400" dirty="0" smtClean="0"/>
              <a:t>conjunctions?   </a:t>
            </a: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109" y="4371975"/>
            <a:ext cx="4786827" cy="22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86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9976" y="1281291"/>
            <a:ext cx="14573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Here is some more information about the </a:t>
            </a:r>
            <a:r>
              <a:rPr lang="en-GB" b="1" dirty="0" smtClean="0">
                <a:solidFill>
                  <a:srgbClr val="FF0000"/>
                </a:solidFill>
              </a:rPr>
              <a:t>mines, </a:t>
            </a:r>
            <a:r>
              <a:rPr lang="en-GB" b="1" dirty="0">
                <a:solidFill>
                  <a:srgbClr val="FF0000"/>
                </a:solidFill>
              </a:rPr>
              <a:t>which could help you write your own sentences with </a:t>
            </a:r>
            <a:r>
              <a:rPr lang="en-GB" b="1" dirty="0" smtClean="0">
                <a:solidFill>
                  <a:srgbClr val="FF0000"/>
                </a:solidFill>
              </a:rPr>
              <a:t>conjunctions.  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163" y="2677120"/>
            <a:ext cx="40290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Before you go down the shaft, you’ll be given a metal disc called tally. Mine owners know how many men are below ground by checking how many tallies have been taken from the tally board.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7218" y="5195887"/>
            <a:ext cx="3128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Safety lamp- This lamp or ‘Davy’, could save your life. It will warn you if there’s a build-up of explosive fire-damp. 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063400" y="3406408"/>
            <a:ext cx="980087" cy="134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543300" y="5943600"/>
            <a:ext cx="1401656" cy="2122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loud Callout 21"/>
          <p:cNvSpPr/>
          <p:nvPr/>
        </p:nvSpPr>
        <p:spPr>
          <a:xfrm>
            <a:off x="28486" y="125368"/>
            <a:ext cx="4869250" cy="1856543"/>
          </a:xfrm>
          <a:prstGeom prst="cloudCallout">
            <a:avLst>
              <a:gd name="adj1" fmla="val 49402"/>
              <a:gd name="adj2" fmla="val 401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27245" y="300425"/>
            <a:ext cx="3837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Have a think about what you know already about what it was like working in the coal mines. You could </a:t>
            </a:r>
            <a:r>
              <a:rPr lang="en-GB" dirty="0" smtClean="0"/>
              <a:t>read </a:t>
            </a:r>
            <a:r>
              <a:rPr lang="en-GB" dirty="0" smtClean="0"/>
              <a:t>back </a:t>
            </a:r>
            <a:r>
              <a:rPr lang="en-GB" dirty="0" smtClean="0"/>
              <a:t>through Monday’s </a:t>
            </a:r>
            <a:r>
              <a:rPr lang="en-GB" dirty="0" smtClean="0"/>
              <a:t>lesson to help you.</a:t>
            </a:r>
          </a:p>
          <a:p>
            <a:endParaRPr lang="en-GB" sz="2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t="681"/>
          <a:stretch/>
        </p:blipFill>
        <p:spPr>
          <a:xfrm>
            <a:off x="5043486" y="39292"/>
            <a:ext cx="5626489" cy="67309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079" y="5705980"/>
            <a:ext cx="1498303" cy="106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04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074" r="1643" b="2535"/>
          <a:stretch/>
        </p:blipFill>
        <p:spPr>
          <a:xfrm>
            <a:off x="4817628" y="122476"/>
            <a:ext cx="5837927" cy="66769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9976" y="1281291"/>
            <a:ext cx="14573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Here is some more information about the </a:t>
            </a:r>
            <a:r>
              <a:rPr lang="en-GB" b="1" dirty="0" smtClean="0">
                <a:solidFill>
                  <a:srgbClr val="FF0000"/>
                </a:solidFill>
              </a:rPr>
              <a:t>mines, </a:t>
            </a:r>
            <a:r>
              <a:rPr lang="en-GB" b="1" dirty="0">
                <a:solidFill>
                  <a:srgbClr val="FF0000"/>
                </a:solidFill>
              </a:rPr>
              <a:t>which could help you write your own sentences with </a:t>
            </a:r>
            <a:r>
              <a:rPr lang="en-GB" b="1" dirty="0" smtClean="0">
                <a:solidFill>
                  <a:srgbClr val="FF0000"/>
                </a:solidFill>
              </a:rPr>
              <a:t>conjunctions.  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" y="1441280"/>
            <a:ext cx="4929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Dark- You’ll be in total darkness for the 30 seconds it takes the cage to reach the pit bottom. 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086225" y="2014538"/>
            <a:ext cx="783026" cy="857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2906" y="2999299"/>
            <a:ext cx="3971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Windy- The cage galls around 27 meters every second and you’ll feel cold air rushing past you.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2906" y="4310360"/>
            <a:ext cx="3650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Noisy- There will be lots of noise from the clanking of the cage and the unwinding of the steel cable.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14324" y="5467350"/>
            <a:ext cx="3771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Painful- Your eardrums will feel like they’re going to burst, from the sudden change in air pressure.  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940407" y="3567114"/>
            <a:ext cx="980087" cy="134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64667" y="4738689"/>
            <a:ext cx="1104584" cy="333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543300" y="5943600"/>
            <a:ext cx="1401656" cy="2122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079" y="5705980"/>
            <a:ext cx="1498303" cy="106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08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6" y="2148781"/>
            <a:ext cx="1184433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en-GB" sz="2400" dirty="0" smtClean="0"/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 smtClean="0"/>
              <a:t>A tally was taken in the mines so _________________________________________________________________________</a:t>
            </a:r>
          </a:p>
          <a:p>
            <a:pPr marL="457200" indent="-457200">
              <a:buAutoNum type="arabicPeriod"/>
            </a:pPr>
            <a:endParaRPr lang="en-GB" sz="2400" dirty="0" smtClean="0"/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 smtClean="0"/>
              <a:t>The workers needed to travel in a cage to the bottom because _________________________________________________________________________</a:t>
            </a:r>
          </a:p>
          <a:p>
            <a:pPr marL="457200" indent="-457200">
              <a:buAutoNum type="arabicPeriod"/>
            </a:pPr>
            <a:endParaRPr lang="en-GB" sz="2400" dirty="0" smtClean="0"/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endParaRPr lang="en-GB" sz="2400" dirty="0" smtClean="0"/>
          </a:p>
          <a:p>
            <a:pPr marL="457200" indent="-457200">
              <a:buAutoNum type="arabicPeriod"/>
            </a:pPr>
            <a:endParaRPr lang="en-GB" sz="2400" dirty="0"/>
          </a:p>
          <a:p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623" y="502934"/>
            <a:ext cx="4508784" cy="175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6" y="411777"/>
            <a:ext cx="4414839" cy="16144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572250" y="1257300"/>
            <a:ext cx="4000500" cy="614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900862" y="1379815"/>
            <a:ext cx="414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b</a:t>
            </a:r>
            <a:r>
              <a:rPr lang="en-GB" b="1" dirty="0" smtClean="0">
                <a:solidFill>
                  <a:schemeClr val="accent1"/>
                </a:solidFill>
              </a:rPr>
              <a:t>ut       so          and         or       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1325" y="5616148"/>
            <a:ext cx="1419166" cy="106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03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154" y="104938"/>
            <a:ext cx="1184433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Now add 4 sentences of your </a:t>
            </a:r>
            <a:r>
              <a:rPr lang="en-GB" sz="2400" dirty="0" smtClean="0"/>
              <a:t>own. Try </a:t>
            </a:r>
            <a:r>
              <a:rPr lang="en-GB" sz="2400" dirty="0" smtClean="0"/>
              <a:t>to use a mixture of different conjunctions.  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r>
              <a:rPr lang="en-GB" sz="2400" dirty="0" smtClean="0"/>
              <a:t>3._____________________________________________________________________________________________________________________________________________________</a:t>
            </a:r>
          </a:p>
          <a:p>
            <a:pPr marL="457200" indent="-457200">
              <a:buAutoNum type="arabicPeriod"/>
            </a:pPr>
            <a:endParaRPr lang="en-GB" sz="2400" dirty="0" smtClean="0"/>
          </a:p>
          <a:p>
            <a:r>
              <a:rPr lang="en-GB" sz="2400" dirty="0" smtClean="0"/>
              <a:t>4.______________________________________________________________________________________________________________________________________________________</a:t>
            </a:r>
          </a:p>
          <a:p>
            <a:endParaRPr lang="en-GB" sz="2400" dirty="0"/>
          </a:p>
          <a:p>
            <a:r>
              <a:rPr lang="en-GB" sz="2400" dirty="0" smtClean="0"/>
              <a:t>5.__________________________________________________________________________________________________________________________________________________</a:t>
            </a:r>
          </a:p>
          <a:p>
            <a:endParaRPr lang="en-GB" sz="2400" dirty="0" smtClean="0"/>
          </a:p>
          <a:p>
            <a:r>
              <a:rPr lang="en-GB" sz="2400" dirty="0" smtClean="0"/>
              <a:t>6.___________________________________________________________________________________________________________________________________________________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endParaRPr lang="en-GB" sz="2400" dirty="0" smtClean="0"/>
          </a:p>
          <a:p>
            <a:pPr marL="457200" indent="-457200">
              <a:buAutoNum type="arabicPeriod"/>
            </a:pPr>
            <a:endParaRPr lang="en-GB" sz="2400" dirty="0"/>
          </a:p>
          <a:p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325" y="5616148"/>
            <a:ext cx="1419166" cy="10683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5103836"/>
            <a:ext cx="65817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21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Thursday 25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February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71" y="1683374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61401" y="3031651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L.O. </a:t>
            </a:r>
            <a:r>
              <a:rPr lang="en-GB" sz="4000" dirty="0"/>
              <a:t>To </a:t>
            </a:r>
            <a:r>
              <a:rPr lang="en-GB" sz="4000" dirty="0" smtClean="0"/>
              <a:t>be able to understand what a </a:t>
            </a:r>
            <a:r>
              <a:rPr lang="en-GB" sz="4000" dirty="0" smtClean="0"/>
              <a:t>determiner is.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4727" y="201739"/>
            <a:ext cx="1085208" cy="111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65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296626" y="11373"/>
            <a:ext cx="10429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L.O </a:t>
            </a:r>
            <a:r>
              <a:rPr lang="en-GB" sz="2800" u="sng" dirty="0"/>
              <a:t>To </a:t>
            </a:r>
            <a:r>
              <a:rPr lang="en-GB" sz="2800" u="sng" dirty="0" smtClean="0"/>
              <a:t>be able to spell words from the Y3/4 word list  </a:t>
            </a:r>
            <a:endParaRPr lang="en-GB" sz="28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459" y="534593"/>
            <a:ext cx="9777277" cy="609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65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Monday 22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February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 </a:t>
            </a:r>
            <a:r>
              <a:rPr lang="en-GB" sz="4000" dirty="0"/>
              <a:t>To be able </a:t>
            </a:r>
            <a:r>
              <a:rPr lang="en-GB" sz="4000" dirty="0" smtClean="0"/>
              <a:t>to answer questions based on a text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4727" y="201739"/>
            <a:ext cx="1085208" cy="111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26" y="463051"/>
            <a:ext cx="6675256" cy="4981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704" y="278810"/>
            <a:ext cx="3672432" cy="34625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32766" y="3971109"/>
            <a:ext cx="44283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Some determiners are also called quantifiers which refer to the quantity of the subject. </a:t>
            </a:r>
          </a:p>
          <a:p>
            <a:endParaRPr lang="en-GB" sz="2400" dirty="0"/>
          </a:p>
          <a:p>
            <a:r>
              <a:rPr lang="en-GB" sz="2400" b="1" dirty="0" smtClean="0">
                <a:solidFill>
                  <a:srgbClr val="FF0000"/>
                </a:solidFill>
              </a:rPr>
              <a:t>Many</a:t>
            </a:r>
            <a:r>
              <a:rPr lang="en-GB" sz="2400" dirty="0" smtClean="0"/>
              <a:t> children had lots of fun in the snow this week. </a:t>
            </a: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76" y="5747325"/>
            <a:ext cx="1498303" cy="106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26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954" y="783771"/>
            <a:ext cx="1136468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Underline the quantifiers in these sentences. </a:t>
            </a:r>
          </a:p>
          <a:p>
            <a:endParaRPr lang="en-GB" sz="2800" dirty="0"/>
          </a:p>
          <a:p>
            <a:r>
              <a:rPr lang="en-GB" sz="2800" dirty="0" smtClean="0"/>
              <a:t>Some children were made to work in mines, factories and as chimney sweeps. </a:t>
            </a:r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Unfortunately, many people were seriously injured when working dangerous jobs.</a:t>
            </a:r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There was a lot of different roles in the coal mines.  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662" y="5817964"/>
            <a:ext cx="1254732" cy="9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60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32569" y="-164523"/>
            <a:ext cx="102816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</a:t>
            </a:r>
            <a:r>
              <a:rPr lang="en-GB" sz="2400" dirty="0" smtClean="0"/>
              <a:t> and </a:t>
            </a:r>
            <a:r>
              <a:rPr lang="en-GB" sz="3600" b="1" dirty="0" smtClean="0"/>
              <a:t>an</a:t>
            </a:r>
            <a:r>
              <a:rPr lang="en-GB" sz="2400" dirty="0" smtClean="0"/>
              <a:t> are also examples of determiners. </a:t>
            </a:r>
          </a:p>
          <a:p>
            <a:endParaRPr lang="en-GB" sz="2400" dirty="0"/>
          </a:p>
          <a:p>
            <a:r>
              <a:rPr lang="en-GB" sz="2400" b="1" dirty="0" smtClean="0"/>
              <a:t>A</a:t>
            </a:r>
            <a:r>
              <a:rPr lang="en-GB" sz="2400" dirty="0" smtClean="0"/>
              <a:t> is use when the first letter of the following word begins with a consonant. </a:t>
            </a:r>
          </a:p>
          <a:p>
            <a:endParaRPr lang="en-GB" sz="2400" dirty="0"/>
          </a:p>
          <a:p>
            <a:r>
              <a:rPr lang="en-GB" sz="2400" b="1" dirty="0" smtClean="0"/>
              <a:t>An</a:t>
            </a:r>
            <a:r>
              <a:rPr lang="en-GB" sz="2400" dirty="0" smtClean="0"/>
              <a:t> is used when the first letter of the following word begins with a vowel.                 </a:t>
            </a:r>
          </a:p>
          <a:p>
            <a:r>
              <a:rPr lang="en-GB" sz="2400" dirty="0" smtClean="0"/>
              <a:t>                                                                                                    (a, e, </a:t>
            </a:r>
            <a:r>
              <a:rPr lang="en-GB" sz="2400" dirty="0" err="1" smtClean="0"/>
              <a:t>i</a:t>
            </a:r>
            <a:r>
              <a:rPr lang="en-GB" sz="2400" dirty="0" smtClean="0"/>
              <a:t>, o, u) </a:t>
            </a: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6" y="5747325"/>
            <a:ext cx="1498303" cy="1064215"/>
          </a:xfrm>
          <a:prstGeom prst="rect">
            <a:avLst/>
          </a:prstGeom>
        </p:spPr>
      </p:pic>
      <p:pic>
        <p:nvPicPr>
          <p:cNvPr id="1026" name="Picture 2" descr="Image result for an or 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79" y="209007"/>
            <a:ext cx="1972490" cy="197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306" y="2328467"/>
            <a:ext cx="4286006" cy="4215744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6133810" y="3187337"/>
            <a:ext cx="4721424" cy="2682081"/>
          </a:xfrm>
          <a:prstGeom prst="cloudCallout">
            <a:avLst>
              <a:gd name="adj1" fmla="val -59668"/>
              <a:gd name="adj2" fmla="val 464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791765" y="3559176"/>
            <a:ext cx="37098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English there are always some exceptions to the rules.</a:t>
            </a:r>
          </a:p>
          <a:p>
            <a:r>
              <a:rPr lang="en-GB" dirty="0" smtClean="0"/>
              <a:t>e.g. an hour and a unicorn!</a:t>
            </a:r>
          </a:p>
          <a:p>
            <a:endParaRPr lang="en-GB" dirty="0"/>
          </a:p>
          <a:p>
            <a:r>
              <a:rPr lang="en-GB" dirty="0" smtClean="0"/>
              <a:t>However, must of the time the consonant/vowel rule works!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717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4308" y="550371"/>
            <a:ext cx="113646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Add the correct determiner in these nouns - </a:t>
            </a:r>
            <a:r>
              <a:rPr lang="en-GB" sz="2800" b="1" dirty="0" smtClean="0">
                <a:solidFill>
                  <a:schemeClr val="accent1"/>
                </a:solidFill>
              </a:rPr>
              <a:t>a</a:t>
            </a:r>
            <a:r>
              <a:rPr lang="en-GB" sz="2800" dirty="0" smtClean="0">
                <a:solidFill>
                  <a:schemeClr val="accent1"/>
                </a:solidFill>
              </a:rPr>
              <a:t> or </a:t>
            </a:r>
            <a:r>
              <a:rPr lang="en-GB" sz="2800" b="1" dirty="0" smtClean="0">
                <a:solidFill>
                  <a:schemeClr val="accent1"/>
                </a:solidFill>
              </a:rPr>
              <a:t>an</a:t>
            </a:r>
          </a:p>
          <a:p>
            <a:pPr algn="ctr"/>
            <a:endParaRPr lang="en-GB" sz="2800" b="1" dirty="0">
              <a:solidFill>
                <a:schemeClr val="accent1"/>
              </a:solidFill>
            </a:endParaRPr>
          </a:p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 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662" y="5817964"/>
            <a:ext cx="1254732" cy="9317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2959" y="2069917"/>
            <a:ext cx="336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_____ cart 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630114" y="5117587"/>
            <a:ext cx="336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_____ lamp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781028" y="2246811"/>
            <a:ext cx="336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_____ job 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020291" y="1777530"/>
            <a:ext cx="336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_____ engine 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87999" y="4051127"/>
            <a:ext cx="336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_____ loud bang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422594" y="3561194"/>
            <a:ext cx="4697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_____ interesting machine </a:t>
            </a:r>
            <a:endParaRPr lang="en-GB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415188" y="5817964"/>
            <a:ext cx="336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_____ old horse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36157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3017" y="0"/>
            <a:ext cx="1136468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Add the correct determiner in these sentences- </a:t>
            </a:r>
            <a:r>
              <a:rPr lang="en-GB" sz="2800" b="1" dirty="0" smtClean="0">
                <a:solidFill>
                  <a:schemeClr val="accent1"/>
                </a:solidFill>
              </a:rPr>
              <a:t>a</a:t>
            </a:r>
            <a:r>
              <a:rPr lang="en-GB" sz="2800" dirty="0" smtClean="0">
                <a:solidFill>
                  <a:schemeClr val="accent1"/>
                </a:solidFill>
              </a:rPr>
              <a:t> or </a:t>
            </a:r>
            <a:r>
              <a:rPr lang="en-GB" sz="2800" b="1" dirty="0" smtClean="0">
                <a:solidFill>
                  <a:schemeClr val="accent1"/>
                </a:solidFill>
              </a:rPr>
              <a:t>an</a:t>
            </a:r>
            <a:r>
              <a:rPr lang="en-GB" sz="2800" dirty="0" smtClean="0">
                <a:solidFill>
                  <a:schemeClr val="accent1"/>
                </a:solidFill>
              </a:rPr>
              <a:t> </a:t>
            </a:r>
          </a:p>
          <a:p>
            <a:endParaRPr lang="en-GB" sz="2800" dirty="0"/>
          </a:p>
          <a:p>
            <a:r>
              <a:rPr lang="en-GB" sz="2800" dirty="0" smtClean="0"/>
              <a:t>1. ___ cart was used to travel down the mine. </a:t>
            </a:r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2. ___ oil lamp would warn you if there was a build up of gas. </a:t>
            </a:r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3. ___ tally was taken before the men entered the mines. </a:t>
            </a:r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E. Write a sentence of your own containing a/an</a:t>
            </a:r>
          </a:p>
          <a:p>
            <a:r>
              <a:rPr lang="en-GB" sz="2800" dirty="0" smtClean="0"/>
              <a:t>______________________________________________________</a:t>
            </a:r>
          </a:p>
          <a:p>
            <a:r>
              <a:rPr lang="en-GB" sz="2800" dirty="0" smtClean="0"/>
              <a:t>______________________________________________________</a:t>
            </a:r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325" y="5616148"/>
            <a:ext cx="1419166" cy="106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44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57" y="104503"/>
            <a:ext cx="113646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Now write 3 sentences of your own that contain quantifiers </a:t>
            </a:r>
            <a:endParaRPr lang="en-GB" sz="2800" dirty="0"/>
          </a:p>
          <a:p>
            <a:r>
              <a:rPr lang="en-GB" sz="2800" dirty="0" smtClean="0"/>
              <a:t>4.________________________________________________________________________________________________________________________ </a:t>
            </a:r>
          </a:p>
          <a:p>
            <a:endParaRPr lang="en-GB" sz="2800" dirty="0" smtClean="0"/>
          </a:p>
          <a:p>
            <a:r>
              <a:rPr lang="en-GB" sz="2800" dirty="0" smtClean="0"/>
              <a:t>5.___________________________________________________________________________________________________________________________</a:t>
            </a:r>
          </a:p>
          <a:p>
            <a:endParaRPr lang="en-GB" sz="2800" dirty="0"/>
          </a:p>
          <a:p>
            <a:r>
              <a:rPr lang="en-GB" sz="2800" dirty="0" smtClean="0"/>
              <a:t>6.___________________________________________________________________________________________________________________________</a:t>
            </a:r>
            <a:endParaRPr lang="en-GB" sz="2800" dirty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325" y="5616148"/>
            <a:ext cx="1419166" cy="1068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039" y="4317069"/>
            <a:ext cx="2491886" cy="2349492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617597" y="4519749"/>
            <a:ext cx="4630906" cy="2146812"/>
          </a:xfrm>
          <a:prstGeom prst="cloudCallout">
            <a:avLst>
              <a:gd name="adj1" fmla="val -58285"/>
              <a:gd name="adj2" fmla="val 259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102747" y="5010786"/>
            <a:ext cx="3709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 can use these examples or think of a different quantifier of your own.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51872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Friday 26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February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61401" y="3031651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L.O. </a:t>
            </a:r>
            <a:r>
              <a:rPr lang="en-GB" sz="4000" dirty="0"/>
              <a:t>To </a:t>
            </a:r>
            <a:r>
              <a:rPr lang="en-GB" sz="4000" dirty="0" smtClean="0"/>
              <a:t>be able to write </a:t>
            </a:r>
            <a:r>
              <a:rPr lang="en-GB" sz="4000" dirty="0" smtClean="0"/>
              <a:t>factual </a:t>
            </a:r>
            <a:r>
              <a:rPr lang="en-GB" sz="4000" dirty="0" smtClean="0"/>
              <a:t>paragraphs about </a:t>
            </a:r>
            <a:r>
              <a:rPr lang="en-GB" sz="4000" dirty="0" smtClean="0"/>
              <a:t>mining.  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4727" y="201739"/>
            <a:ext cx="1085208" cy="111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943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304350" y="385908"/>
            <a:ext cx="10429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L.O </a:t>
            </a:r>
            <a:r>
              <a:rPr lang="en-GB" sz="2800" u="sng" dirty="0"/>
              <a:t>To </a:t>
            </a:r>
            <a:r>
              <a:rPr lang="en-GB" sz="2800" u="sng" dirty="0" smtClean="0"/>
              <a:t>be able to spell words from the Y3/4 word list  </a:t>
            </a:r>
            <a:endParaRPr lang="en-GB" sz="28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193576" y="1171735"/>
            <a:ext cx="825689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Write your own sentences using these words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32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5" y="1553830"/>
            <a:ext cx="2805928" cy="437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893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5788" y="328612"/>
            <a:ext cx="110585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Today, </a:t>
            </a:r>
            <a:r>
              <a:rPr lang="en-GB" sz="2400" dirty="0" smtClean="0"/>
              <a:t>we are going to write some </a:t>
            </a:r>
            <a:r>
              <a:rPr lang="en-GB" sz="2400" dirty="0" smtClean="0"/>
              <a:t>factual </a:t>
            </a:r>
            <a:r>
              <a:rPr lang="en-GB" sz="2400" dirty="0" smtClean="0"/>
              <a:t>paragraphs about mining. </a:t>
            </a:r>
          </a:p>
          <a:p>
            <a:endParaRPr lang="en-GB" sz="2400" dirty="0"/>
          </a:p>
          <a:p>
            <a:r>
              <a:rPr lang="en-GB" sz="2400" dirty="0" smtClean="0"/>
              <a:t>Let’s recap what we have done this week and what we should include.</a:t>
            </a:r>
          </a:p>
          <a:p>
            <a:r>
              <a:rPr lang="en-GB" sz="2400" dirty="0" smtClean="0"/>
              <a:t>You could always look back at the previous slides to </a:t>
            </a:r>
            <a:r>
              <a:rPr lang="en-GB" sz="2400" dirty="0" smtClean="0"/>
              <a:t>help. </a:t>
            </a:r>
            <a:r>
              <a:rPr lang="en-GB" sz="2400" dirty="0" smtClean="0">
                <a:sym typeface="Wingdings" panose="05000000000000000000" pitchFamily="2" charset="2"/>
              </a:rPr>
              <a:t> </a:t>
            </a:r>
            <a:endParaRPr lang="en-GB" sz="2400" dirty="0" smtClean="0">
              <a:sym typeface="Wingdings" panose="05000000000000000000" pitchFamily="2" charset="2"/>
            </a:endParaRPr>
          </a:p>
          <a:p>
            <a:endParaRPr lang="en-GB" sz="2400" dirty="0">
              <a:sym typeface="Wingdings" panose="05000000000000000000" pitchFamily="2" charset="2"/>
            </a:endParaRP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b="1" dirty="0" smtClean="0"/>
              <a:t>Expanded noun phrase-     </a:t>
            </a:r>
            <a:r>
              <a:rPr lang="en-GB" sz="2400" dirty="0" smtClean="0"/>
              <a:t>the old, rickety cart</a:t>
            </a:r>
          </a:p>
          <a:p>
            <a:r>
              <a:rPr lang="en-GB" sz="2400" b="1" dirty="0" smtClean="0"/>
              <a:t>Past tense-                            </a:t>
            </a:r>
            <a:r>
              <a:rPr lang="en-GB" sz="2400" dirty="0" smtClean="0"/>
              <a:t>was, has, worked, pulled</a:t>
            </a:r>
          </a:p>
          <a:p>
            <a:r>
              <a:rPr lang="en-GB" sz="2400" b="1" dirty="0" smtClean="0"/>
              <a:t>Conjunctions- </a:t>
            </a:r>
            <a:r>
              <a:rPr lang="en-GB" sz="2400" dirty="0" smtClean="0"/>
              <a:t>                      because, but, so, although, and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You could even try to spot the determines that you have </a:t>
            </a:r>
            <a:r>
              <a:rPr lang="en-GB" sz="2400" dirty="0" smtClean="0"/>
              <a:t>used.</a:t>
            </a:r>
            <a:endParaRPr lang="en-GB" sz="2400" dirty="0" smtClean="0"/>
          </a:p>
          <a:p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6" y="5747325"/>
            <a:ext cx="1498303" cy="10642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525" y="2470725"/>
            <a:ext cx="1905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267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3024" y="2471737"/>
            <a:ext cx="9591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During the Victorian times, coal mining was an important job to provide coal for industries. It was a dangerous, tiring job and some people worked 12 hour shifts, 6 days a week. Children from poor families were also expected to work, however wealthy children were able to attend school. 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6" y="5747325"/>
            <a:ext cx="1498303" cy="1064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763" y="214313"/>
            <a:ext cx="1143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Here is an opening paragraph about mining. </a:t>
            </a:r>
          </a:p>
          <a:p>
            <a:r>
              <a:rPr lang="en-GB" sz="2400" dirty="0" smtClean="0"/>
              <a:t>Underline or highlight the features we have worked on this week (past tense, expanded noun phrases, conjunctions, determiners).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39763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304350" y="385908"/>
            <a:ext cx="10429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L.O </a:t>
            </a:r>
            <a:r>
              <a:rPr lang="en-GB" sz="2800" u="sng" dirty="0"/>
              <a:t>To </a:t>
            </a:r>
            <a:r>
              <a:rPr lang="en-GB" sz="2800" u="sng" dirty="0" smtClean="0"/>
              <a:t>be able to spell words from the Y3/4 word list  </a:t>
            </a:r>
            <a:endParaRPr lang="en-GB" sz="28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161" y="1562271"/>
            <a:ext cx="8153871" cy="363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9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5763" y="214313"/>
            <a:ext cx="1143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Paragraph </a:t>
            </a:r>
            <a:r>
              <a:rPr lang="en-GB" sz="2400" dirty="0" smtClean="0"/>
              <a:t>1:  </a:t>
            </a:r>
            <a:r>
              <a:rPr lang="en-GB" sz="2400" dirty="0" smtClean="0"/>
              <a:t>This has been started off for </a:t>
            </a:r>
            <a:r>
              <a:rPr lang="en-GB" sz="2400" dirty="0" smtClean="0"/>
              <a:t>you. 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597" y="214313"/>
            <a:ext cx="1419166" cy="10683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2888" y="1282675"/>
            <a:ext cx="11430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 the mines, even the children were expected to work long shifts in ____________ , ________________  conditions. There were a few different jobs for the children to do and they were all ______________ and _______________ . 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i="1" dirty="0" smtClean="0">
                <a:solidFill>
                  <a:schemeClr val="accent1"/>
                </a:solidFill>
              </a:rPr>
              <a:t>Finish this paragraph by discussing the roles of the children (look at Monday lesson for extra information). </a:t>
            </a:r>
          </a:p>
          <a:p>
            <a:endParaRPr lang="en-GB" sz="2400" i="1" dirty="0"/>
          </a:p>
          <a:p>
            <a:r>
              <a:rPr lang="en-GB" sz="2800" i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27714211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2888" y="214313"/>
            <a:ext cx="1143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Paragraph </a:t>
            </a:r>
            <a:r>
              <a:rPr lang="en-GB" sz="2400" dirty="0" smtClean="0"/>
              <a:t>2:  </a:t>
            </a:r>
            <a:r>
              <a:rPr lang="en-GB" sz="2400" dirty="0" smtClean="0"/>
              <a:t>Try to write this paragraph independently.</a:t>
            </a:r>
          </a:p>
          <a:p>
            <a:r>
              <a:rPr lang="en-GB" sz="2400" dirty="0" smtClean="0"/>
              <a:t>You could use other information we have looked at this week or even research </a:t>
            </a:r>
          </a:p>
          <a:p>
            <a:r>
              <a:rPr lang="en-GB" sz="2400" dirty="0" smtClean="0"/>
              <a:t>Coal mining yourself. 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597" y="214313"/>
            <a:ext cx="1419166" cy="10683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2888" y="1282675"/>
            <a:ext cx="11430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i="1" dirty="0" smtClean="0">
                <a:solidFill>
                  <a:schemeClr val="accent1"/>
                </a:solidFill>
              </a:rPr>
              <a:t>HINT: </a:t>
            </a:r>
            <a:r>
              <a:rPr lang="en-GB" sz="2400" i="1" dirty="0" smtClean="0">
                <a:solidFill>
                  <a:schemeClr val="accent1"/>
                </a:solidFill>
              </a:rPr>
              <a:t>you could write about what it was like working in the mine (information on Wednesday</a:t>
            </a:r>
            <a:r>
              <a:rPr lang="en-GB" sz="2400" i="1" dirty="0" smtClean="0">
                <a:solidFill>
                  <a:schemeClr val="accent1"/>
                </a:solidFill>
              </a:rPr>
              <a:t>).</a:t>
            </a:r>
            <a:endParaRPr lang="en-GB" sz="2400" i="1" dirty="0" smtClean="0">
              <a:solidFill>
                <a:schemeClr val="accent1"/>
              </a:solidFill>
            </a:endParaRPr>
          </a:p>
          <a:p>
            <a:endParaRPr lang="en-GB" sz="2400" i="1" dirty="0"/>
          </a:p>
          <a:p>
            <a:r>
              <a:rPr lang="en-GB" sz="2800" i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6866344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work is finished when-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081" y="159869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One independent paragraph</a:t>
            </a:r>
          </a:p>
          <a:p>
            <a:r>
              <a:rPr lang="en-GB" dirty="0" smtClean="0"/>
              <a:t>Capital letters </a:t>
            </a:r>
          </a:p>
          <a:p>
            <a:r>
              <a:rPr lang="en-GB" dirty="0" smtClean="0"/>
              <a:t>Full stops</a:t>
            </a:r>
          </a:p>
          <a:p>
            <a:r>
              <a:rPr lang="en-GB" dirty="0" smtClean="0"/>
              <a:t>Commas</a:t>
            </a:r>
          </a:p>
          <a:p>
            <a:r>
              <a:rPr lang="en-GB" dirty="0" smtClean="0"/>
              <a:t>Conjunctions </a:t>
            </a:r>
          </a:p>
          <a:p>
            <a:r>
              <a:rPr lang="en-GB" dirty="0" smtClean="0"/>
              <a:t>Expanded noun phrase </a:t>
            </a:r>
          </a:p>
          <a:p>
            <a:r>
              <a:rPr lang="en-GB" dirty="0" smtClean="0"/>
              <a:t>Past tense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Challenge- identify the determiners you have used 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459" y="2252413"/>
            <a:ext cx="4656929" cy="1638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4157" y="6090686"/>
            <a:ext cx="847843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11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6763"/>
            <a:ext cx="5019675" cy="1325563"/>
          </a:xfrm>
        </p:spPr>
        <p:txBody>
          <a:bodyPr>
            <a:noAutofit/>
          </a:bodyPr>
          <a:lstStyle/>
          <a:p>
            <a:r>
              <a:rPr lang="en-GB" sz="4800" dirty="0" smtClean="0"/>
              <a:t>Well done for all your hard work </a:t>
            </a:r>
            <a:br>
              <a:rPr lang="en-GB" sz="4800" dirty="0" smtClean="0"/>
            </a:br>
            <a:r>
              <a:rPr lang="en-GB" sz="4800" dirty="0" smtClean="0"/>
              <a:t>again this week!</a:t>
            </a:r>
            <a:endParaRPr lang="en-GB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599" y="1119187"/>
            <a:ext cx="378142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31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8291" y="154839"/>
            <a:ext cx="1423709" cy="10112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6154" y="1123566"/>
            <a:ext cx="6010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https://www.bbc.co.uk/bitesize/clips/z73b4wx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805748" y="182879"/>
            <a:ext cx="3798843" cy="1645921"/>
          </a:xfrm>
          <a:prstGeom prst="cloudCallout">
            <a:avLst>
              <a:gd name="adj1" fmla="val -65304"/>
              <a:gd name="adj2" fmla="val 2965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511143" y="566447"/>
            <a:ext cx="275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Watch this video for more information on mining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6" y="1879588"/>
            <a:ext cx="6139208" cy="4417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566" y="182879"/>
            <a:ext cx="6840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This week we are going to look at mining. Do you know anything about coal mines before we start? 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244" y="1990705"/>
            <a:ext cx="5951842" cy="41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626" y="257175"/>
            <a:ext cx="8729124" cy="6273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16" y="5750620"/>
            <a:ext cx="1423709" cy="101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82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75" y="0"/>
            <a:ext cx="6109222" cy="68219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5573" y="2830912"/>
            <a:ext cx="3614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Bearers</a:t>
            </a:r>
            <a:r>
              <a:rPr lang="en-GB" sz="2000" dirty="0" smtClean="0"/>
              <a:t> (usually older girls and women) carried heavy baskets of coal away from the coalface. 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67965" y="1286094"/>
            <a:ext cx="3961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Trappers</a:t>
            </a:r>
            <a:r>
              <a:rPr lang="en-GB" sz="2000" dirty="0" smtClean="0"/>
              <a:t> opened and closed trap-doors to let coal wagons pass by on underground trackways. 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38188" y="4406365"/>
            <a:ext cx="3614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Putters</a:t>
            </a:r>
            <a:r>
              <a:rPr lang="en-GB" sz="2000" dirty="0" smtClean="0"/>
              <a:t> put lumps of coal into coal wagons by hand 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45294" y="5761199"/>
            <a:ext cx="4102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Drawers</a:t>
            </a:r>
            <a:r>
              <a:rPr lang="en-GB" sz="2000" dirty="0" smtClean="0"/>
              <a:t> were children who pushed and pulled loaded wagons. 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04788" y="49054"/>
            <a:ext cx="4102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2"/>
                </a:solidFill>
              </a:rPr>
              <a:t>Here is the information from the page to make it easier to read </a:t>
            </a:r>
            <a:r>
              <a:rPr lang="en-GB" sz="2000" dirty="0" smtClean="0">
                <a:solidFill>
                  <a:schemeClr val="tx2"/>
                </a:solidFill>
                <a:sym typeface="Wingdings" panose="05000000000000000000" pitchFamily="2" charset="2"/>
              </a:rPr>
              <a:t> </a:t>
            </a: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104" y="5761199"/>
            <a:ext cx="1423709" cy="101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64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647" y="5992768"/>
            <a:ext cx="847843" cy="638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" y="700087"/>
            <a:ext cx="1167759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What sort of children were able to go to school in the Victorian period? </a:t>
            </a:r>
          </a:p>
          <a:p>
            <a:endParaRPr lang="en-GB" dirty="0" smtClean="0"/>
          </a:p>
          <a:p>
            <a:r>
              <a:rPr lang="en-GB" sz="2000" dirty="0" smtClean="0"/>
              <a:t>____________________________________________________________________________________________________________________________________________________________________________________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 startAt="2"/>
            </a:pPr>
            <a:r>
              <a:rPr lang="en-GB" dirty="0" smtClean="0"/>
              <a:t>How old were children when they were expected to work and what jobs did they do? </a:t>
            </a:r>
          </a:p>
          <a:p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  <a:p>
            <a:pPr marL="342900" indent="-342900">
              <a:buAutoNum type="arabicPeriod" startAt="2"/>
            </a:pPr>
            <a:endParaRPr lang="en-GB" dirty="0" smtClean="0"/>
          </a:p>
          <a:p>
            <a:r>
              <a:rPr lang="en-GB" dirty="0" smtClean="0"/>
              <a:t>3.  Why were the mines so dangerous? </a:t>
            </a:r>
          </a:p>
          <a:p>
            <a:endParaRPr lang="en-GB" dirty="0"/>
          </a:p>
          <a:p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4. What were the common jobs that children were given?</a:t>
            </a:r>
          </a:p>
          <a:p>
            <a:endParaRPr lang="en-GB" dirty="0"/>
          </a:p>
          <a:p>
            <a:r>
              <a:rPr lang="en-GB" dirty="0"/>
              <a:t>____________________________________________________________________________________________________________________________________________________________________________________</a:t>
            </a:r>
          </a:p>
          <a:p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14325" y="142875"/>
            <a:ext cx="11706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Remember to answer in full </a:t>
            </a:r>
            <a:r>
              <a:rPr lang="en-GB" b="1" dirty="0" smtClean="0">
                <a:solidFill>
                  <a:srgbClr val="FF0000"/>
                </a:solidFill>
              </a:rPr>
              <a:t>sentences e.g</a:t>
            </a:r>
            <a:r>
              <a:rPr lang="en-GB" b="1" dirty="0" smtClean="0">
                <a:solidFill>
                  <a:srgbClr val="FF0000"/>
                </a:solidFill>
              </a:rPr>
              <a:t>. Children were given nasty jobs and they had no laws to protect them. 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647" y="5992768"/>
            <a:ext cx="847843" cy="638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" y="1028700"/>
            <a:ext cx="1167759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5.  What was the job of the Trapper?</a:t>
            </a:r>
          </a:p>
          <a:p>
            <a:endParaRPr lang="en-GB" dirty="0" smtClean="0"/>
          </a:p>
          <a:p>
            <a:r>
              <a:rPr lang="en-GB" sz="2000" dirty="0" smtClean="0"/>
              <a:t>____________________________________________________________________________________________________________________________________________________________________________________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 smtClean="0"/>
          </a:p>
          <a:p>
            <a:r>
              <a:rPr lang="en-GB" dirty="0" smtClean="0"/>
              <a:t>6.  What problems did the children face as a result of being down the mine? </a:t>
            </a:r>
          </a:p>
          <a:p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  <a:p>
            <a:pPr marL="342900" indent="-342900">
              <a:buAutoNum type="arabicPeriod" startAt="2"/>
            </a:pPr>
            <a:endParaRPr lang="en-GB" dirty="0" smtClean="0"/>
          </a:p>
          <a:p>
            <a:pPr marL="342900" indent="-342900">
              <a:buAutoNum type="arabicPeriod" startAt="2"/>
            </a:pPr>
            <a:endParaRPr lang="en-GB" dirty="0"/>
          </a:p>
          <a:p>
            <a:pPr marL="342900" indent="-342900">
              <a:buAutoNum type="arabicPeriod" startAt="7"/>
            </a:pPr>
            <a:r>
              <a:rPr lang="en-GB" dirty="0" smtClean="0"/>
              <a:t>How do you think the children felt about working down the mines and why?</a:t>
            </a:r>
          </a:p>
          <a:p>
            <a:r>
              <a:rPr lang="en-GB" dirty="0"/>
              <a:t>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342900" indent="-342900">
              <a:buAutoNum type="arabicPeriod" startAt="7"/>
            </a:pP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1" y="5809752"/>
            <a:ext cx="1161990" cy="87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3940</TotalTime>
  <Words>1761</Words>
  <Application>Microsoft Office PowerPoint</Application>
  <PresentationFormat>Widescreen</PresentationFormat>
  <Paragraphs>290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Wingdings</vt:lpstr>
      <vt:lpstr>Office Theme</vt:lpstr>
      <vt:lpstr>PowerPoint Presentation</vt:lpstr>
      <vt:lpstr>https://www.myon.co.uk/index.html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work is finished when- </vt:lpstr>
      <vt:lpstr>Well done for all your hard work  again this week!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Stanners</dc:creator>
  <cp:lastModifiedBy>Paul Gingell</cp:lastModifiedBy>
  <cp:revision>310</cp:revision>
  <cp:lastPrinted>2021-01-05T10:05:29Z</cp:lastPrinted>
  <dcterms:created xsi:type="dcterms:W3CDTF">2020-11-12T10:31:00Z</dcterms:created>
  <dcterms:modified xsi:type="dcterms:W3CDTF">2021-02-12T09:25:52Z</dcterms:modified>
</cp:coreProperties>
</file>